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7"/>
  </p:notesMasterIdLst>
  <p:sldIdLst>
    <p:sldId id="256" r:id="rId5"/>
    <p:sldId id="257" r:id="rId6"/>
    <p:sldId id="258" r:id="rId7"/>
    <p:sldId id="259" r:id="rId8"/>
    <p:sldId id="261" r:id="rId9"/>
    <p:sldId id="263" r:id="rId10"/>
    <p:sldId id="266" r:id="rId11"/>
    <p:sldId id="260" r:id="rId12"/>
    <p:sldId id="269" r:id="rId13"/>
    <p:sldId id="371" r:id="rId14"/>
    <p:sldId id="264" r:id="rId15"/>
    <p:sldId id="271" r:id="rId16"/>
    <p:sldId id="265" r:id="rId17"/>
    <p:sldId id="268" r:id="rId18"/>
    <p:sldId id="321" r:id="rId19"/>
    <p:sldId id="322" r:id="rId20"/>
    <p:sldId id="372" r:id="rId21"/>
    <p:sldId id="272" r:id="rId22"/>
    <p:sldId id="323" r:id="rId23"/>
    <p:sldId id="324" r:id="rId24"/>
    <p:sldId id="373" r:id="rId25"/>
    <p:sldId id="325" r:id="rId26"/>
    <p:sldId id="326" r:id="rId27"/>
    <p:sldId id="327" r:id="rId28"/>
    <p:sldId id="328" r:id="rId29"/>
    <p:sldId id="329" r:id="rId30"/>
    <p:sldId id="330" r:id="rId31"/>
    <p:sldId id="331" r:id="rId32"/>
    <p:sldId id="366" r:id="rId33"/>
    <p:sldId id="367" r:id="rId34"/>
    <p:sldId id="368" r:id="rId35"/>
    <p:sldId id="369" r:id="rId36"/>
    <p:sldId id="370"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262"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6E1876-7341-29C3-B162-9099AD919E35}" v="1" dt="2023-01-15T17:01:59.019"/>
    <p1510:client id="{DF7317C6-B3F1-E919-1F60-0F16336F1F88}" v="3" dt="2023-01-20T19:12:40.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3623a59d8e3a188d1de59fcbd3a1b15365ed06ddda7045960396db788c558ec3::" providerId="AD" clId="Web-{616E1876-7341-29C3-B162-9099AD919E35}"/>
    <pc:docChg chg="modSld">
      <pc:chgData name="Usuario invitado" userId="S::urn:spo:anon#3623a59d8e3a188d1de59fcbd3a1b15365ed06ddda7045960396db788c558ec3::" providerId="AD" clId="Web-{616E1876-7341-29C3-B162-9099AD919E35}" dt="2023-01-15T17:01:59.019" v="0" actId="1076"/>
      <pc:docMkLst>
        <pc:docMk/>
      </pc:docMkLst>
      <pc:sldChg chg="modSp">
        <pc:chgData name="Usuario invitado" userId="S::urn:spo:anon#3623a59d8e3a188d1de59fcbd3a1b15365ed06ddda7045960396db788c558ec3::" providerId="AD" clId="Web-{616E1876-7341-29C3-B162-9099AD919E35}" dt="2023-01-15T17:01:59.019" v="0" actId="1076"/>
        <pc:sldMkLst>
          <pc:docMk/>
          <pc:sldMk cId="1834387995" sldId="258"/>
        </pc:sldMkLst>
        <pc:grpChg chg="mod">
          <ac:chgData name="Usuario invitado" userId="S::urn:spo:anon#3623a59d8e3a188d1de59fcbd3a1b15365ed06ddda7045960396db788c558ec3::" providerId="AD" clId="Web-{616E1876-7341-29C3-B162-9099AD919E35}" dt="2023-01-15T17:01:59.019" v="0" actId="1076"/>
          <ac:grpSpMkLst>
            <pc:docMk/>
            <pc:sldMk cId="1834387995" sldId="258"/>
            <ac:grpSpMk id="11" creationId="{00000000-0000-0000-0000-000000000000}"/>
          </ac:grpSpMkLst>
        </pc:grpChg>
      </pc:sldChg>
    </pc:docChg>
  </pc:docChgLst>
  <pc:docChgLst>
    <pc:chgData name="Usuario invitado" userId="S::urn:spo:anon#3623a59d8e3a188d1de59fcbd3a1b15365ed06ddda7045960396db788c558ec3::" providerId="AD" clId="Web-{DF7317C6-B3F1-E919-1F60-0F16336F1F88}"/>
    <pc:docChg chg="modSld">
      <pc:chgData name="Usuario invitado" userId="S::urn:spo:anon#3623a59d8e3a188d1de59fcbd3a1b15365ed06ddda7045960396db788c558ec3::" providerId="AD" clId="Web-{DF7317C6-B3F1-E919-1F60-0F16336F1F88}" dt="2023-01-20T19:12:40.538" v="2" actId="1076"/>
      <pc:docMkLst>
        <pc:docMk/>
      </pc:docMkLst>
      <pc:sldChg chg="modSp">
        <pc:chgData name="Usuario invitado" userId="S::urn:spo:anon#3623a59d8e3a188d1de59fcbd3a1b15365ed06ddda7045960396db788c558ec3::" providerId="AD" clId="Web-{DF7317C6-B3F1-E919-1F60-0F16336F1F88}" dt="2023-01-20T19:12:40.538" v="2" actId="1076"/>
        <pc:sldMkLst>
          <pc:docMk/>
          <pc:sldMk cId="1391522925" sldId="326"/>
        </pc:sldMkLst>
        <pc:spChg chg="mod">
          <ac:chgData name="Usuario invitado" userId="S::urn:spo:anon#3623a59d8e3a188d1de59fcbd3a1b15365ed06ddda7045960396db788c558ec3::" providerId="AD" clId="Web-{DF7317C6-B3F1-E919-1F60-0F16336F1F88}" dt="2023-01-20T19:12:40.538" v="2" actId="1076"/>
          <ac:spMkLst>
            <pc:docMk/>
            <pc:sldMk cId="1391522925" sldId="326"/>
            <ac:spMk id="4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FA3A2-0D76-450D-9E7F-02A3052412A4}"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68C28-635B-4DFB-A44F-AECCC9479211}" type="slidenum">
              <a:rPr lang="en-US" smtClean="0"/>
              <a:t>‹Nº›</a:t>
            </a:fld>
            <a:endParaRPr lang="en-US"/>
          </a:p>
        </p:txBody>
      </p:sp>
    </p:spTree>
    <p:extLst>
      <p:ext uri="{BB962C8B-B14F-4D97-AF65-F5344CB8AC3E}">
        <p14:creationId xmlns:p14="http://schemas.microsoft.com/office/powerpoint/2010/main" val="318866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2</a:t>
            </a:fld>
            <a:endParaRPr lang="en-US"/>
          </a:p>
        </p:txBody>
      </p:sp>
    </p:spTree>
    <p:extLst>
      <p:ext uri="{BB962C8B-B14F-4D97-AF65-F5344CB8AC3E}">
        <p14:creationId xmlns:p14="http://schemas.microsoft.com/office/powerpoint/2010/main" val="228794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21</a:t>
            </a:fld>
            <a:endParaRPr lang="en-US"/>
          </a:p>
        </p:txBody>
      </p:sp>
    </p:spTree>
    <p:extLst>
      <p:ext uri="{BB962C8B-B14F-4D97-AF65-F5344CB8AC3E}">
        <p14:creationId xmlns:p14="http://schemas.microsoft.com/office/powerpoint/2010/main" val="241461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22</a:t>
            </a:fld>
            <a:endParaRPr lang="en-US"/>
          </a:p>
        </p:txBody>
      </p:sp>
    </p:spTree>
    <p:extLst>
      <p:ext uri="{BB962C8B-B14F-4D97-AF65-F5344CB8AC3E}">
        <p14:creationId xmlns:p14="http://schemas.microsoft.com/office/powerpoint/2010/main" val="941355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23</a:t>
            </a:fld>
            <a:endParaRPr lang="en-US"/>
          </a:p>
        </p:txBody>
      </p:sp>
    </p:spTree>
    <p:extLst>
      <p:ext uri="{BB962C8B-B14F-4D97-AF65-F5344CB8AC3E}">
        <p14:creationId xmlns:p14="http://schemas.microsoft.com/office/powerpoint/2010/main" val="215926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24</a:t>
            </a:fld>
            <a:endParaRPr lang="en-US"/>
          </a:p>
        </p:txBody>
      </p:sp>
    </p:spTree>
    <p:extLst>
      <p:ext uri="{BB962C8B-B14F-4D97-AF65-F5344CB8AC3E}">
        <p14:creationId xmlns:p14="http://schemas.microsoft.com/office/powerpoint/2010/main" val="853809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25</a:t>
            </a:fld>
            <a:endParaRPr lang="en-US"/>
          </a:p>
        </p:txBody>
      </p:sp>
    </p:spTree>
    <p:extLst>
      <p:ext uri="{BB962C8B-B14F-4D97-AF65-F5344CB8AC3E}">
        <p14:creationId xmlns:p14="http://schemas.microsoft.com/office/powerpoint/2010/main" val="3917473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26</a:t>
            </a:fld>
            <a:endParaRPr lang="en-US"/>
          </a:p>
        </p:txBody>
      </p:sp>
    </p:spTree>
    <p:extLst>
      <p:ext uri="{BB962C8B-B14F-4D97-AF65-F5344CB8AC3E}">
        <p14:creationId xmlns:p14="http://schemas.microsoft.com/office/powerpoint/2010/main" val="2549497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27</a:t>
            </a:fld>
            <a:endParaRPr lang="en-US"/>
          </a:p>
        </p:txBody>
      </p:sp>
    </p:spTree>
    <p:extLst>
      <p:ext uri="{BB962C8B-B14F-4D97-AF65-F5344CB8AC3E}">
        <p14:creationId xmlns:p14="http://schemas.microsoft.com/office/powerpoint/2010/main" val="957229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28</a:t>
            </a:fld>
            <a:endParaRPr lang="en-US"/>
          </a:p>
        </p:txBody>
      </p:sp>
    </p:spTree>
    <p:extLst>
      <p:ext uri="{BB962C8B-B14F-4D97-AF65-F5344CB8AC3E}">
        <p14:creationId xmlns:p14="http://schemas.microsoft.com/office/powerpoint/2010/main" val="187503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34</a:t>
            </a:fld>
            <a:endParaRPr lang="en-US"/>
          </a:p>
        </p:txBody>
      </p:sp>
    </p:spTree>
    <p:extLst>
      <p:ext uri="{BB962C8B-B14F-4D97-AF65-F5344CB8AC3E}">
        <p14:creationId xmlns:p14="http://schemas.microsoft.com/office/powerpoint/2010/main" val="623346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35</a:t>
            </a:fld>
            <a:endParaRPr lang="en-US"/>
          </a:p>
        </p:txBody>
      </p:sp>
    </p:spTree>
    <p:extLst>
      <p:ext uri="{BB962C8B-B14F-4D97-AF65-F5344CB8AC3E}">
        <p14:creationId xmlns:p14="http://schemas.microsoft.com/office/powerpoint/2010/main" val="4124487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7</a:t>
            </a:fld>
            <a:endParaRPr lang="en-US"/>
          </a:p>
        </p:txBody>
      </p:sp>
    </p:spTree>
    <p:extLst>
      <p:ext uri="{BB962C8B-B14F-4D97-AF65-F5344CB8AC3E}">
        <p14:creationId xmlns:p14="http://schemas.microsoft.com/office/powerpoint/2010/main" val="2662111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36</a:t>
            </a:fld>
            <a:endParaRPr lang="en-US"/>
          </a:p>
        </p:txBody>
      </p:sp>
    </p:spTree>
    <p:extLst>
      <p:ext uri="{BB962C8B-B14F-4D97-AF65-F5344CB8AC3E}">
        <p14:creationId xmlns:p14="http://schemas.microsoft.com/office/powerpoint/2010/main" val="1933570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37</a:t>
            </a:fld>
            <a:endParaRPr lang="en-US"/>
          </a:p>
        </p:txBody>
      </p:sp>
    </p:spTree>
    <p:extLst>
      <p:ext uri="{BB962C8B-B14F-4D97-AF65-F5344CB8AC3E}">
        <p14:creationId xmlns:p14="http://schemas.microsoft.com/office/powerpoint/2010/main" val="2317824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38</a:t>
            </a:fld>
            <a:endParaRPr lang="en-US"/>
          </a:p>
        </p:txBody>
      </p:sp>
    </p:spTree>
    <p:extLst>
      <p:ext uri="{BB962C8B-B14F-4D97-AF65-F5344CB8AC3E}">
        <p14:creationId xmlns:p14="http://schemas.microsoft.com/office/powerpoint/2010/main" val="1964071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39</a:t>
            </a:fld>
            <a:endParaRPr lang="en-US"/>
          </a:p>
        </p:txBody>
      </p:sp>
    </p:spTree>
    <p:extLst>
      <p:ext uri="{BB962C8B-B14F-4D97-AF65-F5344CB8AC3E}">
        <p14:creationId xmlns:p14="http://schemas.microsoft.com/office/powerpoint/2010/main" val="3132106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40</a:t>
            </a:fld>
            <a:endParaRPr lang="en-US"/>
          </a:p>
        </p:txBody>
      </p:sp>
    </p:spTree>
    <p:extLst>
      <p:ext uri="{BB962C8B-B14F-4D97-AF65-F5344CB8AC3E}">
        <p14:creationId xmlns:p14="http://schemas.microsoft.com/office/powerpoint/2010/main" val="3153339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41</a:t>
            </a:fld>
            <a:endParaRPr lang="en-US"/>
          </a:p>
        </p:txBody>
      </p:sp>
    </p:spTree>
    <p:extLst>
      <p:ext uri="{BB962C8B-B14F-4D97-AF65-F5344CB8AC3E}">
        <p14:creationId xmlns:p14="http://schemas.microsoft.com/office/powerpoint/2010/main" val="3119489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42</a:t>
            </a:fld>
            <a:endParaRPr lang="en-US"/>
          </a:p>
        </p:txBody>
      </p:sp>
    </p:spTree>
    <p:extLst>
      <p:ext uri="{BB962C8B-B14F-4D97-AF65-F5344CB8AC3E}">
        <p14:creationId xmlns:p14="http://schemas.microsoft.com/office/powerpoint/2010/main" val="2258835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43</a:t>
            </a:fld>
            <a:endParaRPr lang="en-US"/>
          </a:p>
        </p:txBody>
      </p:sp>
    </p:spTree>
    <p:extLst>
      <p:ext uri="{BB962C8B-B14F-4D97-AF65-F5344CB8AC3E}">
        <p14:creationId xmlns:p14="http://schemas.microsoft.com/office/powerpoint/2010/main" val="2178197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44</a:t>
            </a:fld>
            <a:endParaRPr lang="en-US"/>
          </a:p>
        </p:txBody>
      </p:sp>
    </p:spTree>
    <p:extLst>
      <p:ext uri="{BB962C8B-B14F-4D97-AF65-F5344CB8AC3E}">
        <p14:creationId xmlns:p14="http://schemas.microsoft.com/office/powerpoint/2010/main" val="7113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45</a:t>
            </a:fld>
            <a:endParaRPr lang="en-US"/>
          </a:p>
        </p:txBody>
      </p:sp>
    </p:spTree>
    <p:extLst>
      <p:ext uri="{BB962C8B-B14F-4D97-AF65-F5344CB8AC3E}">
        <p14:creationId xmlns:p14="http://schemas.microsoft.com/office/powerpoint/2010/main" val="376200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13</a:t>
            </a:fld>
            <a:endParaRPr lang="en-US"/>
          </a:p>
        </p:txBody>
      </p:sp>
    </p:spTree>
    <p:extLst>
      <p:ext uri="{BB962C8B-B14F-4D97-AF65-F5344CB8AC3E}">
        <p14:creationId xmlns:p14="http://schemas.microsoft.com/office/powerpoint/2010/main" val="2206205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46</a:t>
            </a:fld>
            <a:endParaRPr lang="en-US"/>
          </a:p>
        </p:txBody>
      </p:sp>
    </p:spTree>
    <p:extLst>
      <p:ext uri="{BB962C8B-B14F-4D97-AF65-F5344CB8AC3E}">
        <p14:creationId xmlns:p14="http://schemas.microsoft.com/office/powerpoint/2010/main" val="4241624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47</a:t>
            </a:fld>
            <a:endParaRPr lang="en-US"/>
          </a:p>
        </p:txBody>
      </p:sp>
    </p:spTree>
    <p:extLst>
      <p:ext uri="{BB962C8B-B14F-4D97-AF65-F5344CB8AC3E}">
        <p14:creationId xmlns:p14="http://schemas.microsoft.com/office/powerpoint/2010/main" val="3180753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48</a:t>
            </a:fld>
            <a:endParaRPr lang="en-US"/>
          </a:p>
        </p:txBody>
      </p:sp>
    </p:spTree>
    <p:extLst>
      <p:ext uri="{BB962C8B-B14F-4D97-AF65-F5344CB8AC3E}">
        <p14:creationId xmlns:p14="http://schemas.microsoft.com/office/powerpoint/2010/main" val="162499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49</a:t>
            </a:fld>
            <a:endParaRPr lang="en-US"/>
          </a:p>
        </p:txBody>
      </p:sp>
    </p:spTree>
    <p:extLst>
      <p:ext uri="{BB962C8B-B14F-4D97-AF65-F5344CB8AC3E}">
        <p14:creationId xmlns:p14="http://schemas.microsoft.com/office/powerpoint/2010/main" val="3345591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50</a:t>
            </a:fld>
            <a:endParaRPr lang="en-US"/>
          </a:p>
        </p:txBody>
      </p:sp>
    </p:spTree>
    <p:extLst>
      <p:ext uri="{BB962C8B-B14F-4D97-AF65-F5344CB8AC3E}">
        <p14:creationId xmlns:p14="http://schemas.microsoft.com/office/powerpoint/2010/main" val="25707989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51</a:t>
            </a:fld>
            <a:endParaRPr lang="en-US"/>
          </a:p>
        </p:txBody>
      </p:sp>
    </p:spTree>
    <p:extLst>
      <p:ext uri="{BB962C8B-B14F-4D97-AF65-F5344CB8AC3E}">
        <p14:creationId xmlns:p14="http://schemas.microsoft.com/office/powerpoint/2010/main" val="2372107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52</a:t>
            </a:fld>
            <a:endParaRPr lang="en-US"/>
          </a:p>
        </p:txBody>
      </p:sp>
    </p:spTree>
    <p:extLst>
      <p:ext uri="{BB962C8B-B14F-4D97-AF65-F5344CB8AC3E}">
        <p14:creationId xmlns:p14="http://schemas.microsoft.com/office/powerpoint/2010/main" val="1006898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53</a:t>
            </a:fld>
            <a:endParaRPr lang="en-US"/>
          </a:p>
        </p:txBody>
      </p:sp>
    </p:spTree>
    <p:extLst>
      <p:ext uri="{BB962C8B-B14F-4D97-AF65-F5344CB8AC3E}">
        <p14:creationId xmlns:p14="http://schemas.microsoft.com/office/powerpoint/2010/main" val="4013807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54</a:t>
            </a:fld>
            <a:endParaRPr lang="en-US"/>
          </a:p>
        </p:txBody>
      </p:sp>
    </p:spTree>
    <p:extLst>
      <p:ext uri="{BB962C8B-B14F-4D97-AF65-F5344CB8AC3E}">
        <p14:creationId xmlns:p14="http://schemas.microsoft.com/office/powerpoint/2010/main" val="2672509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55</a:t>
            </a:fld>
            <a:endParaRPr lang="en-US"/>
          </a:p>
        </p:txBody>
      </p:sp>
    </p:spTree>
    <p:extLst>
      <p:ext uri="{BB962C8B-B14F-4D97-AF65-F5344CB8AC3E}">
        <p14:creationId xmlns:p14="http://schemas.microsoft.com/office/powerpoint/2010/main" val="1351676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15</a:t>
            </a:fld>
            <a:endParaRPr lang="en-US"/>
          </a:p>
        </p:txBody>
      </p:sp>
    </p:spTree>
    <p:extLst>
      <p:ext uri="{BB962C8B-B14F-4D97-AF65-F5344CB8AC3E}">
        <p14:creationId xmlns:p14="http://schemas.microsoft.com/office/powerpoint/2010/main" val="836196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62</a:t>
            </a:fld>
            <a:endParaRPr lang="en-US"/>
          </a:p>
        </p:txBody>
      </p:sp>
    </p:spTree>
    <p:extLst>
      <p:ext uri="{BB962C8B-B14F-4D97-AF65-F5344CB8AC3E}">
        <p14:creationId xmlns:p14="http://schemas.microsoft.com/office/powerpoint/2010/main" val="1696447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63</a:t>
            </a:fld>
            <a:endParaRPr lang="en-US"/>
          </a:p>
        </p:txBody>
      </p:sp>
    </p:spTree>
    <p:extLst>
      <p:ext uri="{BB962C8B-B14F-4D97-AF65-F5344CB8AC3E}">
        <p14:creationId xmlns:p14="http://schemas.microsoft.com/office/powerpoint/2010/main" val="1301204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64</a:t>
            </a:fld>
            <a:endParaRPr lang="en-US"/>
          </a:p>
        </p:txBody>
      </p:sp>
    </p:spTree>
    <p:extLst>
      <p:ext uri="{BB962C8B-B14F-4D97-AF65-F5344CB8AC3E}">
        <p14:creationId xmlns:p14="http://schemas.microsoft.com/office/powerpoint/2010/main" val="1027728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65</a:t>
            </a:fld>
            <a:endParaRPr lang="en-US"/>
          </a:p>
        </p:txBody>
      </p:sp>
    </p:spTree>
    <p:extLst>
      <p:ext uri="{BB962C8B-B14F-4D97-AF65-F5344CB8AC3E}">
        <p14:creationId xmlns:p14="http://schemas.microsoft.com/office/powerpoint/2010/main" val="3638292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66</a:t>
            </a:fld>
            <a:endParaRPr lang="en-US"/>
          </a:p>
        </p:txBody>
      </p:sp>
    </p:spTree>
    <p:extLst>
      <p:ext uri="{BB962C8B-B14F-4D97-AF65-F5344CB8AC3E}">
        <p14:creationId xmlns:p14="http://schemas.microsoft.com/office/powerpoint/2010/main" val="3099029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67</a:t>
            </a:fld>
            <a:endParaRPr lang="en-US"/>
          </a:p>
        </p:txBody>
      </p:sp>
    </p:spTree>
    <p:extLst>
      <p:ext uri="{BB962C8B-B14F-4D97-AF65-F5344CB8AC3E}">
        <p14:creationId xmlns:p14="http://schemas.microsoft.com/office/powerpoint/2010/main" val="1315861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68</a:t>
            </a:fld>
            <a:endParaRPr lang="en-US"/>
          </a:p>
        </p:txBody>
      </p:sp>
    </p:spTree>
    <p:extLst>
      <p:ext uri="{BB962C8B-B14F-4D97-AF65-F5344CB8AC3E}">
        <p14:creationId xmlns:p14="http://schemas.microsoft.com/office/powerpoint/2010/main" val="734222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69</a:t>
            </a:fld>
            <a:endParaRPr lang="en-US"/>
          </a:p>
        </p:txBody>
      </p:sp>
    </p:spTree>
    <p:extLst>
      <p:ext uri="{BB962C8B-B14F-4D97-AF65-F5344CB8AC3E}">
        <p14:creationId xmlns:p14="http://schemas.microsoft.com/office/powerpoint/2010/main" val="3788378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70</a:t>
            </a:fld>
            <a:endParaRPr lang="en-US"/>
          </a:p>
        </p:txBody>
      </p:sp>
    </p:spTree>
    <p:extLst>
      <p:ext uri="{BB962C8B-B14F-4D97-AF65-F5344CB8AC3E}">
        <p14:creationId xmlns:p14="http://schemas.microsoft.com/office/powerpoint/2010/main" val="1261872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71</a:t>
            </a:fld>
            <a:endParaRPr lang="en-US"/>
          </a:p>
        </p:txBody>
      </p:sp>
    </p:spTree>
    <p:extLst>
      <p:ext uri="{BB962C8B-B14F-4D97-AF65-F5344CB8AC3E}">
        <p14:creationId xmlns:p14="http://schemas.microsoft.com/office/powerpoint/2010/main" val="332788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16</a:t>
            </a:fld>
            <a:endParaRPr lang="en-US"/>
          </a:p>
        </p:txBody>
      </p:sp>
    </p:spTree>
    <p:extLst>
      <p:ext uri="{BB962C8B-B14F-4D97-AF65-F5344CB8AC3E}">
        <p14:creationId xmlns:p14="http://schemas.microsoft.com/office/powerpoint/2010/main" val="18699209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72</a:t>
            </a:fld>
            <a:endParaRPr lang="en-US"/>
          </a:p>
        </p:txBody>
      </p:sp>
    </p:spTree>
    <p:extLst>
      <p:ext uri="{BB962C8B-B14F-4D97-AF65-F5344CB8AC3E}">
        <p14:creationId xmlns:p14="http://schemas.microsoft.com/office/powerpoint/2010/main" val="1818758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73</a:t>
            </a:fld>
            <a:endParaRPr lang="en-US"/>
          </a:p>
        </p:txBody>
      </p:sp>
    </p:spTree>
    <p:extLst>
      <p:ext uri="{BB962C8B-B14F-4D97-AF65-F5344CB8AC3E}">
        <p14:creationId xmlns:p14="http://schemas.microsoft.com/office/powerpoint/2010/main" val="218647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74</a:t>
            </a:fld>
            <a:endParaRPr lang="en-US"/>
          </a:p>
        </p:txBody>
      </p:sp>
    </p:spTree>
    <p:extLst>
      <p:ext uri="{BB962C8B-B14F-4D97-AF65-F5344CB8AC3E}">
        <p14:creationId xmlns:p14="http://schemas.microsoft.com/office/powerpoint/2010/main" val="340545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75</a:t>
            </a:fld>
            <a:endParaRPr lang="en-US"/>
          </a:p>
        </p:txBody>
      </p:sp>
    </p:spTree>
    <p:extLst>
      <p:ext uri="{BB962C8B-B14F-4D97-AF65-F5344CB8AC3E}">
        <p14:creationId xmlns:p14="http://schemas.microsoft.com/office/powerpoint/2010/main" val="2835224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76</a:t>
            </a:fld>
            <a:endParaRPr lang="en-US"/>
          </a:p>
        </p:txBody>
      </p:sp>
    </p:spTree>
    <p:extLst>
      <p:ext uri="{BB962C8B-B14F-4D97-AF65-F5344CB8AC3E}">
        <p14:creationId xmlns:p14="http://schemas.microsoft.com/office/powerpoint/2010/main" val="3922090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78</a:t>
            </a:fld>
            <a:endParaRPr lang="en-US"/>
          </a:p>
        </p:txBody>
      </p:sp>
    </p:spTree>
    <p:extLst>
      <p:ext uri="{BB962C8B-B14F-4D97-AF65-F5344CB8AC3E}">
        <p14:creationId xmlns:p14="http://schemas.microsoft.com/office/powerpoint/2010/main" val="1178922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79</a:t>
            </a:fld>
            <a:endParaRPr lang="en-US"/>
          </a:p>
        </p:txBody>
      </p:sp>
    </p:spTree>
    <p:extLst>
      <p:ext uri="{BB962C8B-B14F-4D97-AF65-F5344CB8AC3E}">
        <p14:creationId xmlns:p14="http://schemas.microsoft.com/office/powerpoint/2010/main" val="2484959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80</a:t>
            </a:fld>
            <a:endParaRPr lang="en-US"/>
          </a:p>
        </p:txBody>
      </p:sp>
    </p:spTree>
    <p:extLst>
      <p:ext uri="{BB962C8B-B14F-4D97-AF65-F5344CB8AC3E}">
        <p14:creationId xmlns:p14="http://schemas.microsoft.com/office/powerpoint/2010/main" val="42131175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81</a:t>
            </a:fld>
            <a:endParaRPr lang="en-US"/>
          </a:p>
        </p:txBody>
      </p:sp>
    </p:spTree>
    <p:extLst>
      <p:ext uri="{BB962C8B-B14F-4D97-AF65-F5344CB8AC3E}">
        <p14:creationId xmlns:p14="http://schemas.microsoft.com/office/powerpoint/2010/main" val="1524205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82</a:t>
            </a:fld>
            <a:endParaRPr lang="en-US"/>
          </a:p>
        </p:txBody>
      </p:sp>
    </p:spTree>
    <p:extLst>
      <p:ext uri="{BB962C8B-B14F-4D97-AF65-F5344CB8AC3E}">
        <p14:creationId xmlns:p14="http://schemas.microsoft.com/office/powerpoint/2010/main" val="748473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17</a:t>
            </a:fld>
            <a:endParaRPr lang="en-US"/>
          </a:p>
        </p:txBody>
      </p:sp>
    </p:spTree>
    <p:extLst>
      <p:ext uri="{BB962C8B-B14F-4D97-AF65-F5344CB8AC3E}">
        <p14:creationId xmlns:p14="http://schemas.microsoft.com/office/powerpoint/2010/main" val="1238302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83</a:t>
            </a:fld>
            <a:endParaRPr lang="en-US"/>
          </a:p>
        </p:txBody>
      </p:sp>
    </p:spTree>
    <p:extLst>
      <p:ext uri="{BB962C8B-B14F-4D97-AF65-F5344CB8AC3E}">
        <p14:creationId xmlns:p14="http://schemas.microsoft.com/office/powerpoint/2010/main" val="22104013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84</a:t>
            </a:fld>
            <a:endParaRPr lang="en-US"/>
          </a:p>
        </p:txBody>
      </p:sp>
    </p:spTree>
    <p:extLst>
      <p:ext uri="{BB962C8B-B14F-4D97-AF65-F5344CB8AC3E}">
        <p14:creationId xmlns:p14="http://schemas.microsoft.com/office/powerpoint/2010/main" val="30222684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85</a:t>
            </a:fld>
            <a:endParaRPr lang="en-US"/>
          </a:p>
        </p:txBody>
      </p:sp>
    </p:spTree>
    <p:extLst>
      <p:ext uri="{BB962C8B-B14F-4D97-AF65-F5344CB8AC3E}">
        <p14:creationId xmlns:p14="http://schemas.microsoft.com/office/powerpoint/2010/main" val="41551388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86</a:t>
            </a:fld>
            <a:endParaRPr lang="en-US"/>
          </a:p>
        </p:txBody>
      </p:sp>
    </p:spTree>
    <p:extLst>
      <p:ext uri="{BB962C8B-B14F-4D97-AF65-F5344CB8AC3E}">
        <p14:creationId xmlns:p14="http://schemas.microsoft.com/office/powerpoint/2010/main" val="2802472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87</a:t>
            </a:fld>
            <a:endParaRPr lang="en-US"/>
          </a:p>
        </p:txBody>
      </p:sp>
    </p:spTree>
    <p:extLst>
      <p:ext uri="{BB962C8B-B14F-4D97-AF65-F5344CB8AC3E}">
        <p14:creationId xmlns:p14="http://schemas.microsoft.com/office/powerpoint/2010/main" val="40272707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88</a:t>
            </a:fld>
            <a:endParaRPr lang="en-US"/>
          </a:p>
        </p:txBody>
      </p:sp>
    </p:spTree>
    <p:extLst>
      <p:ext uri="{BB962C8B-B14F-4D97-AF65-F5344CB8AC3E}">
        <p14:creationId xmlns:p14="http://schemas.microsoft.com/office/powerpoint/2010/main" val="13461907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89</a:t>
            </a:fld>
            <a:endParaRPr lang="en-US"/>
          </a:p>
        </p:txBody>
      </p:sp>
    </p:spTree>
    <p:extLst>
      <p:ext uri="{BB962C8B-B14F-4D97-AF65-F5344CB8AC3E}">
        <p14:creationId xmlns:p14="http://schemas.microsoft.com/office/powerpoint/2010/main" val="1333271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90</a:t>
            </a:fld>
            <a:endParaRPr lang="en-US"/>
          </a:p>
        </p:txBody>
      </p:sp>
    </p:spTree>
    <p:extLst>
      <p:ext uri="{BB962C8B-B14F-4D97-AF65-F5344CB8AC3E}">
        <p14:creationId xmlns:p14="http://schemas.microsoft.com/office/powerpoint/2010/main" val="19070671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92</a:t>
            </a:fld>
            <a:endParaRPr lang="en-US"/>
          </a:p>
        </p:txBody>
      </p:sp>
    </p:spTree>
    <p:extLst>
      <p:ext uri="{BB962C8B-B14F-4D97-AF65-F5344CB8AC3E}">
        <p14:creationId xmlns:p14="http://schemas.microsoft.com/office/powerpoint/2010/main" val="40131817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93</a:t>
            </a:fld>
            <a:endParaRPr lang="en-US"/>
          </a:p>
        </p:txBody>
      </p:sp>
    </p:spTree>
    <p:extLst>
      <p:ext uri="{BB962C8B-B14F-4D97-AF65-F5344CB8AC3E}">
        <p14:creationId xmlns:p14="http://schemas.microsoft.com/office/powerpoint/2010/main" val="361117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18</a:t>
            </a:fld>
            <a:endParaRPr lang="en-US"/>
          </a:p>
        </p:txBody>
      </p:sp>
    </p:spTree>
    <p:extLst>
      <p:ext uri="{BB962C8B-B14F-4D97-AF65-F5344CB8AC3E}">
        <p14:creationId xmlns:p14="http://schemas.microsoft.com/office/powerpoint/2010/main" val="3842810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94</a:t>
            </a:fld>
            <a:endParaRPr lang="en-US"/>
          </a:p>
        </p:txBody>
      </p:sp>
    </p:spTree>
    <p:extLst>
      <p:ext uri="{BB962C8B-B14F-4D97-AF65-F5344CB8AC3E}">
        <p14:creationId xmlns:p14="http://schemas.microsoft.com/office/powerpoint/2010/main" val="13260633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95</a:t>
            </a:fld>
            <a:endParaRPr lang="en-US"/>
          </a:p>
        </p:txBody>
      </p:sp>
    </p:spTree>
    <p:extLst>
      <p:ext uri="{BB962C8B-B14F-4D97-AF65-F5344CB8AC3E}">
        <p14:creationId xmlns:p14="http://schemas.microsoft.com/office/powerpoint/2010/main" val="42635686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96</a:t>
            </a:fld>
            <a:endParaRPr lang="en-US"/>
          </a:p>
        </p:txBody>
      </p:sp>
    </p:spTree>
    <p:extLst>
      <p:ext uri="{BB962C8B-B14F-4D97-AF65-F5344CB8AC3E}">
        <p14:creationId xmlns:p14="http://schemas.microsoft.com/office/powerpoint/2010/main" val="15027389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97</a:t>
            </a:fld>
            <a:endParaRPr lang="en-US"/>
          </a:p>
        </p:txBody>
      </p:sp>
    </p:spTree>
    <p:extLst>
      <p:ext uri="{BB962C8B-B14F-4D97-AF65-F5344CB8AC3E}">
        <p14:creationId xmlns:p14="http://schemas.microsoft.com/office/powerpoint/2010/main" val="4628289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98</a:t>
            </a:fld>
            <a:endParaRPr lang="en-US"/>
          </a:p>
        </p:txBody>
      </p:sp>
    </p:spTree>
    <p:extLst>
      <p:ext uri="{BB962C8B-B14F-4D97-AF65-F5344CB8AC3E}">
        <p14:creationId xmlns:p14="http://schemas.microsoft.com/office/powerpoint/2010/main" val="32366172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99</a:t>
            </a:fld>
            <a:endParaRPr lang="en-US"/>
          </a:p>
        </p:txBody>
      </p:sp>
    </p:spTree>
    <p:extLst>
      <p:ext uri="{BB962C8B-B14F-4D97-AF65-F5344CB8AC3E}">
        <p14:creationId xmlns:p14="http://schemas.microsoft.com/office/powerpoint/2010/main" val="22655691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100</a:t>
            </a:fld>
            <a:endParaRPr lang="en-US"/>
          </a:p>
        </p:txBody>
      </p:sp>
    </p:spTree>
    <p:extLst>
      <p:ext uri="{BB962C8B-B14F-4D97-AF65-F5344CB8AC3E}">
        <p14:creationId xmlns:p14="http://schemas.microsoft.com/office/powerpoint/2010/main" val="34137942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101</a:t>
            </a:fld>
            <a:endParaRPr lang="en-US"/>
          </a:p>
        </p:txBody>
      </p:sp>
    </p:spTree>
    <p:extLst>
      <p:ext uri="{BB962C8B-B14F-4D97-AF65-F5344CB8AC3E}">
        <p14:creationId xmlns:p14="http://schemas.microsoft.com/office/powerpoint/2010/main" val="10473478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102</a:t>
            </a:fld>
            <a:endParaRPr lang="en-US"/>
          </a:p>
        </p:txBody>
      </p:sp>
    </p:spTree>
    <p:extLst>
      <p:ext uri="{BB962C8B-B14F-4D97-AF65-F5344CB8AC3E}">
        <p14:creationId xmlns:p14="http://schemas.microsoft.com/office/powerpoint/2010/main" val="41721672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104</a:t>
            </a:fld>
            <a:endParaRPr lang="en-US"/>
          </a:p>
        </p:txBody>
      </p:sp>
    </p:spTree>
    <p:extLst>
      <p:ext uri="{BB962C8B-B14F-4D97-AF65-F5344CB8AC3E}">
        <p14:creationId xmlns:p14="http://schemas.microsoft.com/office/powerpoint/2010/main" val="162505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19</a:t>
            </a:fld>
            <a:endParaRPr lang="en-US"/>
          </a:p>
        </p:txBody>
      </p:sp>
    </p:spTree>
    <p:extLst>
      <p:ext uri="{BB962C8B-B14F-4D97-AF65-F5344CB8AC3E}">
        <p14:creationId xmlns:p14="http://schemas.microsoft.com/office/powerpoint/2010/main" val="27449997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105</a:t>
            </a:fld>
            <a:endParaRPr lang="en-US"/>
          </a:p>
        </p:txBody>
      </p:sp>
    </p:spTree>
    <p:extLst>
      <p:ext uri="{BB962C8B-B14F-4D97-AF65-F5344CB8AC3E}">
        <p14:creationId xmlns:p14="http://schemas.microsoft.com/office/powerpoint/2010/main" val="3900485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106</a:t>
            </a:fld>
            <a:endParaRPr lang="en-US"/>
          </a:p>
        </p:txBody>
      </p:sp>
    </p:spTree>
    <p:extLst>
      <p:ext uri="{BB962C8B-B14F-4D97-AF65-F5344CB8AC3E}">
        <p14:creationId xmlns:p14="http://schemas.microsoft.com/office/powerpoint/2010/main" val="4140415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107</a:t>
            </a:fld>
            <a:endParaRPr lang="en-US"/>
          </a:p>
        </p:txBody>
      </p:sp>
    </p:spTree>
    <p:extLst>
      <p:ext uri="{BB962C8B-B14F-4D97-AF65-F5344CB8AC3E}">
        <p14:creationId xmlns:p14="http://schemas.microsoft.com/office/powerpoint/2010/main" val="31991904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108</a:t>
            </a:fld>
            <a:endParaRPr lang="en-US"/>
          </a:p>
        </p:txBody>
      </p:sp>
    </p:spTree>
    <p:extLst>
      <p:ext uri="{BB962C8B-B14F-4D97-AF65-F5344CB8AC3E}">
        <p14:creationId xmlns:p14="http://schemas.microsoft.com/office/powerpoint/2010/main" val="439871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109</a:t>
            </a:fld>
            <a:endParaRPr lang="en-US"/>
          </a:p>
        </p:txBody>
      </p:sp>
    </p:spTree>
    <p:extLst>
      <p:ext uri="{BB962C8B-B14F-4D97-AF65-F5344CB8AC3E}">
        <p14:creationId xmlns:p14="http://schemas.microsoft.com/office/powerpoint/2010/main" val="25252022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110</a:t>
            </a:fld>
            <a:endParaRPr lang="en-US"/>
          </a:p>
        </p:txBody>
      </p:sp>
    </p:spTree>
    <p:extLst>
      <p:ext uri="{BB962C8B-B14F-4D97-AF65-F5344CB8AC3E}">
        <p14:creationId xmlns:p14="http://schemas.microsoft.com/office/powerpoint/2010/main" val="275036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E2258-37D9-465E-9ECD-565900077ABD}" type="slidenum">
              <a:rPr lang="en-US" smtClean="0"/>
              <a:t>20</a:t>
            </a:fld>
            <a:endParaRPr lang="en-US"/>
          </a:p>
        </p:txBody>
      </p:sp>
    </p:spTree>
    <p:extLst>
      <p:ext uri="{BB962C8B-B14F-4D97-AF65-F5344CB8AC3E}">
        <p14:creationId xmlns:p14="http://schemas.microsoft.com/office/powerpoint/2010/main" val="4134388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3074951-1C62-49FE-8EE9-34F9EC60BF28}"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AB492-81CD-471D-89B9-AABFE0CFAEAD}" type="slidenum">
              <a:rPr lang="en-US" smtClean="0"/>
              <a:t>‹Nº›</a:t>
            </a:fld>
            <a:endParaRPr lang="en-US"/>
          </a:p>
        </p:txBody>
      </p:sp>
    </p:spTree>
    <p:extLst>
      <p:ext uri="{BB962C8B-B14F-4D97-AF65-F5344CB8AC3E}">
        <p14:creationId xmlns:p14="http://schemas.microsoft.com/office/powerpoint/2010/main" val="965782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074951-1C62-49FE-8EE9-34F9EC60BF28}"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AB492-81CD-471D-89B9-AABFE0CFAEAD}" type="slidenum">
              <a:rPr lang="en-US" smtClean="0"/>
              <a:t>‹Nº›</a:t>
            </a:fld>
            <a:endParaRPr lang="en-US"/>
          </a:p>
        </p:txBody>
      </p:sp>
    </p:spTree>
    <p:extLst>
      <p:ext uri="{BB962C8B-B14F-4D97-AF65-F5344CB8AC3E}">
        <p14:creationId xmlns:p14="http://schemas.microsoft.com/office/powerpoint/2010/main" val="1561662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074951-1C62-49FE-8EE9-34F9EC60BF28}"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AB492-81CD-471D-89B9-AABFE0CFAEAD}" type="slidenum">
              <a:rPr lang="en-US" smtClean="0"/>
              <a:t>‹Nº›</a:t>
            </a:fld>
            <a:endParaRPr lang="en-US"/>
          </a:p>
        </p:txBody>
      </p:sp>
    </p:spTree>
    <p:extLst>
      <p:ext uri="{BB962C8B-B14F-4D97-AF65-F5344CB8AC3E}">
        <p14:creationId xmlns:p14="http://schemas.microsoft.com/office/powerpoint/2010/main" val="2858046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074951-1C62-49FE-8EE9-34F9EC60BF28}"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AB492-81CD-471D-89B9-AABFE0CFAEAD}" type="slidenum">
              <a:rPr lang="en-US" smtClean="0"/>
              <a:t>‹Nº›</a:t>
            </a:fld>
            <a:endParaRPr lang="en-US"/>
          </a:p>
        </p:txBody>
      </p:sp>
    </p:spTree>
    <p:extLst>
      <p:ext uri="{BB962C8B-B14F-4D97-AF65-F5344CB8AC3E}">
        <p14:creationId xmlns:p14="http://schemas.microsoft.com/office/powerpoint/2010/main" val="112352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074951-1C62-49FE-8EE9-34F9EC60BF28}"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AB492-81CD-471D-89B9-AABFE0CFAEAD}" type="slidenum">
              <a:rPr lang="en-US" smtClean="0"/>
              <a:t>‹Nº›</a:t>
            </a:fld>
            <a:endParaRPr lang="en-US"/>
          </a:p>
        </p:txBody>
      </p:sp>
    </p:spTree>
    <p:extLst>
      <p:ext uri="{BB962C8B-B14F-4D97-AF65-F5344CB8AC3E}">
        <p14:creationId xmlns:p14="http://schemas.microsoft.com/office/powerpoint/2010/main" val="3491430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074951-1C62-49FE-8EE9-34F9EC60BF28}"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9AB492-81CD-471D-89B9-AABFE0CFAEAD}" type="slidenum">
              <a:rPr lang="en-US" smtClean="0"/>
              <a:t>‹Nº›</a:t>
            </a:fld>
            <a:endParaRPr lang="en-US"/>
          </a:p>
        </p:txBody>
      </p:sp>
    </p:spTree>
    <p:extLst>
      <p:ext uri="{BB962C8B-B14F-4D97-AF65-F5344CB8AC3E}">
        <p14:creationId xmlns:p14="http://schemas.microsoft.com/office/powerpoint/2010/main" val="330622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074951-1C62-49FE-8EE9-34F9EC60BF28}" type="datetimeFigureOut">
              <a:rPr lang="en-US" smtClean="0"/>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9AB492-81CD-471D-89B9-AABFE0CFAEAD}" type="slidenum">
              <a:rPr lang="en-US" smtClean="0"/>
              <a:t>‹Nº›</a:t>
            </a:fld>
            <a:endParaRPr lang="en-US"/>
          </a:p>
        </p:txBody>
      </p:sp>
    </p:spTree>
    <p:extLst>
      <p:ext uri="{BB962C8B-B14F-4D97-AF65-F5344CB8AC3E}">
        <p14:creationId xmlns:p14="http://schemas.microsoft.com/office/powerpoint/2010/main" val="3071277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074951-1C62-49FE-8EE9-34F9EC60BF28}" type="datetimeFigureOut">
              <a:rPr lang="en-US" smtClean="0"/>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9AB492-81CD-471D-89B9-AABFE0CFAEAD}" type="slidenum">
              <a:rPr lang="en-US" smtClean="0"/>
              <a:t>‹Nº›</a:t>
            </a:fld>
            <a:endParaRPr lang="en-US"/>
          </a:p>
        </p:txBody>
      </p:sp>
    </p:spTree>
    <p:extLst>
      <p:ext uri="{BB962C8B-B14F-4D97-AF65-F5344CB8AC3E}">
        <p14:creationId xmlns:p14="http://schemas.microsoft.com/office/powerpoint/2010/main" val="3732467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074951-1C62-49FE-8EE9-34F9EC60BF28}" type="datetimeFigureOut">
              <a:rPr lang="en-US" smtClean="0"/>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9AB492-81CD-471D-89B9-AABFE0CFAEAD}" type="slidenum">
              <a:rPr lang="en-US" smtClean="0"/>
              <a:t>‹Nº›</a:t>
            </a:fld>
            <a:endParaRPr lang="en-US"/>
          </a:p>
        </p:txBody>
      </p:sp>
    </p:spTree>
    <p:extLst>
      <p:ext uri="{BB962C8B-B14F-4D97-AF65-F5344CB8AC3E}">
        <p14:creationId xmlns:p14="http://schemas.microsoft.com/office/powerpoint/2010/main" val="108634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074951-1C62-49FE-8EE9-34F9EC60BF28}"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9AB492-81CD-471D-89B9-AABFE0CFAEAD}" type="slidenum">
              <a:rPr lang="en-US" smtClean="0"/>
              <a:t>‹Nº›</a:t>
            </a:fld>
            <a:endParaRPr lang="en-US"/>
          </a:p>
        </p:txBody>
      </p:sp>
    </p:spTree>
    <p:extLst>
      <p:ext uri="{BB962C8B-B14F-4D97-AF65-F5344CB8AC3E}">
        <p14:creationId xmlns:p14="http://schemas.microsoft.com/office/powerpoint/2010/main" val="4263654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074951-1C62-49FE-8EE9-34F9EC60BF28}"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9AB492-81CD-471D-89B9-AABFE0CFAEAD}" type="slidenum">
              <a:rPr lang="en-US" smtClean="0"/>
              <a:t>‹Nº›</a:t>
            </a:fld>
            <a:endParaRPr lang="en-US"/>
          </a:p>
        </p:txBody>
      </p:sp>
    </p:spTree>
    <p:extLst>
      <p:ext uri="{BB962C8B-B14F-4D97-AF65-F5344CB8AC3E}">
        <p14:creationId xmlns:p14="http://schemas.microsoft.com/office/powerpoint/2010/main" val="3020098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74951-1C62-49FE-8EE9-34F9EC60BF28}" type="datetimeFigureOut">
              <a:rPr lang="en-US" smtClean="0"/>
              <a:t>1/19/2024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AB492-81CD-471D-89B9-AABFE0CFAEAD}" type="slidenum">
              <a:rPr lang="en-US" smtClean="0"/>
              <a:t>‹Nº›</a:t>
            </a:fld>
            <a:endParaRPr lang="en-US"/>
          </a:p>
        </p:txBody>
      </p:sp>
    </p:spTree>
    <p:extLst>
      <p:ext uri="{BB962C8B-B14F-4D97-AF65-F5344CB8AC3E}">
        <p14:creationId xmlns:p14="http://schemas.microsoft.com/office/powerpoint/2010/main" val="1383388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0.png"/><Relationship Id="rId7" Type="http://schemas.openxmlformats.org/officeDocument/2006/relationships/image" Target="../media/image331.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3200.png"/><Relationship Id="rId5" Type="http://schemas.openxmlformats.org/officeDocument/2006/relationships/image" Target="../media/image270.png"/><Relationship Id="rId4" Type="http://schemas.openxmlformats.org/officeDocument/2006/relationships/image" Target="../media/image20.png"/></Relationships>
</file>

<file path=ppt/slides/_rels/slide101.xml.rels><?xml version="1.0" encoding="UTF-8" standalone="yes"?>
<Relationships xmlns="http://schemas.openxmlformats.org/package/2006/relationships"><Relationship Id="rId3" Type="http://schemas.openxmlformats.org/officeDocument/2006/relationships/image" Target="../media/image700.png"/><Relationship Id="rId7" Type="http://schemas.openxmlformats.org/officeDocument/2006/relationships/image" Target="../media/image33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3200.png"/><Relationship Id="rId5" Type="http://schemas.openxmlformats.org/officeDocument/2006/relationships/image" Target="../media/image3400.png"/><Relationship Id="rId4" Type="http://schemas.openxmlformats.org/officeDocument/2006/relationships/image" Target="../media/image20.png"/></Relationships>
</file>

<file path=ppt/slides/_rels/slide10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51.png"/><Relationship Id="rId4" Type="http://schemas.openxmlformats.org/officeDocument/2006/relationships/image" Target="../media/image20.png"/></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60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png"/></Relationships>
</file>

<file path=ppt/slides/_rels/slide10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1.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1.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22.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511.png"/></Relationships>
</file>

<file path=ppt/slides/_rels/slide36.xml.rels><?xml version="1.0" encoding="UTF-8" standalone="yes"?>
<Relationships xmlns="http://schemas.openxmlformats.org/package/2006/relationships"><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8" Type="http://schemas.openxmlformats.org/officeDocument/2006/relationships/image" Target="../media/image110.png"/><Relationship Id="rId7"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24.png"/></Relationships>
</file>

<file path=ppt/slides/_rels/slide43.xml.rels><?xml version="1.0" encoding="UTF-8" standalone="yes"?>
<Relationships xmlns="http://schemas.openxmlformats.org/package/2006/relationships"><Relationship Id="rId8" Type="http://schemas.openxmlformats.org/officeDocument/2006/relationships/image" Target="../media/image24.png"/><Relationship Id="rId7" Type="http://schemas.openxmlformats.org/officeDocument/2006/relationships/image" Target="../media/image1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0.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170.png"/></Relationships>
</file>

<file path=ppt/slides/_rels/slide4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1.png"/><Relationship Id="rId7" Type="http://schemas.openxmlformats.org/officeDocument/2006/relationships/image" Target="../media/image2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7.png"/><Relationship Id="rId4" Type="http://schemas.openxmlformats.org/officeDocument/2006/relationships/image" Target="../media/image78.png"/><Relationship Id="rId9" Type="http://schemas.openxmlformats.org/officeDocument/2006/relationships/image" Target="../media/image26.png"/></Relationships>
</file>

<file path=ppt/slides/_rels/slide4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11.png"/><Relationship Id="rId7" Type="http://schemas.openxmlformats.org/officeDocument/2006/relationships/image" Target="../media/image24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7.png"/><Relationship Id="rId4" Type="http://schemas.openxmlformats.org/officeDocument/2006/relationships/image" Target="../media/image78.png"/><Relationship Id="rId9"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1.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41.png"/></Relationships>
</file>

<file path=ppt/slides/_rels/slide5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image" Target="../media/image42.emf"/></Relationships>
</file>

<file path=ppt/slides/_rels/slide5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65.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66.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68.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0.png"/><Relationship Id="rId7"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9.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12.png"/><Relationship Id="rId7"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 Id="rId9"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410.png"/></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700.png"/><Relationship Id="rId7"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5.png"/><Relationship Id="rId4" Type="http://schemas.openxmlformats.org/officeDocument/2006/relationships/image" Target="../media/image513.png"/><Relationship Id="rId9"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50.png"/><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00.png"/><Relationship Id="rId4" Type="http://schemas.openxmlformats.org/officeDocument/2006/relationships/image" Target="../media/image140.png"/></Relationships>
</file>

<file path=ppt/slides/_rels/slide8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4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341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3410.png"/></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8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41.png"/><Relationship Id="rId4" Type="http://schemas.openxmlformats.org/officeDocument/2006/relationships/image" Target="../media/image231.png"/></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Session 2</a:t>
            </a:r>
            <a:endParaRPr lang="en-US" dirty="0"/>
          </a:p>
        </p:txBody>
      </p:sp>
      <p:sp>
        <p:nvSpPr>
          <p:cNvPr id="3" name="Subtitle 2"/>
          <p:cNvSpPr>
            <a:spLocks noGrp="1"/>
          </p:cNvSpPr>
          <p:nvPr>
            <p:ph type="subTitle" idx="1"/>
          </p:nvPr>
        </p:nvSpPr>
        <p:spPr/>
        <p:txBody>
          <a:bodyPr/>
          <a:lstStyle/>
          <a:p>
            <a:r>
              <a:rPr lang="en-US" dirty="0"/>
              <a:t>Hidden Markov Models applied to Clustering of Biological Sequences</a:t>
            </a:r>
          </a:p>
        </p:txBody>
      </p:sp>
    </p:spTree>
    <p:extLst>
      <p:ext uri="{BB962C8B-B14F-4D97-AF65-F5344CB8AC3E}">
        <p14:creationId xmlns:p14="http://schemas.microsoft.com/office/powerpoint/2010/main" val="3759051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fontScale="90000"/>
          </a:bodyPr>
          <a:lstStyle/>
          <a:p>
            <a:pPr algn="ctr"/>
            <a:r>
              <a:rPr lang="en-US" dirty="0"/>
              <a:t>What am I saying when I use a HMM?</a:t>
            </a:r>
          </a:p>
        </p:txBody>
      </p:sp>
      <p:sp>
        <p:nvSpPr>
          <p:cNvPr id="3" name="TextBox 2"/>
          <p:cNvSpPr txBox="1"/>
          <p:nvPr/>
        </p:nvSpPr>
        <p:spPr>
          <a:xfrm>
            <a:off x="1502227" y="1841860"/>
            <a:ext cx="8768133" cy="954107"/>
          </a:xfrm>
          <a:prstGeom prst="rect">
            <a:avLst/>
          </a:prstGeom>
          <a:noFill/>
        </p:spPr>
        <p:txBody>
          <a:bodyPr wrap="square" rtlCol="0">
            <a:spAutoFit/>
          </a:bodyPr>
          <a:lstStyle/>
          <a:p>
            <a:pPr algn="ctr"/>
            <a:r>
              <a:rPr lang="en-US" sz="2800" i="1" dirty="0"/>
              <a:t>“My data is a mixture of k probability distributions, each determined by its own parameters”</a:t>
            </a:r>
          </a:p>
        </p:txBody>
      </p:sp>
      <p:sp>
        <p:nvSpPr>
          <p:cNvPr id="12" name="TextBox 11"/>
          <p:cNvSpPr txBox="1"/>
          <p:nvPr/>
        </p:nvSpPr>
        <p:spPr>
          <a:xfrm>
            <a:off x="445927" y="3602073"/>
            <a:ext cx="10801193" cy="954107"/>
          </a:xfrm>
          <a:prstGeom prst="rect">
            <a:avLst/>
          </a:prstGeom>
          <a:noFill/>
        </p:spPr>
        <p:txBody>
          <a:bodyPr wrap="square" rtlCol="0">
            <a:spAutoFit/>
          </a:bodyPr>
          <a:lstStyle/>
          <a:p>
            <a:pPr algn="ctr"/>
            <a:r>
              <a:rPr lang="en-US" sz="2800" i="1" dirty="0"/>
              <a:t>“The probability of using one probability distribution or another depends on which one I used in the previous step”</a:t>
            </a:r>
          </a:p>
        </p:txBody>
      </p:sp>
    </p:spTree>
    <p:extLst>
      <p:ext uri="{BB962C8B-B14F-4D97-AF65-F5344CB8AC3E}">
        <p14:creationId xmlns:p14="http://schemas.microsoft.com/office/powerpoint/2010/main" val="22235753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6827"/>
            <a:ext cx="11264622" cy="461665"/>
          </a:xfrm>
          <a:prstGeom prst="rect">
            <a:avLst/>
          </a:prstGeom>
          <a:noFill/>
        </p:spPr>
        <p:txBody>
          <a:bodyPr wrap="none" rtlCol="0">
            <a:spAutoFit/>
          </a:bodyPr>
          <a:lstStyle/>
          <a:p>
            <a:r>
              <a:rPr lang="en-US" sz="2400" dirty="0"/>
              <a:t>1,4,5,1,3,2,1,6,6,4,1,6,6,6,6,6,2,3,4,5,1,4,3,6,2,1,3,5,6,6,6,6,6,6,6,1,2,3,1,1,1,1,2,3,4,5,5,4</a:t>
            </a:r>
          </a:p>
        </p:txBody>
      </p:sp>
      <p:sp>
        <p:nvSpPr>
          <p:cNvPr id="26" name="TextBox 25"/>
          <p:cNvSpPr txBox="1"/>
          <p:nvPr/>
        </p:nvSpPr>
        <p:spPr>
          <a:xfrm>
            <a:off x="5975457" y="960331"/>
            <a:ext cx="284052" cy="523220"/>
          </a:xfrm>
          <a:prstGeom prst="rect">
            <a:avLst/>
          </a:prstGeom>
          <a:noFill/>
        </p:spPr>
        <p:txBody>
          <a:bodyPr wrap="none" rtlCol="0">
            <a:spAutoFit/>
          </a:bodyPr>
          <a:lstStyle/>
          <a:p>
            <a:r>
              <a:rPr lang="en-US" sz="2800" dirty="0" err="1">
                <a:latin typeface="Cambria Math" panose="02040503050406030204" pitchFamily="18" charset="0"/>
                <a:ea typeface="Cambria Math" panose="02040503050406030204" pitchFamily="18" charset="0"/>
              </a:rPr>
              <a:t>i</a:t>
            </a:r>
            <a:endParaRPr lang="en-US" sz="2800" dirty="0">
              <a:latin typeface="Cambria Math" panose="02040503050406030204" pitchFamily="18" charset="0"/>
              <a:ea typeface="Cambria Math" panose="02040503050406030204" pitchFamily="18" charset="0"/>
            </a:endParaRPr>
          </a:p>
        </p:txBody>
      </p:sp>
      <p:grpSp>
        <p:nvGrpSpPr>
          <p:cNvPr id="4" name="Group 3"/>
          <p:cNvGrpSpPr/>
          <p:nvPr/>
        </p:nvGrpSpPr>
        <p:grpSpPr>
          <a:xfrm>
            <a:off x="6117483" y="1425018"/>
            <a:ext cx="5772230" cy="1365236"/>
            <a:chOff x="6117483" y="1425018"/>
            <a:chExt cx="5772230" cy="1365236"/>
          </a:xfrm>
        </p:grpSpPr>
        <mc:AlternateContent xmlns:mc="http://schemas.openxmlformats.org/markup-compatibility/2006" xmlns:a14="http://schemas.microsoft.com/office/drawing/2010/main">
          <mc:Choice Requires="a14">
            <p:sp>
              <p:nvSpPr>
                <p:cNvPr id="19" name="TextBox 18"/>
                <p:cNvSpPr txBox="1"/>
                <p:nvPr/>
              </p:nvSpPr>
              <p:spPr>
                <a:xfrm>
                  <a:off x="6117483" y="2236256"/>
                  <a:ext cx="562179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𝑘</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𝑖</m:t>
                            </m:r>
                          </m:e>
                        </m: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117483" y="2236256"/>
                  <a:ext cx="5621795" cy="553998"/>
                </a:xfrm>
                <a:prstGeom prst="rect">
                  <a:avLst/>
                </a:prstGeom>
                <a:blipFill>
                  <a:blip r:embed="rId4"/>
                  <a:stretch>
                    <a:fillRect/>
                  </a:stretch>
                </a:blipFill>
              </p:spPr>
              <p:txBody>
                <a:bodyPr/>
                <a:lstStyle/>
                <a:p>
                  <a:r>
                    <a:rPr lang="en-US">
                      <a:noFill/>
                    </a:rPr>
                    <a:t> </a:t>
                  </a:r>
                </a:p>
              </p:txBody>
            </p:sp>
          </mc:Fallback>
        </mc:AlternateContent>
        <p:sp>
          <p:nvSpPr>
            <p:cNvPr id="21" name="Rectangle 20"/>
            <p:cNvSpPr/>
            <p:nvPr/>
          </p:nvSpPr>
          <p:spPr>
            <a:xfrm>
              <a:off x="6257109" y="1425018"/>
              <a:ext cx="5632604" cy="687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nvGraphicFramePr>
            <p:xfrm>
              <a:off x="596489" y="3108505"/>
              <a:ext cx="8128000" cy="1359535"/>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a:t>
                          </a:r>
                        </a:p>
                      </a:txBody>
                      <a:tcPr/>
                    </a:tc>
                    <a:tc>
                      <a:txBody>
                        <a:bodyPr/>
                        <a:lstStyle/>
                        <a:p>
                          <a:r>
                            <a:rPr lang="en-US" dirty="0"/>
                            <a:t>5</a:t>
                          </a:r>
                        </a:p>
                      </a:txBody>
                      <a:tcPr/>
                    </a:tc>
                    <a:tc>
                      <a:txBody>
                        <a:bodyPr/>
                        <a:lstStyle/>
                        <a:p>
                          <a:r>
                            <a:rPr lang="en-US" dirty="0"/>
                            <a:t>5</a:t>
                          </a:r>
                        </a:p>
                      </a:txBody>
                      <a:tcPr/>
                    </a:tc>
                    <a:tc>
                      <a:txBody>
                        <a:bodyPr/>
                        <a:lstStyle/>
                        <a:p>
                          <a:r>
                            <a:rPr lang="en-US" dirty="0"/>
                            <a:t>4</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a:latin typeface="Cambria Math" panose="02040503050406030204" pitchFamily="18" charset="0"/>
                              <a:ea typeface="Cambria Math" panose="02040503050406030204" pitchFamily="18" charset="0"/>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0</m:t>
                                </m:r>
                                <m:r>
                                  <a:rPr lang="en-US" sz="1200" b="0" i="1" smtClean="0">
                                    <a:latin typeface="Cambria Math" panose="02040503050406030204" pitchFamily="18" charset="0"/>
                                  </a:rPr>
                                  <m:t>.95∗</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r>
                                  <a:rPr lang="en-US" sz="1200" b="0" i="1" smtClean="0">
                                    <a:latin typeface="Cambria Math" panose="02040503050406030204" pitchFamily="18" charset="0"/>
                                  </a:rPr>
                                  <m:t>∗1</m:t>
                                </m:r>
                              </m:oMath>
                            </m:oMathPara>
                          </a14:m>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r>
                            <a:rPr lang="en-US" dirty="0"/>
                            <a:t>1</a:t>
                          </a:r>
                        </a:p>
                      </a:txBody>
                      <a:tcPr/>
                    </a:tc>
                    <a:extLst>
                      <a:ext uri="{0D108BD9-81ED-4DB2-BD59-A6C34878D82A}">
                        <a16:rowId xmlns:a16="http://schemas.microsoft.com/office/drawing/2014/main" val="2260528423"/>
                      </a:ext>
                    </a:extLst>
                  </a:tr>
                  <a:tr h="370840">
                    <a:tc>
                      <a:txBody>
                        <a:bodyPr/>
                        <a:lstStyle/>
                        <a:p>
                          <a:r>
                            <a:rPr lang="en-US" dirty="0"/>
                            <a:t>C</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r>
                            <a:rPr lang="en-US" dirty="0"/>
                            <a:t>1</a:t>
                          </a:r>
                        </a:p>
                      </a:txBody>
                      <a:tcPr/>
                    </a:tc>
                    <a:extLst>
                      <a:ext uri="{0D108BD9-81ED-4DB2-BD59-A6C34878D82A}">
                        <a16:rowId xmlns:a16="http://schemas.microsoft.com/office/drawing/2014/main" val="761509629"/>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2568168160"/>
                  </p:ext>
                </p:extLst>
              </p:nvPr>
            </p:nvGraphicFramePr>
            <p:xfrm>
              <a:off x="596489" y="3108505"/>
              <a:ext cx="8128000" cy="1359535"/>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smtClean="0"/>
                            <a:t>…</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4</a:t>
                          </a:r>
                          <a:endParaRPr lang="en-US" dirty="0"/>
                        </a:p>
                      </a:txBody>
                      <a:tcPr/>
                    </a:tc>
                    <a:extLst>
                      <a:ext uri="{0D108BD9-81ED-4DB2-BD59-A6C34878D82A}">
                        <a16:rowId xmlns:a16="http://schemas.microsoft.com/office/drawing/2014/main" val="1329743330"/>
                      </a:ext>
                    </a:extLst>
                  </a:tr>
                  <a:tr h="617855">
                    <a:tc>
                      <a:txBody>
                        <a:bodyPr/>
                        <a:lstStyle/>
                        <a:p>
                          <a:r>
                            <a:rPr lang="en-US" dirty="0" smtClean="0"/>
                            <a:t>F</a:t>
                          </a:r>
                          <a:endParaRPr lang="en-US" dirty="0"/>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smtClean="0">
                              <a:latin typeface="Cambria Math" panose="02040503050406030204" pitchFamily="18" charset="0"/>
                              <a:ea typeface="Cambria Math" panose="02040503050406030204" pitchFamily="18" charset="0"/>
                            </a:rPr>
                            <a:t>     </a:t>
                          </a:r>
                          <a:endParaRPr lang="en-US" sz="1200" dirty="0">
                            <a:latin typeface="Cambria Math" panose="02040503050406030204" pitchFamily="18" charset="0"/>
                            <a:ea typeface="Cambria Math" panose="02040503050406030204" pitchFamily="18" charset="0"/>
                          </a:endParaRPr>
                        </a:p>
                      </a:txBody>
                      <a:tcPr/>
                    </a:tc>
                    <a:tc>
                      <a:txBody>
                        <a:bodyPr/>
                        <a:lstStyle/>
                        <a:p>
                          <a:endParaRPr lang="en-US"/>
                        </a:p>
                      </a:txBody>
                      <a:tcPr>
                        <a:blipFill>
                          <a:blip r:embed="rId5"/>
                          <a:stretch>
                            <a:fillRect l="-300375" t="-64706" r="-100749" b="-74510"/>
                          </a:stretch>
                        </a:blipFill>
                      </a:tcPr>
                    </a:tc>
                    <a:tc>
                      <a:txBody>
                        <a:bodyPr/>
                        <a:lstStyle/>
                        <a:p>
                          <a:r>
                            <a:rPr lang="en-US" dirty="0" smtClean="0"/>
                            <a:t>1</a:t>
                          </a:r>
                          <a:endParaRPr lang="en-US" dirty="0"/>
                        </a:p>
                      </a:txBody>
                      <a:tcPr/>
                    </a:tc>
                    <a:extLst>
                      <a:ext uri="{0D108BD9-81ED-4DB2-BD59-A6C34878D82A}">
                        <a16:rowId xmlns:a16="http://schemas.microsoft.com/office/drawing/2014/main" val="2260528423"/>
                      </a:ext>
                    </a:extLst>
                  </a:tr>
                  <a:tr h="370840">
                    <a:tc>
                      <a:txBody>
                        <a:bodyPr/>
                        <a:lstStyle/>
                        <a:p>
                          <a:r>
                            <a:rPr lang="en-US" dirty="0" smtClean="0"/>
                            <a:t>C</a:t>
                          </a:r>
                          <a:endParaRPr lang="en-US" dirty="0"/>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761509629"/>
                      </a:ext>
                    </a:extLst>
                  </a:tr>
                </a:tbl>
              </a:graphicData>
            </a:graphic>
          </p:graphicFrame>
        </mc:Fallback>
      </mc:AlternateContent>
      <p:cxnSp>
        <p:nvCxnSpPr>
          <p:cNvPr id="9" name="Straight Arrow Connector 8"/>
          <p:cNvCxnSpPr/>
          <p:nvPr/>
        </p:nvCxnSpPr>
        <p:spPr>
          <a:xfrm flipH="1" flipV="1">
            <a:off x="6638925" y="3667125"/>
            <a:ext cx="504825"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579571" y="111257"/>
            <a:ext cx="4457502" cy="707886"/>
          </a:xfrm>
          <a:prstGeom prst="rect">
            <a:avLst/>
          </a:prstGeom>
        </p:spPr>
        <p:txBody>
          <a:bodyPr wrap="none">
            <a:spAutoFit/>
          </a:bodyPr>
          <a:lstStyle/>
          <a:p>
            <a:r>
              <a:rPr lang="en-US" sz="4000" b="1" dirty="0">
                <a:solidFill>
                  <a:srgbClr val="0070C0"/>
                </a:solidFill>
              </a:rPr>
              <a:t>Backward algorithm</a:t>
            </a:r>
            <a:endParaRPr lang="en-US" sz="4000" dirty="0"/>
          </a:p>
        </p:txBody>
      </p:sp>
      <mc:AlternateContent xmlns:mc="http://schemas.openxmlformats.org/markup-compatibility/2006" xmlns:a14="http://schemas.microsoft.com/office/drawing/2010/main">
        <mc:Choice Requires="a14">
          <p:sp>
            <p:nvSpPr>
              <p:cNvPr id="12" name="TextBox 11"/>
              <p:cNvSpPr txBox="1"/>
              <p:nvPr/>
            </p:nvSpPr>
            <p:spPr>
              <a:xfrm>
                <a:off x="6199143" y="4769050"/>
                <a:ext cx="15127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𝑘𝑟</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𝑟</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𝑖</m:t>
                          </m:r>
                        </m:e>
                      </m:d>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199143" y="4769050"/>
                <a:ext cx="1512722" cy="276999"/>
              </a:xfrm>
              <a:prstGeom prst="rect">
                <a:avLst/>
              </a:prstGeom>
              <a:blipFill>
                <a:blip r:embed="rId6"/>
                <a:stretch>
                  <a:fillRect l="-201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257109" y="5184499"/>
                <a:ext cx="1171796"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.05∗</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∗1</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257109" y="5184499"/>
                <a:ext cx="1171796" cy="52039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710014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6827"/>
            <a:ext cx="11264622" cy="461665"/>
          </a:xfrm>
          <a:prstGeom prst="rect">
            <a:avLst/>
          </a:prstGeom>
          <a:noFill/>
        </p:spPr>
        <p:txBody>
          <a:bodyPr wrap="none" rtlCol="0">
            <a:spAutoFit/>
          </a:bodyPr>
          <a:lstStyle/>
          <a:p>
            <a:r>
              <a:rPr lang="en-US" sz="2400" dirty="0"/>
              <a:t>1,4,5,1,3,2,1,6,6,4,1,6,6,6,6,6,2,3,4,5,1,4,3,6,2,1,3,5,6,6,6,6,6,6,6,1,2,3,1,1,1,1,2,3,4,5,5,4</a:t>
            </a:r>
          </a:p>
        </p:txBody>
      </p:sp>
      <p:sp>
        <p:nvSpPr>
          <p:cNvPr id="26" name="TextBox 25"/>
          <p:cNvSpPr txBox="1"/>
          <p:nvPr/>
        </p:nvSpPr>
        <p:spPr>
          <a:xfrm>
            <a:off x="5975457" y="960331"/>
            <a:ext cx="284052" cy="523220"/>
          </a:xfrm>
          <a:prstGeom prst="rect">
            <a:avLst/>
          </a:prstGeom>
          <a:noFill/>
        </p:spPr>
        <p:txBody>
          <a:bodyPr wrap="none" rtlCol="0">
            <a:spAutoFit/>
          </a:bodyPr>
          <a:lstStyle/>
          <a:p>
            <a:r>
              <a:rPr lang="en-US" sz="2800" dirty="0" err="1">
                <a:latin typeface="Cambria Math" panose="02040503050406030204" pitchFamily="18" charset="0"/>
                <a:ea typeface="Cambria Math" panose="02040503050406030204" pitchFamily="18" charset="0"/>
              </a:rPr>
              <a:t>i</a:t>
            </a:r>
            <a:endParaRPr lang="en-US" sz="2800" dirty="0">
              <a:latin typeface="Cambria Math" panose="02040503050406030204" pitchFamily="18" charset="0"/>
              <a:ea typeface="Cambria Math" panose="02040503050406030204" pitchFamily="18" charset="0"/>
            </a:endParaRPr>
          </a:p>
        </p:txBody>
      </p:sp>
      <p:grpSp>
        <p:nvGrpSpPr>
          <p:cNvPr id="4" name="Group 3"/>
          <p:cNvGrpSpPr/>
          <p:nvPr/>
        </p:nvGrpSpPr>
        <p:grpSpPr>
          <a:xfrm>
            <a:off x="6117483" y="1425018"/>
            <a:ext cx="5772230" cy="1365236"/>
            <a:chOff x="6117483" y="1425018"/>
            <a:chExt cx="5772230" cy="1365236"/>
          </a:xfrm>
        </p:grpSpPr>
        <mc:AlternateContent xmlns:mc="http://schemas.openxmlformats.org/markup-compatibility/2006" xmlns:a14="http://schemas.microsoft.com/office/drawing/2010/main">
          <mc:Choice Requires="a14">
            <p:sp>
              <p:nvSpPr>
                <p:cNvPr id="19" name="TextBox 18"/>
                <p:cNvSpPr txBox="1"/>
                <p:nvPr/>
              </p:nvSpPr>
              <p:spPr>
                <a:xfrm>
                  <a:off x="6117483" y="2236256"/>
                  <a:ext cx="562179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𝑘</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𝑖</m:t>
                            </m:r>
                          </m:e>
                        </m: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117483" y="2236256"/>
                  <a:ext cx="5621795" cy="553998"/>
                </a:xfrm>
                <a:prstGeom prst="rect">
                  <a:avLst/>
                </a:prstGeom>
                <a:blipFill>
                  <a:blip r:embed="rId4"/>
                  <a:stretch>
                    <a:fillRect/>
                  </a:stretch>
                </a:blipFill>
              </p:spPr>
              <p:txBody>
                <a:bodyPr/>
                <a:lstStyle/>
                <a:p>
                  <a:r>
                    <a:rPr lang="en-US">
                      <a:noFill/>
                    </a:rPr>
                    <a:t> </a:t>
                  </a:r>
                </a:p>
              </p:txBody>
            </p:sp>
          </mc:Fallback>
        </mc:AlternateContent>
        <p:sp>
          <p:nvSpPr>
            <p:cNvPr id="21" name="Rectangle 20"/>
            <p:cNvSpPr/>
            <p:nvPr/>
          </p:nvSpPr>
          <p:spPr>
            <a:xfrm>
              <a:off x="6257109" y="1425018"/>
              <a:ext cx="5632604" cy="687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nvGraphicFramePr>
            <p:xfrm>
              <a:off x="596489" y="3108505"/>
              <a:ext cx="8128000" cy="1275398"/>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a:t>
                          </a:r>
                        </a:p>
                      </a:txBody>
                      <a:tcPr/>
                    </a:tc>
                    <a:tc>
                      <a:txBody>
                        <a:bodyPr/>
                        <a:lstStyle/>
                        <a:p>
                          <a:r>
                            <a:rPr lang="en-US" dirty="0"/>
                            <a:t>5</a:t>
                          </a:r>
                        </a:p>
                      </a:txBody>
                      <a:tcPr/>
                    </a:tc>
                    <a:tc>
                      <a:txBody>
                        <a:bodyPr/>
                        <a:lstStyle/>
                        <a:p>
                          <a:r>
                            <a:rPr lang="en-US" dirty="0"/>
                            <a:t>5</a:t>
                          </a:r>
                        </a:p>
                      </a:txBody>
                      <a:tcPr/>
                    </a:tc>
                    <a:tc>
                      <a:txBody>
                        <a:bodyPr/>
                        <a:lstStyle/>
                        <a:p>
                          <a:r>
                            <a:rPr lang="en-US" dirty="0"/>
                            <a:t>4</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a:latin typeface="Cambria Math" panose="02040503050406030204" pitchFamily="18" charset="0"/>
                              <a:ea typeface="Cambria Math" panose="02040503050406030204" pitchFamily="18" charset="0"/>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smtClean="0">
                                  <a:latin typeface="Cambria Math" panose="02040503050406030204" pitchFamily="18" charset="0"/>
                                </a:rPr>
                                <m:t>0</m:t>
                              </m:r>
                              <m:r>
                                <a:rPr lang="en-US" sz="1200" b="0" i="1" smtClean="0">
                                  <a:latin typeface="Cambria Math" panose="02040503050406030204" pitchFamily="18" charset="0"/>
                                </a:rPr>
                                <m:t>.95∗</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r>
                                <a:rPr lang="en-US" sz="1200" b="0" i="1" smtClean="0">
                                  <a:latin typeface="Cambria Math" panose="02040503050406030204" pitchFamily="18" charset="0"/>
                                </a:rPr>
                                <m:t>∗1</m:t>
                              </m:r>
                            </m:oMath>
                          </a14:m>
                          <a:r>
                            <a:rPr lang="en-US" sz="1200" dirty="0"/>
                            <a:t>+</a:t>
                          </a:r>
                          <a14:m>
                            <m:oMath xmlns:m="http://schemas.openxmlformats.org/officeDocument/2006/math">
                              <m:r>
                                <a:rPr lang="en-US" sz="1200" i="1" smtClean="0">
                                  <a:latin typeface="Cambria Math" panose="02040503050406030204" pitchFamily="18" charset="0"/>
                                </a:rPr>
                                <m:t>0</m:t>
                              </m:r>
                              <m:r>
                                <a:rPr lang="en-US" sz="1200" b="0" i="1" smtClean="0">
                                  <a:latin typeface="Cambria Math" panose="02040503050406030204" pitchFamily="18" charset="0"/>
                                </a:rPr>
                                <m:t>.05∗</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r>
                                <a:rPr lang="en-US" sz="1200" b="0" i="1" smtClean="0">
                                  <a:latin typeface="Cambria Math" panose="02040503050406030204" pitchFamily="18" charset="0"/>
                                </a:rPr>
                                <m:t>∗1</m:t>
                              </m:r>
                            </m:oMath>
                          </a14:m>
                          <a:endParaRPr lang="en-US" sz="1200" dirty="0"/>
                        </a:p>
                      </a:txBody>
                      <a:tcPr/>
                    </a:tc>
                    <a:tc>
                      <a:txBody>
                        <a:bodyPr/>
                        <a:lstStyle/>
                        <a:p>
                          <a:r>
                            <a:rPr lang="en-US" dirty="0"/>
                            <a:t>1</a:t>
                          </a:r>
                        </a:p>
                      </a:txBody>
                      <a:tcPr/>
                    </a:tc>
                    <a:extLst>
                      <a:ext uri="{0D108BD9-81ED-4DB2-BD59-A6C34878D82A}">
                        <a16:rowId xmlns:a16="http://schemas.microsoft.com/office/drawing/2014/main" val="2260528423"/>
                      </a:ext>
                    </a:extLst>
                  </a:tr>
                  <a:tr h="370840">
                    <a:tc>
                      <a:txBody>
                        <a:bodyPr/>
                        <a:lstStyle/>
                        <a:p>
                          <a:r>
                            <a:rPr lang="en-US" dirty="0"/>
                            <a:t>C</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r>
                            <a:rPr lang="en-US" dirty="0"/>
                            <a:t>1</a:t>
                          </a:r>
                        </a:p>
                      </a:txBody>
                      <a:tcPr/>
                    </a:tc>
                    <a:extLst>
                      <a:ext uri="{0D108BD9-81ED-4DB2-BD59-A6C34878D82A}">
                        <a16:rowId xmlns:a16="http://schemas.microsoft.com/office/drawing/2014/main" val="761509629"/>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2349574337"/>
                  </p:ext>
                </p:extLst>
              </p:nvPr>
            </p:nvGraphicFramePr>
            <p:xfrm>
              <a:off x="596489" y="3108505"/>
              <a:ext cx="8128000" cy="1275398"/>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smtClean="0"/>
                            <a:t>…</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4</a:t>
                          </a:r>
                          <a:endParaRPr lang="en-US" dirty="0"/>
                        </a:p>
                      </a:txBody>
                      <a:tcPr/>
                    </a:tc>
                    <a:extLst>
                      <a:ext uri="{0D108BD9-81ED-4DB2-BD59-A6C34878D82A}">
                        <a16:rowId xmlns:a16="http://schemas.microsoft.com/office/drawing/2014/main" val="1329743330"/>
                      </a:ext>
                    </a:extLst>
                  </a:tr>
                  <a:tr h="533718">
                    <a:tc>
                      <a:txBody>
                        <a:bodyPr/>
                        <a:lstStyle/>
                        <a:p>
                          <a:r>
                            <a:rPr lang="en-US" dirty="0" smtClean="0"/>
                            <a:t>F</a:t>
                          </a:r>
                          <a:endParaRPr lang="en-US" dirty="0"/>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smtClean="0">
                              <a:latin typeface="Cambria Math" panose="02040503050406030204" pitchFamily="18" charset="0"/>
                              <a:ea typeface="Cambria Math" panose="02040503050406030204" pitchFamily="18" charset="0"/>
                            </a:rPr>
                            <a:t>     </a:t>
                          </a:r>
                          <a:endParaRPr lang="en-US" sz="1200" dirty="0">
                            <a:latin typeface="Cambria Math" panose="02040503050406030204" pitchFamily="18" charset="0"/>
                            <a:ea typeface="Cambria Math" panose="02040503050406030204" pitchFamily="18" charset="0"/>
                          </a:endParaRPr>
                        </a:p>
                      </a:txBody>
                      <a:tcPr/>
                    </a:tc>
                    <a:tc>
                      <a:txBody>
                        <a:bodyPr/>
                        <a:lstStyle/>
                        <a:p>
                          <a:endParaRPr lang="en-US"/>
                        </a:p>
                      </a:txBody>
                      <a:tcPr>
                        <a:blipFill>
                          <a:blip r:embed="rId5"/>
                          <a:stretch>
                            <a:fillRect l="-300375" t="-74157" r="-100749" b="-84270"/>
                          </a:stretch>
                        </a:blipFill>
                      </a:tcPr>
                    </a:tc>
                    <a:tc>
                      <a:txBody>
                        <a:bodyPr/>
                        <a:lstStyle/>
                        <a:p>
                          <a:r>
                            <a:rPr lang="en-US" dirty="0" smtClean="0"/>
                            <a:t>1</a:t>
                          </a:r>
                          <a:endParaRPr lang="en-US" dirty="0"/>
                        </a:p>
                      </a:txBody>
                      <a:tcPr/>
                    </a:tc>
                    <a:extLst>
                      <a:ext uri="{0D108BD9-81ED-4DB2-BD59-A6C34878D82A}">
                        <a16:rowId xmlns:a16="http://schemas.microsoft.com/office/drawing/2014/main" val="2260528423"/>
                      </a:ext>
                    </a:extLst>
                  </a:tr>
                  <a:tr h="370840">
                    <a:tc>
                      <a:txBody>
                        <a:bodyPr/>
                        <a:lstStyle/>
                        <a:p>
                          <a:r>
                            <a:rPr lang="en-US" dirty="0" smtClean="0"/>
                            <a:t>C</a:t>
                          </a:r>
                          <a:endParaRPr lang="en-US" dirty="0"/>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761509629"/>
                      </a:ext>
                    </a:extLst>
                  </a:tr>
                </a:tbl>
              </a:graphicData>
            </a:graphic>
          </p:graphicFrame>
        </mc:Fallback>
      </mc:AlternateContent>
      <p:sp>
        <p:nvSpPr>
          <p:cNvPr id="20" name="Rectangle 19"/>
          <p:cNvSpPr/>
          <p:nvPr/>
        </p:nvSpPr>
        <p:spPr>
          <a:xfrm>
            <a:off x="7579571" y="111257"/>
            <a:ext cx="4457502" cy="707886"/>
          </a:xfrm>
          <a:prstGeom prst="rect">
            <a:avLst/>
          </a:prstGeom>
        </p:spPr>
        <p:txBody>
          <a:bodyPr wrap="none">
            <a:spAutoFit/>
          </a:bodyPr>
          <a:lstStyle/>
          <a:p>
            <a:r>
              <a:rPr lang="en-US" sz="4000" b="1" dirty="0">
                <a:solidFill>
                  <a:srgbClr val="0070C0"/>
                </a:solidFill>
              </a:rPr>
              <a:t>Backward algorithm</a:t>
            </a:r>
            <a:endParaRPr lang="en-US" sz="4000" dirty="0"/>
          </a:p>
        </p:txBody>
      </p:sp>
      <mc:AlternateContent xmlns:mc="http://schemas.openxmlformats.org/markup-compatibility/2006" xmlns:a14="http://schemas.microsoft.com/office/drawing/2010/main">
        <mc:Choice Requires="a14">
          <p:sp>
            <p:nvSpPr>
              <p:cNvPr id="12" name="TextBox 11"/>
              <p:cNvSpPr txBox="1"/>
              <p:nvPr/>
            </p:nvSpPr>
            <p:spPr>
              <a:xfrm>
                <a:off x="6199143" y="4769050"/>
                <a:ext cx="15127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𝑘𝑟</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𝑟</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𝑖</m:t>
                          </m:r>
                        </m:e>
                      </m:d>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199143" y="4769050"/>
                <a:ext cx="1512722" cy="276999"/>
              </a:xfrm>
              <a:prstGeom prst="rect">
                <a:avLst/>
              </a:prstGeom>
              <a:blipFill>
                <a:blip r:embed="rId6"/>
                <a:stretch>
                  <a:fillRect l="-201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257109" y="5184499"/>
                <a:ext cx="1171796"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.05∗</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∗1</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257109" y="5184499"/>
                <a:ext cx="1171796" cy="52039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30159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6827"/>
            <a:ext cx="11264622" cy="461665"/>
          </a:xfrm>
          <a:prstGeom prst="rect">
            <a:avLst/>
          </a:prstGeom>
          <a:noFill/>
        </p:spPr>
        <p:txBody>
          <a:bodyPr wrap="none" rtlCol="0">
            <a:spAutoFit/>
          </a:bodyPr>
          <a:lstStyle/>
          <a:p>
            <a:r>
              <a:rPr lang="en-US" sz="2400" dirty="0"/>
              <a:t>1,4,5,1,3,2,1,6,6,4,1,6,6,6,6,6,2,3,4,5,1,4,3,6,2,1,3,5,6,6,6,6,6,6,6,1,2,3,1,1,1,1,2,3,4,5,5,4</a:t>
            </a:r>
          </a:p>
        </p:txBody>
      </p:sp>
      <p:sp>
        <p:nvSpPr>
          <p:cNvPr id="26" name="TextBox 25"/>
          <p:cNvSpPr txBox="1"/>
          <p:nvPr/>
        </p:nvSpPr>
        <p:spPr>
          <a:xfrm>
            <a:off x="5975457" y="960331"/>
            <a:ext cx="284052" cy="523220"/>
          </a:xfrm>
          <a:prstGeom prst="rect">
            <a:avLst/>
          </a:prstGeom>
          <a:noFill/>
        </p:spPr>
        <p:txBody>
          <a:bodyPr wrap="none" rtlCol="0">
            <a:spAutoFit/>
          </a:bodyPr>
          <a:lstStyle/>
          <a:p>
            <a:r>
              <a:rPr lang="en-US" sz="2800" dirty="0" err="1">
                <a:latin typeface="Cambria Math" panose="02040503050406030204" pitchFamily="18" charset="0"/>
                <a:ea typeface="Cambria Math" panose="02040503050406030204" pitchFamily="18" charset="0"/>
              </a:rPr>
              <a:t>i</a:t>
            </a:r>
            <a:endParaRPr lang="en-US" sz="2800" dirty="0">
              <a:latin typeface="Cambria Math" panose="02040503050406030204" pitchFamily="18" charset="0"/>
              <a:ea typeface="Cambria Math" panose="02040503050406030204" pitchFamily="18" charset="0"/>
            </a:endParaRPr>
          </a:p>
        </p:txBody>
      </p:sp>
      <p:grpSp>
        <p:nvGrpSpPr>
          <p:cNvPr id="4" name="Group 3"/>
          <p:cNvGrpSpPr/>
          <p:nvPr/>
        </p:nvGrpSpPr>
        <p:grpSpPr>
          <a:xfrm>
            <a:off x="6117483" y="1425018"/>
            <a:ext cx="5772230" cy="1365236"/>
            <a:chOff x="6117483" y="1425018"/>
            <a:chExt cx="5772230" cy="1365236"/>
          </a:xfrm>
        </p:grpSpPr>
        <mc:AlternateContent xmlns:mc="http://schemas.openxmlformats.org/markup-compatibility/2006" xmlns:a14="http://schemas.microsoft.com/office/drawing/2010/main">
          <mc:Choice Requires="a14">
            <p:sp>
              <p:nvSpPr>
                <p:cNvPr id="19" name="TextBox 18"/>
                <p:cNvSpPr txBox="1"/>
                <p:nvPr/>
              </p:nvSpPr>
              <p:spPr>
                <a:xfrm>
                  <a:off x="6117483" y="2236256"/>
                  <a:ext cx="562179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𝑘</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𝑖</m:t>
                            </m:r>
                          </m:e>
                        </m: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117483" y="2236256"/>
                  <a:ext cx="5621795" cy="553998"/>
                </a:xfrm>
                <a:prstGeom prst="rect">
                  <a:avLst/>
                </a:prstGeom>
                <a:blipFill>
                  <a:blip r:embed="rId4"/>
                  <a:stretch>
                    <a:fillRect/>
                  </a:stretch>
                </a:blipFill>
              </p:spPr>
              <p:txBody>
                <a:bodyPr/>
                <a:lstStyle/>
                <a:p>
                  <a:r>
                    <a:rPr lang="en-US">
                      <a:noFill/>
                    </a:rPr>
                    <a:t> </a:t>
                  </a:r>
                </a:p>
              </p:txBody>
            </p:sp>
          </mc:Fallback>
        </mc:AlternateContent>
        <p:sp>
          <p:nvSpPr>
            <p:cNvPr id="21" name="Rectangle 20"/>
            <p:cNvSpPr/>
            <p:nvPr/>
          </p:nvSpPr>
          <p:spPr>
            <a:xfrm>
              <a:off x="6257109" y="1425018"/>
              <a:ext cx="5632604" cy="687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nvGraphicFramePr>
            <p:xfrm>
              <a:off x="596489" y="3108505"/>
              <a:ext cx="8128000" cy="1705293"/>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a:t>
                          </a:r>
                        </a:p>
                      </a:txBody>
                      <a:tcPr/>
                    </a:tc>
                    <a:tc>
                      <a:txBody>
                        <a:bodyPr/>
                        <a:lstStyle/>
                        <a:p>
                          <a:r>
                            <a:rPr lang="en-US" dirty="0"/>
                            <a:t>5</a:t>
                          </a:r>
                        </a:p>
                      </a:txBody>
                      <a:tcPr/>
                    </a:tc>
                    <a:tc>
                      <a:txBody>
                        <a:bodyPr/>
                        <a:lstStyle/>
                        <a:p>
                          <a:r>
                            <a:rPr lang="en-US" dirty="0"/>
                            <a:t>5</a:t>
                          </a:r>
                        </a:p>
                      </a:txBody>
                      <a:tcPr/>
                    </a:tc>
                    <a:tc>
                      <a:txBody>
                        <a:bodyPr/>
                        <a:lstStyle/>
                        <a:p>
                          <a:r>
                            <a:rPr lang="en-US" dirty="0"/>
                            <a:t>4</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a:latin typeface="Cambria Math" panose="02040503050406030204" pitchFamily="18" charset="0"/>
                              <a:ea typeface="Cambria Math" panose="02040503050406030204" pitchFamily="18" charset="0"/>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0</m:t>
                                </m:r>
                                <m:r>
                                  <a:rPr lang="en-US" sz="1200" b="0" i="1" smtClean="0">
                                    <a:latin typeface="Cambria Math" panose="02040503050406030204" pitchFamily="18" charset="0"/>
                                  </a:rPr>
                                  <m:t>.95∗</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r>
                                  <a:rPr lang="en-US" sz="1200" b="0" i="1" smtClean="0">
                                    <a:latin typeface="Cambria Math" panose="02040503050406030204" pitchFamily="18" charset="0"/>
                                  </a:rPr>
                                  <m:t>∗1</m:t>
                                </m:r>
                                <m:r>
                                  <m:rPr>
                                    <m:nor/>
                                  </m:rPr>
                                  <a:rPr lang="en-US" sz="1200" dirty="0" smtClean="0"/>
                                  <m:t>+</m:t>
                                </m:r>
                                <m:r>
                                  <a:rPr lang="en-US" sz="1200" i="1" smtClean="0">
                                    <a:latin typeface="Cambria Math" panose="02040503050406030204" pitchFamily="18" charset="0"/>
                                  </a:rPr>
                                  <m:t>0</m:t>
                                </m:r>
                                <m:r>
                                  <a:rPr lang="en-US" sz="1200" b="0" i="1" smtClean="0">
                                    <a:latin typeface="Cambria Math" panose="02040503050406030204" pitchFamily="18" charset="0"/>
                                  </a:rPr>
                                  <m:t>.05∗</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r>
                                  <a:rPr lang="en-US" sz="1200" b="0" i="1" smtClean="0">
                                    <a:latin typeface="Cambria Math" panose="02040503050406030204" pitchFamily="18" charset="0"/>
                                  </a:rPr>
                                  <m:t>∗1</m:t>
                                </m:r>
                              </m:oMath>
                            </m:oMathPara>
                          </a14:m>
                          <a:endParaRPr lang="en-US" sz="1200" dirty="0"/>
                        </a:p>
                      </a:txBody>
                      <a:tcPr/>
                    </a:tc>
                    <a:tc>
                      <a:txBody>
                        <a:bodyPr/>
                        <a:lstStyle/>
                        <a:p>
                          <a:r>
                            <a:rPr lang="en-US" dirty="0"/>
                            <a:t>1</a:t>
                          </a:r>
                        </a:p>
                      </a:txBody>
                      <a:tcPr/>
                    </a:tc>
                    <a:extLst>
                      <a:ext uri="{0D108BD9-81ED-4DB2-BD59-A6C34878D82A}">
                        <a16:rowId xmlns:a16="http://schemas.microsoft.com/office/drawing/2014/main" val="2260528423"/>
                      </a:ext>
                    </a:extLst>
                  </a:tr>
                  <a:tr h="370840">
                    <a:tc>
                      <a:txBody>
                        <a:bodyPr/>
                        <a:lstStyle/>
                        <a:p>
                          <a:r>
                            <a:rPr lang="en-US" dirty="0"/>
                            <a:t>C</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smtClean="0">
                                  <a:latin typeface="Cambria Math" panose="02040503050406030204" pitchFamily="18" charset="0"/>
                                </a:rPr>
                                <m:t>0</m:t>
                              </m:r>
                              <m:r>
                                <a:rPr lang="en-US" sz="1200" b="0" i="1" smtClean="0">
                                  <a:latin typeface="Cambria Math" panose="02040503050406030204" pitchFamily="18" charset="0"/>
                                </a:rPr>
                                <m:t>.9∗</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10</m:t>
                                  </m:r>
                                </m:den>
                              </m:f>
                              <m:r>
                                <a:rPr lang="en-US" sz="1200" b="0" i="1" smtClean="0">
                                  <a:latin typeface="Cambria Math" panose="02040503050406030204" pitchFamily="18" charset="0"/>
                                </a:rPr>
                                <m:t>∗1</m:t>
                              </m:r>
                            </m:oMath>
                          </a14:m>
                          <a:r>
                            <a:rPr lang="en-US" sz="1200" dirty="0"/>
                            <a:t>+</a:t>
                          </a:r>
                          <a14:m>
                            <m:oMath xmlns:m="http://schemas.openxmlformats.org/officeDocument/2006/math">
                              <m:r>
                                <a:rPr lang="en-US" sz="1200" i="1" smtClean="0">
                                  <a:latin typeface="Cambria Math" panose="02040503050406030204" pitchFamily="18" charset="0"/>
                                </a:rPr>
                                <m:t>0</m:t>
                              </m:r>
                              <m:r>
                                <a:rPr lang="en-US" sz="1200" b="0" i="1" smtClean="0">
                                  <a:latin typeface="Cambria Math" panose="02040503050406030204" pitchFamily="18" charset="0"/>
                                </a:rPr>
                                <m:t>.1∗</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10</m:t>
                                  </m:r>
                                </m:den>
                              </m:f>
                              <m:r>
                                <a:rPr lang="en-US" sz="1200" b="0" i="1" smtClean="0">
                                  <a:latin typeface="Cambria Math" panose="02040503050406030204" pitchFamily="18" charset="0"/>
                                </a:rPr>
                                <m:t>∗1</m:t>
                              </m:r>
                            </m:oMath>
                          </a14:m>
                          <a:endParaRPr lang="en-US" sz="1200" dirty="0"/>
                        </a:p>
                        <a:p>
                          <a:endParaRPr lang="en-US" sz="1200" dirty="0"/>
                        </a:p>
                      </a:txBody>
                      <a:tcPr/>
                    </a:tc>
                    <a:tc>
                      <a:txBody>
                        <a:bodyPr/>
                        <a:lstStyle/>
                        <a:p>
                          <a:r>
                            <a:rPr lang="en-US" dirty="0"/>
                            <a:t>1</a:t>
                          </a:r>
                        </a:p>
                      </a:txBody>
                      <a:tcPr/>
                    </a:tc>
                    <a:extLst>
                      <a:ext uri="{0D108BD9-81ED-4DB2-BD59-A6C34878D82A}">
                        <a16:rowId xmlns:a16="http://schemas.microsoft.com/office/drawing/2014/main" val="761509629"/>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3669241573"/>
                  </p:ext>
                </p:extLst>
              </p:nvPr>
            </p:nvGraphicFramePr>
            <p:xfrm>
              <a:off x="596489" y="3108505"/>
              <a:ext cx="8128000" cy="1705293"/>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smtClean="0"/>
                            <a:t>…</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4</a:t>
                          </a:r>
                          <a:endParaRPr lang="en-US" dirty="0"/>
                        </a:p>
                      </a:txBody>
                      <a:tcPr/>
                    </a:tc>
                    <a:extLst>
                      <a:ext uri="{0D108BD9-81ED-4DB2-BD59-A6C34878D82A}">
                        <a16:rowId xmlns:a16="http://schemas.microsoft.com/office/drawing/2014/main" val="1329743330"/>
                      </a:ext>
                    </a:extLst>
                  </a:tr>
                  <a:tr h="617855">
                    <a:tc>
                      <a:txBody>
                        <a:bodyPr/>
                        <a:lstStyle/>
                        <a:p>
                          <a:r>
                            <a:rPr lang="en-US" dirty="0" smtClean="0"/>
                            <a:t>F</a:t>
                          </a:r>
                          <a:endParaRPr lang="en-US" dirty="0"/>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smtClean="0">
                              <a:latin typeface="Cambria Math" panose="02040503050406030204" pitchFamily="18" charset="0"/>
                              <a:ea typeface="Cambria Math" panose="02040503050406030204" pitchFamily="18" charset="0"/>
                            </a:rPr>
                            <a:t>     </a:t>
                          </a:r>
                          <a:endParaRPr lang="en-US" sz="1200" dirty="0">
                            <a:latin typeface="Cambria Math" panose="02040503050406030204" pitchFamily="18" charset="0"/>
                            <a:ea typeface="Cambria Math" panose="02040503050406030204" pitchFamily="18" charset="0"/>
                          </a:endParaRPr>
                        </a:p>
                      </a:txBody>
                      <a:tcPr/>
                    </a:tc>
                    <a:tc>
                      <a:txBody>
                        <a:bodyPr/>
                        <a:lstStyle/>
                        <a:p>
                          <a:endParaRPr lang="en-US"/>
                        </a:p>
                      </a:txBody>
                      <a:tcPr>
                        <a:blipFill>
                          <a:blip r:embed="rId5"/>
                          <a:stretch>
                            <a:fillRect l="-300375" t="-64706" r="-100749" b="-117647"/>
                          </a:stretch>
                        </a:blipFill>
                      </a:tcPr>
                    </a:tc>
                    <a:tc>
                      <a:txBody>
                        <a:bodyPr/>
                        <a:lstStyle/>
                        <a:p>
                          <a:r>
                            <a:rPr lang="en-US" dirty="0" smtClean="0"/>
                            <a:t>1</a:t>
                          </a:r>
                          <a:endParaRPr lang="en-US" dirty="0"/>
                        </a:p>
                      </a:txBody>
                      <a:tcPr/>
                    </a:tc>
                    <a:extLst>
                      <a:ext uri="{0D108BD9-81ED-4DB2-BD59-A6C34878D82A}">
                        <a16:rowId xmlns:a16="http://schemas.microsoft.com/office/drawing/2014/main" val="2260528423"/>
                      </a:ext>
                    </a:extLst>
                  </a:tr>
                  <a:tr h="716598">
                    <a:tc>
                      <a:txBody>
                        <a:bodyPr/>
                        <a:lstStyle/>
                        <a:p>
                          <a:r>
                            <a:rPr lang="en-US" dirty="0" smtClean="0"/>
                            <a:t>C</a:t>
                          </a:r>
                          <a:endParaRPr lang="en-US" dirty="0"/>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a:p>
                      </a:txBody>
                      <a:tcPr>
                        <a:blipFill>
                          <a:blip r:embed="rId5"/>
                          <a:stretch>
                            <a:fillRect l="-300375" t="-142373" r="-100749" b="-1695"/>
                          </a:stretch>
                        </a:blipFill>
                      </a:tcPr>
                    </a:tc>
                    <a:tc>
                      <a:txBody>
                        <a:bodyPr/>
                        <a:lstStyle/>
                        <a:p>
                          <a:r>
                            <a:rPr lang="en-US" dirty="0" smtClean="0"/>
                            <a:t>1</a:t>
                          </a:r>
                          <a:endParaRPr lang="en-US" dirty="0"/>
                        </a:p>
                      </a:txBody>
                      <a:tcPr/>
                    </a:tc>
                    <a:extLst>
                      <a:ext uri="{0D108BD9-81ED-4DB2-BD59-A6C34878D82A}">
                        <a16:rowId xmlns:a16="http://schemas.microsoft.com/office/drawing/2014/main" val="761509629"/>
                      </a:ext>
                    </a:extLst>
                  </a:tr>
                </a:tbl>
              </a:graphicData>
            </a:graphic>
          </p:graphicFrame>
        </mc:Fallback>
      </mc:AlternateContent>
      <p:sp>
        <p:nvSpPr>
          <p:cNvPr id="20" name="Rectangle 19"/>
          <p:cNvSpPr/>
          <p:nvPr/>
        </p:nvSpPr>
        <p:spPr>
          <a:xfrm>
            <a:off x="7579571" y="111257"/>
            <a:ext cx="4457502" cy="707886"/>
          </a:xfrm>
          <a:prstGeom prst="rect">
            <a:avLst/>
          </a:prstGeom>
        </p:spPr>
        <p:txBody>
          <a:bodyPr wrap="none">
            <a:spAutoFit/>
          </a:bodyPr>
          <a:lstStyle/>
          <a:p>
            <a:r>
              <a:rPr lang="en-US" sz="4000" b="1" dirty="0">
                <a:solidFill>
                  <a:srgbClr val="0070C0"/>
                </a:solidFill>
              </a:rPr>
              <a:t>Backward algorithm</a:t>
            </a:r>
            <a:endParaRPr lang="en-US" sz="4000" dirty="0"/>
          </a:p>
        </p:txBody>
      </p:sp>
    </p:spTree>
    <p:extLst>
      <p:ext uri="{BB962C8B-B14F-4D97-AF65-F5344CB8AC3E}">
        <p14:creationId xmlns:p14="http://schemas.microsoft.com/office/powerpoint/2010/main" val="40933955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way of visualizing the </a:t>
            </a:r>
            <a:r>
              <a:rPr lang="en-US" b="1" dirty="0">
                <a:solidFill>
                  <a:srgbClr val="0070C0"/>
                </a:solidFill>
              </a:rPr>
              <a:t>backward algorithm</a:t>
            </a:r>
          </a:p>
        </p:txBody>
      </p:sp>
      <p:sp>
        <p:nvSpPr>
          <p:cNvPr id="5" name="Rectangle 4"/>
          <p:cNvSpPr/>
          <p:nvPr/>
        </p:nvSpPr>
        <p:spPr>
          <a:xfrm>
            <a:off x="105103" y="6252330"/>
            <a:ext cx="12086897" cy="369332"/>
          </a:xfrm>
          <a:prstGeom prst="rect">
            <a:avLst/>
          </a:prstGeom>
        </p:spPr>
        <p:txBody>
          <a:bodyPr wrap="square">
            <a:spAutoFit/>
          </a:bodyPr>
          <a:lstStyle/>
          <a:p>
            <a:r>
              <a:rPr lang="en-US"/>
              <a:t>http://www.adeveloperdiary.com/data-science/machine-learning/forward-and-backward-algorithm-in-hidden-markov-model/</a:t>
            </a:r>
          </a:p>
        </p:txBody>
      </p:sp>
      <p:pic>
        <p:nvPicPr>
          <p:cNvPr id="7" name="Picture 6"/>
          <p:cNvPicPr>
            <a:picLocks noChangeAspect="1"/>
          </p:cNvPicPr>
          <p:nvPr/>
        </p:nvPicPr>
        <p:blipFill>
          <a:blip r:embed="rId2"/>
          <a:stretch>
            <a:fillRect/>
          </a:stretch>
        </p:blipFill>
        <p:spPr>
          <a:xfrm>
            <a:off x="3119353" y="1385231"/>
            <a:ext cx="4883299" cy="4631521"/>
          </a:xfrm>
          <a:prstGeom prst="rect">
            <a:avLst/>
          </a:prstGeom>
        </p:spPr>
      </p:pic>
    </p:spTree>
    <p:extLst>
      <p:ext uri="{BB962C8B-B14F-4D97-AF65-F5344CB8AC3E}">
        <p14:creationId xmlns:p14="http://schemas.microsoft.com/office/powerpoint/2010/main" val="36572628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pic>
        <p:nvPicPr>
          <p:cNvPr id="2" name="Picture 1"/>
          <p:cNvPicPr>
            <a:picLocks noChangeAspect="1"/>
          </p:cNvPicPr>
          <p:nvPr/>
        </p:nvPicPr>
        <p:blipFill>
          <a:blip r:embed="rId3"/>
          <a:stretch>
            <a:fillRect/>
          </a:stretch>
        </p:blipFill>
        <p:spPr>
          <a:xfrm>
            <a:off x="2285152" y="1801092"/>
            <a:ext cx="6205517" cy="4470400"/>
          </a:xfrm>
          <a:prstGeom prst="rect">
            <a:avLst/>
          </a:prstGeom>
        </p:spPr>
      </p:pic>
      <p:sp>
        <p:nvSpPr>
          <p:cNvPr id="5" name="TextBox 4"/>
          <p:cNvSpPr txBox="1"/>
          <p:nvPr/>
        </p:nvSpPr>
        <p:spPr>
          <a:xfrm>
            <a:off x="591127" y="1293091"/>
            <a:ext cx="7917745" cy="369332"/>
          </a:xfrm>
          <a:prstGeom prst="rect">
            <a:avLst/>
          </a:prstGeom>
          <a:noFill/>
        </p:spPr>
        <p:txBody>
          <a:bodyPr wrap="none" rtlCol="0">
            <a:spAutoFit/>
          </a:bodyPr>
          <a:lstStyle/>
          <a:p>
            <a:r>
              <a:rPr lang="en-US" dirty="0"/>
              <a:t>Remember: Even if we have not explicitly stated, beginning and end are also states</a:t>
            </a:r>
          </a:p>
        </p:txBody>
      </p:sp>
      <p:sp>
        <p:nvSpPr>
          <p:cNvPr id="8" name="TextBox 7"/>
          <p:cNvSpPr txBox="1"/>
          <p:nvPr/>
        </p:nvSpPr>
        <p:spPr>
          <a:xfrm>
            <a:off x="9146571" y="1200927"/>
            <a:ext cx="2276239" cy="1200329"/>
          </a:xfrm>
          <a:prstGeom prst="rect">
            <a:avLst/>
          </a:prstGeom>
          <a:noFill/>
        </p:spPr>
        <p:txBody>
          <a:bodyPr wrap="square" rtlCol="0">
            <a:spAutoFit/>
          </a:bodyPr>
          <a:lstStyle/>
          <a:p>
            <a:pPr algn="ctr"/>
            <a:r>
              <a:rPr lang="en-US" dirty="0"/>
              <a:t>What is strange in this HMM compared to the ones we have been using?</a:t>
            </a:r>
          </a:p>
        </p:txBody>
      </p:sp>
      <p:sp>
        <p:nvSpPr>
          <p:cNvPr id="21" name="Rectangle 20"/>
          <p:cNvSpPr/>
          <p:nvPr/>
        </p:nvSpPr>
        <p:spPr>
          <a:xfrm>
            <a:off x="7579571" y="111257"/>
            <a:ext cx="4457502" cy="707886"/>
          </a:xfrm>
          <a:prstGeom prst="rect">
            <a:avLst/>
          </a:prstGeom>
        </p:spPr>
        <p:txBody>
          <a:bodyPr wrap="none">
            <a:spAutoFit/>
          </a:bodyPr>
          <a:lstStyle/>
          <a:p>
            <a:r>
              <a:rPr lang="en-US" sz="4000" b="1" dirty="0">
                <a:solidFill>
                  <a:srgbClr val="0070C0"/>
                </a:solidFill>
              </a:rPr>
              <a:t>Backward algorithm</a:t>
            </a:r>
            <a:endParaRPr lang="en-US" sz="4000" dirty="0"/>
          </a:p>
        </p:txBody>
      </p:sp>
    </p:spTree>
    <p:extLst>
      <p:ext uri="{BB962C8B-B14F-4D97-AF65-F5344CB8AC3E}">
        <p14:creationId xmlns:p14="http://schemas.microsoft.com/office/powerpoint/2010/main" val="27299324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5" name="TextBox 4"/>
          <p:cNvSpPr txBox="1"/>
          <p:nvPr/>
        </p:nvSpPr>
        <p:spPr>
          <a:xfrm>
            <a:off x="591127" y="1293091"/>
            <a:ext cx="8941102" cy="369332"/>
          </a:xfrm>
          <a:prstGeom prst="rect">
            <a:avLst/>
          </a:prstGeom>
          <a:noFill/>
        </p:spPr>
        <p:txBody>
          <a:bodyPr wrap="none" rtlCol="0">
            <a:spAutoFit/>
          </a:bodyPr>
          <a:lstStyle/>
          <a:p>
            <a:r>
              <a:rPr lang="en-US" dirty="0"/>
              <a:t>If our subsequence was TAGA, which is the probability that we have ended at that each stage?</a:t>
            </a:r>
          </a:p>
        </p:txBody>
      </p:sp>
      <p:pic>
        <p:nvPicPr>
          <p:cNvPr id="3" name="Picture 2"/>
          <p:cNvPicPr>
            <a:picLocks noChangeAspect="1"/>
          </p:cNvPicPr>
          <p:nvPr/>
        </p:nvPicPr>
        <p:blipFill>
          <a:blip r:embed="rId3"/>
          <a:stretch>
            <a:fillRect/>
          </a:stretch>
        </p:blipFill>
        <p:spPr>
          <a:xfrm>
            <a:off x="2475345" y="2259792"/>
            <a:ext cx="6672105" cy="3054284"/>
          </a:xfrm>
          <a:prstGeom prst="rect">
            <a:avLst/>
          </a:prstGeom>
        </p:spPr>
      </p:pic>
      <p:sp>
        <p:nvSpPr>
          <p:cNvPr id="9" name="Rectangle 8"/>
          <p:cNvSpPr/>
          <p:nvPr/>
        </p:nvSpPr>
        <p:spPr>
          <a:xfrm>
            <a:off x="7579571" y="111257"/>
            <a:ext cx="4457502" cy="707886"/>
          </a:xfrm>
          <a:prstGeom prst="rect">
            <a:avLst/>
          </a:prstGeom>
        </p:spPr>
        <p:txBody>
          <a:bodyPr wrap="none">
            <a:spAutoFit/>
          </a:bodyPr>
          <a:lstStyle/>
          <a:p>
            <a:r>
              <a:rPr lang="en-US" sz="4000" b="1" dirty="0">
                <a:solidFill>
                  <a:srgbClr val="0070C0"/>
                </a:solidFill>
              </a:rPr>
              <a:t>Backward algorithm</a:t>
            </a:r>
            <a:endParaRPr lang="en-US" sz="4000" dirty="0"/>
          </a:p>
        </p:txBody>
      </p:sp>
    </p:spTree>
    <p:extLst>
      <p:ext uri="{BB962C8B-B14F-4D97-AF65-F5344CB8AC3E}">
        <p14:creationId xmlns:p14="http://schemas.microsoft.com/office/powerpoint/2010/main" val="10195759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pic>
        <p:nvPicPr>
          <p:cNvPr id="2" name="Picture 1"/>
          <p:cNvPicPr>
            <a:picLocks noChangeAspect="1"/>
          </p:cNvPicPr>
          <p:nvPr/>
        </p:nvPicPr>
        <p:blipFill>
          <a:blip r:embed="rId3"/>
          <a:stretch>
            <a:fillRect/>
          </a:stretch>
        </p:blipFill>
        <p:spPr>
          <a:xfrm>
            <a:off x="2175170" y="1920109"/>
            <a:ext cx="7841660" cy="3017782"/>
          </a:xfrm>
          <a:prstGeom prst="rect">
            <a:avLst/>
          </a:prstGeom>
        </p:spPr>
      </p:pic>
      <p:sp>
        <p:nvSpPr>
          <p:cNvPr id="6" name="Rectangle 5"/>
          <p:cNvSpPr/>
          <p:nvPr/>
        </p:nvSpPr>
        <p:spPr>
          <a:xfrm>
            <a:off x="7579571" y="111257"/>
            <a:ext cx="4457502" cy="707886"/>
          </a:xfrm>
          <a:prstGeom prst="rect">
            <a:avLst/>
          </a:prstGeom>
        </p:spPr>
        <p:txBody>
          <a:bodyPr wrap="none">
            <a:spAutoFit/>
          </a:bodyPr>
          <a:lstStyle/>
          <a:p>
            <a:r>
              <a:rPr lang="en-US" sz="4000" b="1" dirty="0">
                <a:solidFill>
                  <a:srgbClr val="0070C0"/>
                </a:solidFill>
              </a:rPr>
              <a:t>Backward algorithm</a:t>
            </a:r>
            <a:endParaRPr lang="en-US" sz="4000" dirty="0"/>
          </a:p>
        </p:txBody>
      </p:sp>
    </p:spTree>
    <p:extLst>
      <p:ext uri="{BB962C8B-B14F-4D97-AF65-F5344CB8AC3E}">
        <p14:creationId xmlns:p14="http://schemas.microsoft.com/office/powerpoint/2010/main" val="36001849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148897" cy="646331"/>
          </a:xfrm>
          <a:prstGeom prst="rect">
            <a:avLst/>
          </a:prstGeom>
          <a:noFill/>
        </p:spPr>
        <p:txBody>
          <a:bodyPr wrap="none" rtlCol="0">
            <a:spAutoFit/>
          </a:bodyPr>
          <a:lstStyle/>
          <a:p>
            <a:r>
              <a:rPr lang="en-US" sz="3600" dirty="0"/>
              <a:t>The occasionally dishonest casino problem</a:t>
            </a:r>
          </a:p>
        </p:txBody>
      </p:sp>
      <p:sp>
        <p:nvSpPr>
          <p:cNvPr id="9" name="TextBox 8"/>
          <p:cNvSpPr txBox="1"/>
          <p:nvPr/>
        </p:nvSpPr>
        <p:spPr>
          <a:xfrm>
            <a:off x="3629190" y="1824462"/>
            <a:ext cx="4584075" cy="646331"/>
          </a:xfrm>
          <a:prstGeom prst="rect">
            <a:avLst/>
          </a:prstGeom>
          <a:noFill/>
        </p:spPr>
        <p:txBody>
          <a:bodyPr wrap="none" rtlCol="0">
            <a:spAutoFit/>
          </a:bodyPr>
          <a:lstStyle/>
          <a:p>
            <a:r>
              <a:rPr lang="en-US" sz="3600" dirty="0">
                <a:solidFill>
                  <a:srgbClr val="FF0000"/>
                </a:solidFill>
              </a:rPr>
              <a:t>Baum–Welch algorithm</a:t>
            </a:r>
          </a:p>
        </p:txBody>
      </p:sp>
      <mc:AlternateContent xmlns:mc="http://schemas.openxmlformats.org/markup-compatibility/2006" xmlns:a14="http://schemas.microsoft.com/office/drawing/2010/main">
        <mc:Choice Requires="a14">
          <p:sp>
            <p:nvSpPr>
              <p:cNvPr id="4" name="TextBox 3"/>
              <p:cNvSpPr txBox="1"/>
              <p:nvPr/>
            </p:nvSpPr>
            <p:spPr>
              <a:xfrm>
                <a:off x="2894473" y="4257653"/>
                <a:ext cx="5563767"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𝐻𝑀𝑀</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𝑘𝑙</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894473" y="4257653"/>
                <a:ext cx="5563767" cy="576761"/>
              </a:xfrm>
              <a:prstGeom prst="rect">
                <a:avLst/>
              </a:prstGeom>
              <a:blipFill>
                <a:blip r:embed="rId3"/>
                <a:stretch>
                  <a:fillRect/>
                </a:stretch>
              </a:blipFill>
            </p:spPr>
            <p:txBody>
              <a:bodyPr/>
              <a:lstStyle/>
              <a:p>
                <a:r>
                  <a:rPr lang="en-US">
                    <a:noFill/>
                  </a:rPr>
                  <a:t> </a:t>
                </a:r>
              </a:p>
            </p:txBody>
          </p:sp>
        </mc:Fallback>
      </mc:AlternateContent>
      <p:cxnSp>
        <p:nvCxnSpPr>
          <p:cNvPr id="12" name="Straight Arrow Connector 11"/>
          <p:cNvCxnSpPr/>
          <p:nvPr/>
        </p:nvCxnSpPr>
        <p:spPr>
          <a:xfrm flipH="1" flipV="1">
            <a:off x="3858442" y="4751886"/>
            <a:ext cx="19049" cy="56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074108" y="5328647"/>
            <a:ext cx="3533610" cy="923330"/>
          </a:xfrm>
          <a:prstGeom prst="rect">
            <a:avLst/>
          </a:prstGeom>
          <a:noFill/>
        </p:spPr>
        <p:txBody>
          <a:bodyPr wrap="square" rtlCol="0">
            <a:spAutoFit/>
          </a:bodyPr>
          <a:lstStyle/>
          <a:p>
            <a:pPr algn="ctr"/>
            <a:r>
              <a:rPr lang="en-US" i="1" dirty="0"/>
              <a:t>Probability of a transition from state k at position i to state l in position i+1</a:t>
            </a:r>
          </a:p>
        </p:txBody>
      </p:sp>
      <p:sp>
        <p:nvSpPr>
          <p:cNvPr id="16" name="TextBox 15"/>
          <p:cNvSpPr txBox="1"/>
          <p:nvPr/>
        </p:nvSpPr>
        <p:spPr>
          <a:xfrm>
            <a:off x="2562390" y="2798531"/>
            <a:ext cx="3533610" cy="646331"/>
          </a:xfrm>
          <a:prstGeom prst="rect">
            <a:avLst/>
          </a:prstGeom>
          <a:noFill/>
        </p:spPr>
        <p:txBody>
          <a:bodyPr wrap="square" rtlCol="0">
            <a:spAutoFit/>
          </a:bodyPr>
          <a:lstStyle/>
          <a:p>
            <a:pPr algn="ctr"/>
            <a:r>
              <a:rPr lang="en-US" i="1" dirty="0"/>
              <a:t>Probability of ending at position i in state k</a:t>
            </a:r>
          </a:p>
        </p:txBody>
      </p:sp>
      <p:cxnSp>
        <p:nvCxnSpPr>
          <p:cNvPr id="18" name="Straight Arrow Connector 17"/>
          <p:cNvCxnSpPr>
            <a:stCxn id="16" idx="2"/>
          </p:cNvCxnSpPr>
          <p:nvPr/>
        </p:nvCxnSpPr>
        <p:spPr>
          <a:xfrm>
            <a:off x="4329195" y="3444862"/>
            <a:ext cx="1592032" cy="736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68333" y="2693603"/>
            <a:ext cx="3533610" cy="369332"/>
          </a:xfrm>
          <a:prstGeom prst="rect">
            <a:avLst/>
          </a:prstGeom>
          <a:noFill/>
        </p:spPr>
        <p:txBody>
          <a:bodyPr wrap="square" rtlCol="0">
            <a:spAutoFit/>
          </a:bodyPr>
          <a:lstStyle/>
          <a:p>
            <a:pPr algn="ctr"/>
            <a:r>
              <a:rPr lang="en-US" i="1" dirty="0"/>
              <a:t>Probability that I change from k to l</a:t>
            </a:r>
          </a:p>
        </p:txBody>
      </p:sp>
      <p:cxnSp>
        <p:nvCxnSpPr>
          <p:cNvPr id="20" name="Straight Arrow Connector 19"/>
          <p:cNvCxnSpPr>
            <a:stCxn id="19" idx="2"/>
          </p:cNvCxnSpPr>
          <p:nvPr/>
        </p:nvCxnSpPr>
        <p:spPr>
          <a:xfrm flipH="1">
            <a:off x="6635932" y="3062935"/>
            <a:ext cx="1699206" cy="11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542987" y="3178871"/>
            <a:ext cx="3533610" cy="646331"/>
          </a:xfrm>
          <a:prstGeom prst="rect">
            <a:avLst/>
          </a:prstGeom>
          <a:noFill/>
        </p:spPr>
        <p:txBody>
          <a:bodyPr wrap="square" rtlCol="0">
            <a:spAutoFit/>
          </a:bodyPr>
          <a:lstStyle/>
          <a:p>
            <a:pPr algn="ctr"/>
            <a:r>
              <a:rPr lang="en-US" i="1" dirty="0"/>
              <a:t>Probability of emission of symbol x at position i+1 using state l</a:t>
            </a:r>
          </a:p>
        </p:txBody>
      </p:sp>
      <p:cxnSp>
        <p:nvCxnSpPr>
          <p:cNvPr id="23" name="Straight Arrow Connector 22"/>
          <p:cNvCxnSpPr/>
          <p:nvPr/>
        </p:nvCxnSpPr>
        <p:spPr>
          <a:xfrm flipH="1">
            <a:off x="7276011" y="3502036"/>
            <a:ext cx="1599059" cy="755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666089" y="4148367"/>
            <a:ext cx="3533610" cy="646331"/>
          </a:xfrm>
          <a:prstGeom prst="rect">
            <a:avLst/>
          </a:prstGeom>
          <a:noFill/>
        </p:spPr>
        <p:txBody>
          <a:bodyPr wrap="square" rtlCol="0">
            <a:spAutoFit/>
          </a:bodyPr>
          <a:lstStyle/>
          <a:p>
            <a:pPr algn="ctr"/>
            <a:r>
              <a:rPr lang="en-US" i="1" dirty="0"/>
              <a:t>Probability of the sequence from i+1 to L if I start at i+1 at state l</a:t>
            </a:r>
          </a:p>
        </p:txBody>
      </p:sp>
      <p:cxnSp>
        <p:nvCxnSpPr>
          <p:cNvPr id="27" name="Straight Arrow Connector 26"/>
          <p:cNvCxnSpPr/>
          <p:nvPr/>
        </p:nvCxnSpPr>
        <p:spPr>
          <a:xfrm flipH="1" flipV="1">
            <a:off x="8335138" y="4478043"/>
            <a:ext cx="730485" cy="67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3487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148897" cy="646331"/>
          </a:xfrm>
          <a:prstGeom prst="rect">
            <a:avLst/>
          </a:prstGeom>
          <a:noFill/>
        </p:spPr>
        <p:txBody>
          <a:bodyPr wrap="none" rtlCol="0">
            <a:spAutoFit/>
          </a:bodyPr>
          <a:lstStyle/>
          <a:p>
            <a:r>
              <a:rPr lang="en-US" sz="3600" dirty="0"/>
              <a:t>The occasionally dishonest casino problem</a:t>
            </a:r>
          </a:p>
        </p:txBody>
      </p:sp>
      <p:sp>
        <p:nvSpPr>
          <p:cNvPr id="9" name="TextBox 8"/>
          <p:cNvSpPr txBox="1"/>
          <p:nvPr/>
        </p:nvSpPr>
        <p:spPr>
          <a:xfrm>
            <a:off x="3629190" y="1824462"/>
            <a:ext cx="4584075" cy="646331"/>
          </a:xfrm>
          <a:prstGeom prst="rect">
            <a:avLst/>
          </a:prstGeom>
          <a:noFill/>
        </p:spPr>
        <p:txBody>
          <a:bodyPr wrap="none" rtlCol="0">
            <a:spAutoFit/>
          </a:bodyPr>
          <a:lstStyle/>
          <a:p>
            <a:r>
              <a:rPr lang="en-US" sz="3600" dirty="0">
                <a:solidFill>
                  <a:srgbClr val="FF0000"/>
                </a:solidFill>
              </a:rPr>
              <a:t>Baum–Welch algorithm</a:t>
            </a:r>
          </a:p>
        </p:txBody>
      </p:sp>
      <mc:AlternateContent xmlns:mc="http://schemas.openxmlformats.org/markup-compatibility/2006" xmlns:a14="http://schemas.microsoft.com/office/drawing/2010/main">
        <mc:Choice Requires="a14">
          <p:sp>
            <p:nvSpPr>
              <p:cNvPr id="2" name="TextBox 1"/>
              <p:cNvSpPr txBox="1"/>
              <p:nvPr/>
            </p:nvSpPr>
            <p:spPr>
              <a:xfrm>
                <a:off x="622852" y="3548508"/>
                <a:ext cx="3787832"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𝑘𝑙</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𝐿</m:t>
                          </m:r>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𝐻𝑀𝑀</m:t>
                              </m:r>
                            </m:e>
                          </m:d>
                        </m:e>
                      </m:nary>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22852" y="3548508"/>
                <a:ext cx="3787832" cy="7789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22852" y="2638875"/>
                <a:ext cx="10737669" cy="646331"/>
              </a:xfrm>
              <a:prstGeom prst="rect">
                <a:avLst/>
              </a:prstGeom>
              <a:noFill/>
            </p:spPr>
            <p:txBody>
              <a:bodyPr wrap="square" rtlCol="0">
                <a:spAutoFit/>
              </a:bodyPr>
              <a:lstStyle/>
              <a:p>
                <a:r>
                  <a:rPr lang="en-US" dirty="0"/>
                  <a:t>We can do this for each position. Adding over all the positions, we have an estimate of </a:t>
                </a:r>
                <a:r>
                  <a:rPr lang="en-US" i="1" dirty="0"/>
                  <a:t>“how often would occur a transition from state k to l if the parameter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𝑘𝑙</m:t>
                        </m:r>
                      </m:sub>
                    </m:sSub>
                  </m:oMath>
                </a14:m>
                <a:r>
                  <a:rPr lang="en-US" i="1" dirty="0"/>
                  <a:t> that we are using was the one that generated the data”</a:t>
                </a:r>
              </a:p>
            </p:txBody>
          </p:sp>
        </mc:Choice>
        <mc:Fallback xmlns="">
          <p:sp>
            <p:nvSpPr>
              <p:cNvPr id="5" name="TextBox 4"/>
              <p:cNvSpPr txBox="1">
                <a:spLocks noRot="1" noChangeAspect="1" noMove="1" noResize="1" noEditPoints="1" noAdjustHandles="1" noChangeArrowheads="1" noChangeShapeType="1" noTextEdit="1"/>
              </p:cNvSpPr>
              <p:nvPr/>
            </p:nvSpPr>
            <p:spPr>
              <a:xfrm>
                <a:off x="622852" y="2638875"/>
                <a:ext cx="10737669" cy="646331"/>
              </a:xfrm>
              <a:prstGeom prst="rect">
                <a:avLst/>
              </a:prstGeom>
              <a:blipFill>
                <a:blip r:embed="rId4"/>
                <a:stretch>
                  <a:fillRect l="-454"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832878" y="3692030"/>
                <a:ext cx="2699679" cy="6321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𝑘𝑙</m:t>
                          </m:r>
                        </m:sub>
                        <m: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𝑘𝑙</m:t>
                              </m:r>
                            </m:sub>
                            <m:sup>
                              <m:r>
                                <a:rPr lang="en-US" b="0" i="1" smtClean="0">
                                  <a:latin typeface="Cambria Math" panose="02040503050406030204" pitchFamily="18" charset="0"/>
                                </a:rPr>
                                <m:t>𝑡</m:t>
                              </m:r>
                            </m:sup>
                          </m:sSubSup>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𝑙</m:t>
                              </m:r>
                              <m:r>
                                <a:rPr lang="en-US" b="0" i="1" smtClean="0">
                                  <a:latin typeface="Cambria Math" panose="02040503050406030204" pitchFamily="18" charset="0"/>
                                </a:rPr>
                                <m:t>′</m:t>
                              </m:r>
                            </m:sub>
                            <m:sup>
                              <m:r>
                                <a:rPr lang="en-US" b="0" i="1" smtClean="0">
                                  <a:latin typeface="Cambria Math" panose="02040503050406030204" pitchFamily="18" charset="0"/>
                                </a:rPr>
                                <m:t>𝐾</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𝑘𝑙</m:t>
                                  </m:r>
                                  <m:r>
                                    <a:rPr lang="en-US" b="0" i="1" smtClean="0">
                                      <a:latin typeface="Cambria Math" panose="02040503050406030204" pitchFamily="18" charset="0"/>
                                    </a:rPr>
                                    <m:t>′</m:t>
                                  </m:r>
                                </m:sub>
                                <m:sup>
                                  <m:r>
                                    <a:rPr lang="en-US" b="0" i="1" smtClean="0">
                                      <a:latin typeface="Cambria Math" panose="02040503050406030204" pitchFamily="18" charset="0"/>
                                    </a:rPr>
                                    <m:t>𝑡</m:t>
                                  </m:r>
                                </m:sup>
                              </m:sSubSup>
                            </m:e>
                          </m:nary>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832878" y="3692030"/>
                <a:ext cx="2699679" cy="632161"/>
              </a:xfrm>
              <a:prstGeom prst="rect">
                <a:avLst/>
              </a:prstGeom>
              <a:blipFill>
                <a:blip r:embed="rId5"/>
                <a:stretch>
                  <a:fillRect/>
                </a:stretch>
              </a:blipFill>
            </p:spPr>
            <p:txBody>
              <a:bodyPr/>
              <a:lstStyle/>
              <a:p>
                <a:r>
                  <a:rPr lang="en-US">
                    <a:noFill/>
                  </a:rPr>
                  <a:t> </a:t>
                </a:r>
              </a:p>
            </p:txBody>
          </p:sp>
        </mc:Fallback>
      </mc:AlternateContent>
      <p:grpSp>
        <p:nvGrpSpPr>
          <p:cNvPr id="34" name="Group 33"/>
          <p:cNvGrpSpPr/>
          <p:nvPr/>
        </p:nvGrpSpPr>
        <p:grpSpPr>
          <a:xfrm>
            <a:off x="7071610" y="4080036"/>
            <a:ext cx="4410856" cy="923330"/>
            <a:chOff x="7071610" y="4080036"/>
            <a:chExt cx="4410856" cy="923330"/>
          </a:xfrm>
        </p:grpSpPr>
        <p:cxnSp>
          <p:nvCxnSpPr>
            <p:cNvPr id="10" name="Straight Arrow Connector 9"/>
            <p:cNvCxnSpPr/>
            <p:nvPr/>
          </p:nvCxnSpPr>
          <p:spPr>
            <a:xfrm flipH="1" flipV="1">
              <a:off x="7071610" y="4245927"/>
              <a:ext cx="502170" cy="18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32557" y="4080036"/>
              <a:ext cx="3949909" cy="923330"/>
            </a:xfrm>
            <a:prstGeom prst="rect">
              <a:avLst/>
            </a:prstGeom>
            <a:noFill/>
          </p:spPr>
          <p:txBody>
            <a:bodyPr wrap="square" rtlCol="0">
              <a:spAutoFit/>
            </a:bodyPr>
            <a:lstStyle/>
            <a:p>
              <a:r>
                <a:rPr lang="en-US" dirty="0"/>
                <a:t>“Given that I come from state k, which is the probability of moving to any other state”</a:t>
              </a:r>
            </a:p>
          </p:txBody>
        </p:sp>
      </p:grpSp>
      <p:grpSp>
        <p:nvGrpSpPr>
          <p:cNvPr id="33" name="Group 32"/>
          <p:cNvGrpSpPr/>
          <p:nvPr/>
        </p:nvGrpSpPr>
        <p:grpSpPr>
          <a:xfrm>
            <a:off x="4473931" y="4324191"/>
            <a:ext cx="3035509" cy="1898162"/>
            <a:chOff x="4473931" y="4324191"/>
            <a:chExt cx="3035509" cy="1898162"/>
          </a:xfrm>
        </p:grpSpPr>
        <p:cxnSp>
          <p:nvCxnSpPr>
            <p:cNvPr id="21" name="Straight Arrow Connector 20"/>
            <p:cNvCxnSpPr/>
            <p:nvPr/>
          </p:nvCxnSpPr>
          <p:spPr>
            <a:xfrm flipV="1">
              <a:off x="5561351" y="4324191"/>
              <a:ext cx="14990" cy="974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73931" y="5299023"/>
              <a:ext cx="3035509" cy="923330"/>
            </a:xfrm>
            <a:prstGeom prst="rect">
              <a:avLst/>
            </a:prstGeom>
            <a:noFill/>
          </p:spPr>
          <p:txBody>
            <a:bodyPr wrap="square" rtlCol="0">
              <a:spAutoFit/>
            </a:bodyPr>
            <a:lstStyle/>
            <a:p>
              <a:r>
                <a:rPr lang="en-US" dirty="0"/>
                <a:t>Posterior probability of </a:t>
              </a:r>
              <a:r>
                <a:rPr lang="en-US" dirty="0" err="1"/>
                <a:t>akl</a:t>
              </a:r>
              <a:r>
                <a:rPr lang="en-US" dirty="0"/>
                <a:t>(t+1) given </a:t>
              </a:r>
              <a:r>
                <a:rPr lang="en-US" dirty="0" err="1"/>
                <a:t>akl</a:t>
              </a:r>
              <a:r>
                <a:rPr lang="en-US" dirty="0"/>
                <a:t>(t) and the observed data </a:t>
              </a:r>
            </a:p>
          </p:txBody>
        </p:sp>
      </p:grpSp>
      <p:grpSp>
        <p:nvGrpSpPr>
          <p:cNvPr id="32" name="Group 31"/>
          <p:cNvGrpSpPr/>
          <p:nvPr/>
        </p:nvGrpSpPr>
        <p:grpSpPr>
          <a:xfrm>
            <a:off x="6738080" y="4541701"/>
            <a:ext cx="4587807" cy="1819151"/>
            <a:chOff x="6738080" y="4541701"/>
            <a:chExt cx="4587807" cy="1819151"/>
          </a:xfrm>
        </p:grpSpPr>
        <p:cxnSp>
          <p:nvCxnSpPr>
            <p:cNvPr id="29" name="Straight Arrow Connector 28"/>
            <p:cNvCxnSpPr/>
            <p:nvPr/>
          </p:nvCxnSpPr>
          <p:spPr>
            <a:xfrm flipH="1" flipV="1">
              <a:off x="6738080" y="4541701"/>
              <a:ext cx="1499833" cy="1015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237913" y="5160523"/>
              <a:ext cx="3087974" cy="1200329"/>
            </a:xfrm>
            <a:prstGeom prst="rect">
              <a:avLst/>
            </a:prstGeom>
            <a:noFill/>
          </p:spPr>
          <p:txBody>
            <a:bodyPr wrap="square" rtlCol="0">
              <a:spAutoFit/>
            </a:bodyPr>
            <a:lstStyle/>
            <a:p>
              <a:r>
                <a:rPr lang="en-US" dirty="0"/>
                <a:t>When the state was not hidden, this was the </a:t>
              </a:r>
              <a:r>
                <a:rPr lang="en-US" b="1" dirty="0">
                  <a:solidFill>
                    <a:srgbClr val="0070C0"/>
                  </a:solidFill>
                </a:rPr>
                <a:t>maximum likelihood</a:t>
              </a:r>
              <a:r>
                <a:rPr lang="en-US" dirty="0"/>
                <a:t> estimate of the transition </a:t>
              </a:r>
              <a:r>
                <a:rPr lang="en-US" dirty="0" err="1"/>
                <a:t>akl</a:t>
              </a:r>
              <a:r>
                <a:rPr lang="en-US" dirty="0"/>
                <a:t>!</a:t>
              </a:r>
            </a:p>
          </p:txBody>
        </p:sp>
      </p:grpSp>
    </p:spTree>
    <p:extLst>
      <p:ext uri="{BB962C8B-B14F-4D97-AF65-F5344CB8AC3E}">
        <p14:creationId xmlns:p14="http://schemas.microsoft.com/office/powerpoint/2010/main" val="63086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148897" cy="646331"/>
          </a:xfrm>
          <a:prstGeom prst="rect">
            <a:avLst/>
          </a:prstGeom>
          <a:noFill/>
        </p:spPr>
        <p:txBody>
          <a:bodyPr wrap="none" rtlCol="0">
            <a:spAutoFit/>
          </a:bodyPr>
          <a:lstStyle/>
          <a:p>
            <a:r>
              <a:rPr lang="en-US" sz="3600" dirty="0"/>
              <a:t>The occasionally dishonest casino problem</a:t>
            </a:r>
          </a:p>
        </p:txBody>
      </p:sp>
      <p:sp>
        <p:nvSpPr>
          <p:cNvPr id="9" name="TextBox 8"/>
          <p:cNvSpPr txBox="1"/>
          <p:nvPr/>
        </p:nvSpPr>
        <p:spPr>
          <a:xfrm>
            <a:off x="3629190" y="1824462"/>
            <a:ext cx="4584075" cy="646331"/>
          </a:xfrm>
          <a:prstGeom prst="rect">
            <a:avLst/>
          </a:prstGeom>
          <a:noFill/>
        </p:spPr>
        <p:txBody>
          <a:bodyPr wrap="none" rtlCol="0">
            <a:spAutoFit/>
          </a:bodyPr>
          <a:lstStyle/>
          <a:p>
            <a:r>
              <a:rPr lang="en-US" sz="3600" dirty="0">
                <a:solidFill>
                  <a:srgbClr val="FF0000"/>
                </a:solidFill>
              </a:rPr>
              <a:t>Baum–Welch algorithm</a:t>
            </a:r>
          </a:p>
        </p:txBody>
      </p:sp>
      <p:sp>
        <p:nvSpPr>
          <p:cNvPr id="4" name="TextBox 3"/>
          <p:cNvSpPr txBox="1"/>
          <p:nvPr/>
        </p:nvSpPr>
        <p:spPr>
          <a:xfrm>
            <a:off x="622852" y="2508285"/>
            <a:ext cx="4772717" cy="369332"/>
          </a:xfrm>
          <a:prstGeom prst="rect">
            <a:avLst/>
          </a:prstGeom>
          <a:noFill/>
        </p:spPr>
        <p:txBody>
          <a:bodyPr wrap="none" rtlCol="0">
            <a:spAutoFit/>
          </a:bodyPr>
          <a:lstStyle/>
          <a:p>
            <a:r>
              <a:rPr lang="en-US" i="1" dirty="0"/>
              <a:t>How can we estimate the emission probabilities?</a:t>
            </a:r>
          </a:p>
        </p:txBody>
      </p:sp>
      <mc:AlternateContent xmlns:mc="http://schemas.openxmlformats.org/markup-compatibility/2006" xmlns:a14="http://schemas.microsoft.com/office/drawing/2010/main">
        <mc:Choice Requires="a14">
          <p:sp>
            <p:nvSpPr>
              <p:cNvPr id="15" name="Rectangle 14"/>
              <p:cNvSpPr/>
              <p:nvPr/>
            </p:nvSpPr>
            <p:spPr>
              <a:xfrm>
                <a:off x="249480" y="310470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49480" y="3104703"/>
                <a:ext cx="367985" cy="369332"/>
              </a:xfrm>
              <a:prstGeom prst="rect">
                <a:avLst/>
              </a:prstGeom>
              <a:blipFill>
                <a:blip r:embed="rId3"/>
                <a:stretch>
                  <a:fillRect/>
                </a:stretch>
              </a:blipFill>
            </p:spPr>
            <p:txBody>
              <a:bodyPr/>
              <a:lstStyle/>
              <a:p>
                <a:r>
                  <a:rPr lang="en-US">
                    <a:noFill/>
                  </a:rPr>
                  <a:t> </a:t>
                </a:r>
              </a:p>
            </p:txBody>
          </p:sp>
        </mc:Fallback>
      </mc:AlternateContent>
      <p:sp>
        <p:nvSpPr>
          <p:cNvPr id="16" name="TextBox 15"/>
          <p:cNvSpPr txBox="1"/>
          <p:nvPr/>
        </p:nvSpPr>
        <p:spPr>
          <a:xfrm>
            <a:off x="622852" y="3097726"/>
            <a:ext cx="11264622" cy="461665"/>
          </a:xfrm>
          <a:prstGeom prst="rect">
            <a:avLst/>
          </a:prstGeom>
          <a:noFill/>
        </p:spPr>
        <p:txBody>
          <a:bodyPr wrap="none" rtlCol="0">
            <a:spAutoFit/>
          </a:bodyPr>
          <a:lstStyle/>
          <a:p>
            <a:r>
              <a:rPr lang="en-US" sz="2400" dirty="0"/>
              <a:t>1,4,5,1,3,2,1,6,6,4,1,6,6,6,6,6,2,3,4,5,1,4,3,6,2,1,3,5,6,6,6,6,6,6,6,1,2,3,1,1,1,1,2,3,4,5,5,4</a:t>
            </a:r>
          </a:p>
        </p:txBody>
      </p:sp>
      <p:grpSp>
        <p:nvGrpSpPr>
          <p:cNvPr id="42" name="Group 41"/>
          <p:cNvGrpSpPr/>
          <p:nvPr/>
        </p:nvGrpSpPr>
        <p:grpSpPr>
          <a:xfrm>
            <a:off x="2291255" y="3097726"/>
            <a:ext cx="6480494" cy="486861"/>
            <a:chOff x="2291255" y="3097726"/>
            <a:chExt cx="6480494" cy="486861"/>
          </a:xfrm>
        </p:grpSpPr>
        <p:sp>
          <p:nvSpPr>
            <p:cNvPr id="8" name="Rectangle 7"/>
            <p:cNvSpPr/>
            <p:nvPr/>
          </p:nvSpPr>
          <p:spPr>
            <a:xfrm>
              <a:off x="2291255" y="3097726"/>
              <a:ext cx="451945" cy="46166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52952" y="3104703"/>
              <a:ext cx="1077310" cy="46166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35955" y="3110324"/>
              <a:ext cx="1635794" cy="46166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959366" y="3122922"/>
              <a:ext cx="262758" cy="46166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249480" y="3740480"/>
            <a:ext cx="4273286" cy="369332"/>
          </a:xfrm>
          <a:prstGeom prst="rect">
            <a:avLst/>
          </a:prstGeom>
          <a:noFill/>
        </p:spPr>
        <p:txBody>
          <a:bodyPr wrap="none" rtlCol="0">
            <a:spAutoFit/>
          </a:bodyPr>
          <a:lstStyle/>
          <a:p>
            <a:r>
              <a:rPr lang="en-US" dirty="0"/>
              <a:t>Pick one of the symbols (for example, b = 6)</a:t>
            </a:r>
          </a:p>
        </p:txBody>
      </p:sp>
      <mc:AlternateContent xmlns:mc="http://schemas.openxmlformats.org/markup-compatibility/2006" xmlns:a14="http://schemas.microsoft.com/office/drawing/2010/main">
        <mc:Choice Requires="a14">
          <p:sp>
            <p:nvSpPr>
              <p:cNvPr id="13" name="TextBox 12"/>
              <p:cNvSpPr txBox="1"/>
              <p:nvPr/>
            </p:nvSpPr>
            <p:spPr>
              <a:xfrm>
                <a:off x="249480" y="4466042"/>
                <a:ext cx="5248030" cy="760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nary>
                        <m:naryPr>
                          <m:chr m:val="∑"/>
                          <m:supHide m:val="on"/>
                          <m:ctrlPr>
                            <a:rPr lang="en-US" b="0" i="1" smtClean="0">
                              <a:latin typeface="Cambria Math" panose="02040503050406030204" pitchFamily="18" charset="0"/>
                            </a:rPr>
                          </m:ctrlPr>
                        </m:naryPr>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e>
                          </m:d>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nary>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9480" y="4466042"/>
                <a:ext cx="5248030" cy="760978"/>
              </a:xfrm>
              <a:prstGeom prst="rect">
                <a:avLst/>
              </a:prstGeom>
              <a:blipFill>
                <a:blip r:embed="rId4"/>
                <a:stretch>
                  <a:fillRect/>
                </a:stretch>
              </a:blipFill>
            </p:spPr>
            <p:txBody>
              <a:bodyPr/>
              <a:lstStyle/>
              <a:p>
                <a:r>
                  <a:rPr lang="en-US">
                    <a:noFill/>
                  </a:rPr>
                  <a:t> </a:t>
                </a:r>
              </a:p>
            </p:txBody>
          </p:sp>
        </mc:Fallback>
      </mc:AlternateContent>
      <p:grpSp>
        <p:nvGrpSpPr>
          <p:cNvPr id="43" name="Group 42"/>
          <p:cNvGrpSpPr/>
          <p:nvPr/>
        </p:nvGrpSpPr>
        <p:grpSpPr>
          <a:xfrm>
            <a:off x="2373572" y="4644527"/>
            <a:ext cx="7305073" cy="1489144"/>
            <a:chOff x="2373572" y="4644527"/>
            <a:chExt cx="7305073" cy="1489144"/>
          </a:xfrm>
        </p:grpSpPr>
        <p:cxnSp>
          <p:nvCxnSpPr>
            <p:cNvPr id="24" name="Straight Arrow Connector 23"/>
            <p:cNvCxnSpPr/>
            <p:nvPr/>
          </p:nvCxnSpPr>
          <p:spPr>
            <a:xfrm flipH="1" flipV="1">
              <a:off x="3087078" y="5239479"/>
              <a:ext cx="375137" cy="559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373572" y="5764339"/>
              <a:ext cx="3977499" cy="369332"/>
            </a:xfrm>
            <a:prstGeom prst="rect">
              <a:avLst/>
            </a:prstGeom>
            <a:noFill/>
          </p:spPr>
          <p:txBody>
            <a:bodyPr wrap="none" rtlCol="0">
              <a:spAutoFit/>
            </a:bodyPr>
            <a:lstStyle/>
            <a:p>
              <a:r>
                <a:rPr lang="en-US" dirty="0"/>
                <a:t>For all the positions where we observe 6</a:t>
              </a:r>
            </a:p>
          </p:txBody>
        </p:sp>
        <p:cxnSp>
          <p:nvCxnSpPr>
            <p:cNvPr id="30" name="Straight Arrow Connector 29"/>
            <p:cNvCxnSpPr/>
            <p:nvPr/>
          </p:nvCxnSpPr>
          <p:spPr>
            <a:xfrm flipH="1" flipV="1">
              <a:off x="4533139" y="4811855"/>
              <a:ext cx="771167" cy="34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304306" y="4644527"/>
              <a:ext cx="4374339" cy="369332"/>
            </a:xfrm>
            <a:prstGeom prst="rect">
              <a:avLst/>
            </a:prstGeom>
            <a:noFill/>
          </p:spPr>
          <p:txBody>
            <a:bodyPr wrap="none" rtlCol="0">
              <a:spAutoFit/>
            </a:bodyPr>
            <a:lstStyle/>
            <a:p>
              <a:r>
                <a:rPr lang="en-US" dirty="0"/>
                <a:t>Probability that we are at state k in position i</a:t>
              </a:r>
            </a:p>
          </p:txBody>
        </p:sp>
      </p:grpSp>
      <p:grpSp>
        <p:nvGrpSpPr>
          <p:cNvPr id="5" name="Group 4"/>
          <p:cNvGrpSpPr/>
          <p:nvPr/>
        </p:nvGrpSpPr>
        <p:grpSpPr>
          <a:xfrm>
            <a:off x="7413877" y="5042354"/>
            <a:ext cx="2715743" cy="1044043"/>
            <a:chOff x="7413877" y="5042354"/>
            <a:chExt cx="2715743" cy="1044043"/>
          </a:xfrm>
        </p:grpSpPr>
        <mc:AlternateContent xmlns:mc="http://schemas.openxmlformats.org/markup-compatibility/2006" xmlns:a14="http://schemas.microsoft.com/office/drawing/2010/main">
          <mc:Choice Requires="a14">
            <p:sp>
              <p:nvSpPr>
                <p:cNvPr id="33" name="Rectangle 32"/>
                <p:cNvSpPr/>
                <p:nvPr/>
              </p:nvSpPr>
              <p:spPr>
                <a:xfrm>
                  <a:off x="7491475" y="5394861"/>
                  <a:ext cx="2281458" cy="6915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𝑒</m:t>
                            </m:r>
                          </m:e>
                          <m:sub>
                            <m:r>
                              <a:rPr lang="en-US" b="0" i="1" smtClean="0">
                                <a:latin typeface="Cambria Math" panose="02040503050406030204" pitchFamily="18" charset="0"/>
                              </a:rPr>
                              <m:t>𝑘</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d>
                          <m:dPr>
                            <m:ctrlPr>
                              <a:rPr lang="en-US"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𝑏</m:t>
                                </m:r>
                                <m:r>
                                  <a:rPr lang="en-US" b="0" i="1" smtClean="0">
                                    <a:latin typeface="Cambria Math" panose="02040503050406030204" pitchFamily="18" charset="0"/>
                                  </a:rPr>
                                  <m:t>′</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e>
                                </m:d>
                              </m:e>
                            </m:nary>
                          </m:den>
                        </m:f>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7491475" y="5394861"/>
                  <a:ext cx="2281458" cy="691536"/>
                </a:xfrm>
                <a:prstGeom prst="rect">
                  <a:avLst/>
                </a:prstGeom>
                <a:blipFill>
                  <a:blip r:embed="rId5"/>
                  <a:stretch>
                    <a:fillRect/>
                  </a:stretch>
                </a:blipFill>
              </p:spPr>
              <p:txBody>
                <a:bodyPr/>
                <a:lstStyle/>
                <a:p>
                  <a:r>
                    <a:rPr lang="en-US">
                      <a:noFill/>
                    </a:rPr>
                    <a:t> </a:t>
                  </a:r>
                </a:p>
              </p:txBody>
            </p:sp>
          </mc:Fallback>
        </mc:AlternateContent>
        <p:sp>
          <p:nvSpPr>
            <p:cNvPr id="34" name="TextBox 33"/>
            <p:cNvSpPr txBox="1"/>
            <p:nvPr/>
          </p:nvSpPr>
          <p:spPr>
            <a:xfrm>
              <a:off x="7413877" y="5042354"/>
              <a:ext cx="2715743" cy="369332"/>
            </a:xfrm>
            <a:prstGeom prst="rect">
              <a:avLst/>
            </a:prstGeom>
            <a:noFill/>
          </p:spPr>
          <p:txBody>
            <a:bodyPr wrap="none" rtlCol="0">
              <a:spAutoFit/>
            </a:bodyPr>
            <a:lstStyle/>
            <a:p>
              <a:r>
                <a:rPr lang="en-US" dirty="0"/>
                <a:t>New emission probabilities</a:t>
              </a:r>
            </a:p>
          </p:txBody>
        </p:sp>
      </p:grpSp>
      <p:grpSp>
        <p:nvGrpSpPr>
          <p:cNvPr id="2" name="Group 1"/>
          <p:cNvGrpSpPr/>
          <p:nvPr/>
        </p:nvGrpSpPr>
        <p:grpSpPr>
          <a:xfrm>
            <a:off x="2373572" y="3474035"/>
            <a:ext cx="9840939" cy="1005109"/>
            <a:chOff x="2373572" y="3474035"/>
            <a:chExt cx="9840939" cy="1005109"/>
          </a:xfrm>
        </p:grpSpPr>
        <p:cxnSp>
          <p:nvCxnSpPr>
            <p:cNvPr id="36" name="Straight Arrow Connector 35"/>
            <p:cNvCxnSpPr>
              <a:stCxn id="38" idx="1"/>
            </p:cNvCxnSpPr>
            <p:nvPr/>
          </p:nvCxnSpPr>
          <p:spPr>
            <a:xfrm flipH="1" flipV="1">
              <a:off x="2373572" y="3474035"/>
              <a:ext cx="6711813" cy="820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085385" y="4109812"/>
              <a:ext cx="3129126" cy="369332"/>
            </a:xfrm>
            <a:prstGeom prst="rect">
              <a:avLst/>
            </a:prstGeom>
            <a:noFill/>
          </p:spPr>
          <p:txBody>
            <a:bodyPr wrap="none" rtlCol="0">
              <a:spAutoFit/>
            </a:bodyPr>
            <a:lstStyle/>
            <a:p>
              <a:r>
                <a:rPr lang="en-US" dirty="0"/>
                <a:t>The index  </a:t>
              </a:r>
              <a:r>
                <a:rPr lang="en-US" i="1" dirty="0"/>
                <a:t>i</a:t>
              </a:r>
              <a:r>
                <a:rPr lang="en-US" dirty="0"/>
                <a:t> of this position is 8</a:t>
              </a:r>
            </a:p>
          </p:txBody>
        </p:sp>
      </p:grpSp>
    </p:spTree>
    <p:extLst>
      <p:ext uri="{BB962C8B-B14F-4D97-AF65-F5344CB8AC3E}">
        <p14:creationId xmlns:p14="http://schemas.microsoft.com/office/powerpoint/2010/main" val="394913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p:cNvSpPr txBox="1"/>
          <p:nvPr/>
        </p:nvSpPr>
        <p:spPr>
          <a:xfrm>
            <a:off x="2641425" y="111651"/>
            <a:ext cx="481222" cy="707886"/>
          </a:xfrm>
          <a:prstGeom prst="rect">
            <a:avLst/>
          </a:prstGeom>
          <a:noFill/>
        </p:spPr>
        <p:txBody>
          <a:bodyPr wrap="none" rtlCol="0">
            <a:spAutoFit/>
          </a:bodyPr>
          <a:lstStyle/>
          <a:p>
            <a:r>
              <a:rPr lang="en-US" sz="4000" dirty="0"/>
              <a:t>A</a:t>
            </a:r>
          </a:p>
        </p:txBody>
      </p:sp>
      <p:grpSp>
        <p:nvGrpSpPr>
          <p:cNvPr id="119" name="Group 118"/>
          <p:cNvGrpSpPr/>
          <p:nvPr/>
        </p:nvGrpSpPr>
        <p:grpSpPr>
          <a:xfrm>
            <a:off x="4227547" y="111651"/>
            <a:ext cx="1126692" cy="707886"/>
            <a:chOff x="2919622" y="2428875"/>
            <a:chExt cx="1126692" cy="707886"/>
          </a:xfrm>
        </p:grpSpPr>
        <p:sp>
          <p:nvSpPr>
            <p:cNvPr id="121" name="TextBox 120"/>
            <p:cNvSpPr txBox="1"/>
            <p:nvPr/>
          </p:nvSpPr>
          <p:spPr>
            <a:xfrm>
              <a:off x="3587534" y="2428875"/>
              <a:ext cx="458780" cy="707886"/>
            </a:xfrm>
            <a:prstGeom prst="rect">
              <a:avLst/>
            </a:prstGeom>
            <a:noFill/>
          </p:spPr>
          <p:txBody>
            <a:bodyPr wrap="none" rtlCol="0">
              <a:spAutoFit/>
            </a:bodyPr>
            <a:lstStyle/>
            <a:p>
              <a:r>
                <a:rPr lang="en-US" sz="4000" dirty="0"/>
                <a:t>C</a:t>
              </a:r>
            </a:p>
          </p:txBody>
        </p:sp>
        <p:cxnSp>
          <p:nvCxnSpPr>
            <p:cNvPr id="122" name="Straight Arrow Connector 121"/>
            <p:cNvCxnSpPr/>
            <p:nvPr/>
          </p:nvCxnSpPr>
          <p:spPr>
            <a:xfrm>
              <a:off x="291962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0" name="TextBox 119"/>
          <p:cNvSpPr txBox="1"/>
          <p:nvPr/>
        </p:nvSpPr>
        <p:spPr>
          <a:xfrm>
            <a:off x="4935534" y="-18599"/>
            <a:ext cx="401072" cy="369332"/>
          </a:xfrm>
          <a:prstGeom prst="rect">
            <a:avLst/>
          </a:prstGeom>
          <a:noFill/>
        </p:spPr>
        <p:txBody>
          <a:bodyPr wrap="none" rtlCol="0">
            <a:spAutoFit/>
          </a:bodyPr>
          <a:lstStyle/>
          <a:p>
            <a:r>
              <a:rPr lang="en-US" dirty="0"/>
              <a:t>x2</a:t>
            </a:r>
          </a:p>
        </p:txBody>
      </p:sp>
      <p:grpSp>
        <p:nvGrpSpPr>
          <p:cNvPr id="124" name="Group 123"/>
          <p:cNvGrpSpPr/>
          <p:nvPr/>
        </p:nvGrpSpPr>
        <p:grpSpPr>
          <a:xfrm>
            <a:off x="3132172" y="111651"/>
            <a:ext cx="1127017" cy="707886"/>
            <a:chOff x="4043572" y="2428875"/>
            <a:chExt cx="1127017" cy="707886"/>
          </a:xfrm>
        </p:grpSpPr>
        <p:sp>
          <p:nvSpPr>
            <p:cNvPr id="126" name="TextBox 125"/>
            <p:cNvSpPr txBox="1"/>
            <p:nvPr/>
          </p:nvSpPr>
          <p:spPr>
            <a:xfrm>
              <a:off x="4689367" y="2428875"/>
              <a:ext cx="481222" cy="707886"/>
            </a:xfrm>
            <a:prstGeom prst="rect">
              <a:avLst/>
            </a:prstGeom>
            <a:noFill/>
          </p:spPr>
          <p:txBody>
            <a:bodyPr wrap="none" rtlCol="0">
              <a:spAutoFit/>
            </a:bodyPr>
            <a:lstStyle/>
            <a:p>
              <a:r>
                <a:rPr lang="en-US" sz="4000" dirty="0"/>
                <a:t>A</a:t>
              </a:r>
            </a:p>
          </p:txBody>
        </p:sp>
        <p:cxnSp>
          <p:nvCxnSpPr>
            <p:cNvPr id="127" name="Straight Arrow Connector 126"/>
            <p:cNvCxnSpPr/>
            <p:nvPr/>
          </p:nvCxnSpPr>
          <p:spPr>
            <a:xfrm>
              <a:off x="404357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5" name="TextBox 124"/>
          <p:cNvSpPr txBox="1"/>
          <p:nvPr/>
        </p:nvSpPr>
        <p:spPr>
          <a:xfrm>
            <a:off x="3829263" y="-16768"/>
            <a:ext cx="401072" cy="369332"/>
          </a:xfrm>
          <a:prstGeom prst="rect">
            <a:avLst/>
          </a:prstGeom>
          <a:noFill/>
        </p:spPr>
        <p:txBody>
          <a:bodyPr wrap="none" rtlCol="0">
            <a:spAutoFit/>
          </a:bodyPr>
          <a:lstStyle/>
          <a:p>
            <a:r>
              <a:rPr lang="en-US" dirty="0"/>
              <a:t>x1</a:t>
            </a:r>
          </a:p>
        </p:txBody>
      </p:sp>
      <p:grpSp>
        <p:nvGrpSpPr>
          <p:cNvPr id="129" name="Group 128"/>
          <p:cNvGrpSpPr/>
          <p:nvPr/>
        </p:nvGrpSpPr>
        <p:grpSpPr>
          <a:xfrm>
            <a:off x="5351497" y="111651"/>
            <a:ext cx="1107643" cy="707886"/>
            <a:chOff x="4043572" y="2428875"/>
            <a:chExt cx="1107643" cy="707886"/>
          </a:xfrm>
        </p:grpSpPr>
        <p:sp>
          <p:nvSpPr>
            <p:cNvPr id="131" name="TextBox 130"/>
            <p:cNvSpPr txBox="1"/>
            <p:nvPr/>
          </p:nvSpPr>
          <p:spPr>
            <a:xfrm>
              <a:off x="4669993" y="2428875"/>
              <a:ext cx="481222" cy="707886"/>
            </a:xfrm>
            <a:prstGeom prst="rect">
              <a:avLst/>
            </a:prstGeom>
            <a:noFill/>
          </p:spPr>
          <p:txBody>
            <a:bodyPr wrap="none" rtlCol="0">
              <a:spAutoFit/>
            </a:bodyPr>
            <a:lstStyle/>
            <a:p>
              <a:r>
                <a:rPr lang="en-US" sz="4000" dirty="0"/>
                <a:t>A</a:t>
              </a:r>
            </a:p>
          </p:txBody>
        </p:sp>
        <p:cxnSp>
          <p:nvCxnSpPr>
            <p:cNvPr id="132" name="Straight Arrow Connector 131"/>
            <p:cNvCxnSpPr/>
            <p:nvPr/>
          </p:nvCxnSpPr>
          <p:spPr>
            <a:xfrm>
              <a:off x="404357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6006817" y="-18599"/>
            <a:ext cx="401072" cy="369332"/>
          </a:xfrm>
          <a:prstGeom prst="rect">
            <a:avLst/>
          </a:prstGeom>
          <a:noFill/>
        </p:spPr>
        <p:txBody>
          <a:bodyPr wrap="none" rtlCol="0">
            <a:spAutoFit/>
          </a:bodyPr>
          <a:lstStyle/>
          <a:p>
            <a:r>
              <a:rPr lang="en-US" dirty="0"/>
              <a:t>x3</a:t>
            </a:r>
          </a:p>
        </p:txBody>
      </p:sp>
      <p:grpSp>
        <p:nvGrpSpPr>
          <p:cNvPr id="134" name="Group 133"/>
          <p:cNvGrpSpPr/>
          <p:nvPr/>
        </p:nvGrpSpPr>
        <p:grpSpPr>
          <a:xfrm>
            <a:off x="6370672" y="111651"/>
            <a:ext cx="1112453" cy="707886"/>
            <a:chOff x="5062747" y="2428875"/>
            <a:chExt cx="1112453" cy="707886"/>
          </a:xfrm>
        </p:grpSpPr>
        <p:sp>
          <p:nvSpPr>
            <p:cNvPr id="136" name="TextBox 135"/>
            <p:cNvSpPr txBox="1"/>
            <p:nvPr/>
          </p:nvSpPr>
          <p:spPr>
            <a:xfrm>
              <a:off x="5666727" y="2428875"/>
              <a:ext cx="508473" cy="707886"/>
            </a:xfrm>
            <a:prstGeom prst="rect">
              <a:avLst/>
            </a:prstGeom>
            <a:noFill/>
          </p:spPr>
          <p:txBody>
            <a:bodyPr wrap="none" rtlCol="0">
              <a:spAutoFit/>
            </a:bodyPr>
            <a:lstStyle/>
            <a:p>
              <a:r>
                <a:rPr lang="en-US" sz="4000" dirty="0"/>
                <a:t>G</a:t>
              </a:r>
            </a:p>
          </p:txBody>
        </p:sp>
        <p:cxnSp>
          <p:nvCxnSpPr>
            <p:cNvPr id="137" name="Straight Arrow Connector 136"/>
            <p:cNvCxnSpPr/>
            <p:nvPr/>
          </p:nvCxnSpPr>
          <p:spPr>
            <a:xfrm>
              <a:off x="5062747"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5" name="TextBox 134"/>
          <p:cNvSpPr txBox="1"/>
          <p:nvPr/>
        </p:nvSpPr>
        <p:spPr>
          <a:xfrm>
            <a:off x="7025992" y="-18599"/>
            <a:ext cx="401072" cy="369332"/>
          </a:xfrm>
          <a:prstGeom prst="rect">
            <a:avLst/>
          </a:prstGeom>
          <a:noFill/>
        </p:spPr>
        <p:txBody>
          <a:bodyPr wrap="none" rtlCol="0">
            <a:spAutoFit/>
          </a:bodyPr>
          <a:lstStyle/>
          <a:p>
            <a:r>
              <a:rPr lang="en-US" dirty="0"/>
              <a:t>x4</a:t>
            </a:r>
          </a:p>
        </p:txBody>
      </p:sp>
      <p:sp>
        <p:nvSpPr>
          <p:cNvPr id="139" name="TextBox 138"/>
          <p:cNvSpPr txBox="1"/>
          <p:nvPr/>
        </p:nvSpPr>
        <p:spPr>
          <a:xfrm>
            <a:off x="8060410" y="111651"/>
            <a:ext cx="508473" cy="707886"/>
          </a:xfrm>
          <a:prstGeom prst="rect">
            <a:avLst/>
          </a:prstGeom>
          <a:noFill/>
        </p:spPr>
        <p:txBody>
          <a:bodyPr wrap="none" rtlCol="0">
            <a:spAutoFit/>
          </a:bodyPr>
          <a:lstStyle/>
          <a:p>
            <a:r>
              <a:rPr lang="en-US" sz="4000" dirty="0"/>
              <a:t>G</a:t>
            </a:r>
          </a:p>
        </p:txBody>
      </p:sp>
      <p:cxnSp>
        <p:nvCxnSpPr>
          <p:cNvPr id="140" name="Straight Arrow Connector 139"/>
          <p:cNvCxnSpPr/>
          <p:nvPr/>
        </p:nvCxnSpPr>
        <p:spPr>
          <a:xfrm>
            <a:off x="7427947" y="465594"/>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8125331" y="-18599"/>
            <a:ext cx="336952" cy="369332"/>
          </a:xfrm>
          <a:prstGeom prst="rect">
            <a:avLst/>
          </a:prstGeom>
          <a:noFill/>
        </p:spPr>
        <p:txBody>
          <a:bodyPr wrap="none" rtlCol="0">
            <a:spAutoFit/>
          </a:bodyPr>
          <a:lstStyle/>
          <a:p>
            <a:r>
              <a:rPr lang="en-US" dirty="0"/>
              <a:t>xi</a:t>
            </a:r>
          </a:p>
        </p:txBody>
      </p:sp>
      <p:sp>
        <p:nvSpPr>
          <p:cNvPr id="143" name="TextBox 142"/>
          <p:cNvSpPr txBox="1"/>
          <p:nvPr/>
        </p:nvSpPr>
        <p:spPr>
          <a:xfrm>
            <a:off x="9210027" y="76587"/>
            <a:ext cx="434734" cy="707886"/>
          </a:xfrm>
          <a:prstGeom prst="rect">
            <a:avLst/>
          </a:prstGeom>
          <a:noFill/>
        </p:spPr>
        <p:txBody>
          <a:bodyPr wrap="none" rtlCol="0">
            <a:spAutoFit/>
          </a:bodyPr>
          <a:lstStyle/>
          <a:p>
            <a:r>
              <a:rPr lang="en-US" sz="4000" dirty="0"/>
              <a:t>T</a:t>
            </a:r>
          </a:p>
        </p:txBody>
      </p:sp>
      <p:cxnSp>
        <p:nvCxnSpPr>
          <p:cNvPr id="144" name="Straight Arrow Connector 143"/>
          <p:cNvCxnSpPr/>
          <p:nvPr/>
        </p:nvCxnSpPr>
        <p:spPr>
          <a:xfrm>
            <a:off x="8568883" y="465594"/>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9238079" y="-18599"/>
            <a:ext cx="401072" cy="369332"/>
          </a:xfrm>
          <a:prstGeom prst="rect">
            <a:avLst/>
          </a:prstGeom>
          <a:noFill/>
        </p:spPr>
        <p:txBody>
          <a:bodyPr wrap="none" rtlCol="0">
            <a:spAutoFit/>
          </a:bodyPr>
          <a:lstStyle/>
          <a:p>
            <a:r>
              <a:rPr lang="en-US" dirty="0"/>
              <a:t>x6</a:t>
            </a:r>
          </a:p>
        </p:txBody>
      </p:sp>
      <p:sp>
        <p:nvSpPr>
          <p:cNvPr id="155" name="TextBox 154"/>
          <p:cNvSpPr txBox="1"/>
          <p:nvPr/>
        </p:nvSpPr>
        <p:spPr>
          <a:xfrm>
            <a:off x="2720618" y="-27551"/>
            <a:ext cx="401072" cy="369332"/>
          </a:xfrm>
          <a:prstGeom prst="rect">
            <a:avLst/>
          </a:prstGeom>
          <a:noFill/>
        </p:spPr>
        <p:txBody>
          <a:bodyPr wrap="none" rtlCol="0">
            <a:spAutoFit/>
          </a:bodyPr>
          <a:lstStyle/>
          <a:p>
            <a:r>
              <a:rPr lang="en-US" dirty="0"/>
              <a:t>x0</a:t>
            </a:r>
          </a:p>
        </p:txBody>
      </p:sp>
      <p:sp>
        <p:nvSpPr>
          <p:cNvPr id="156" name="Rectangle 155"/>
          <p:cNvSpPr/>
          <p:nvPr/>
        </p:nvSpPr>
        <p:spPr>
          <a:xfrm>
            <a:off x="2700620" y="654208"/>
            <a:ext cx="426720" cy="369332"/>
          </a:xfrm>
          <a:prstGeom prst="rect">
            <a:avLst/>
          </a:prstGeom>
        </p:spPr>
        <p:txBody>
          <a:bodyPr wrap="none">
            <a:spAutoFit/>
          </a:bodyPr>
          <a:lstStyle/>
          <a:p>
            <a:r>
              <a:rPr lang="en-US" dirty="0">
                <a:latin typeface="Symbol" panose="05050102010706020507" pitchFamily="18" charset="2"/>
              </a:rPr>
              <a:t>p1</a:t>
            </a:r>
            <a:endParaRPr lang="en-US" dirty="0"/>
          </a:p>
        </p:txBody>
      </p:sp>
      <p:sp>
        <p:nvSpPr>
          <p:cNvPr id="157" name="Rectangle 156"/>
          <p:cNvSpPr/>
          <p:nvPr/>
        </p:nvSpPr>
        <p:spPr>
          <a:xfrm>
            <a:off x="3792139" y="633613"/>
            <a:ext cx="426720" cy="369332"/>
          </a:xfrm>
          <a:prstGeom prst="rect">
            <a:avLst/>
          </a:prstGeom>
        </p:spPr>
        <p:txBody>
          <a:bodyPr wrap="none">
            <a:spAutoFit/>
          </a:bodyPr>
          <a:lstStyle/>
          <a:p>
            <a:r>
              <a:rPr lang="en-US" dirty="0">
                <a:latin typeface="Symbol" panose="05050102010706020507" pitchFamily="18" charset="2"/>
              </a:rPr>
              <a:t>p2</a:t>
            </a:r>
            <a:endParaRPr lang="en-US" dirty="0"/>
          </a:p>
        </p:txBody>
      </p:sp>
      <p:sp>
        <p:nvSpPr>
          <p:cNvPr id="158" name="Rectangle 157"/>
          <p:cNvSpPr/>
          <p:nvPr/>
        </p:nvSpPr>
        <p:spPr>
          <a:xfrm>
            <a:off x="4945442" y="613016"/>
            <a:ext cx="426720" cy="369332"/>
          </a:xfrm>
          <a:prstGeom prst="rect">
            <a:avLst/>
          </a:prstGeom>
        </p:spPr>
        <p:txBody>
          <a:bodyPr wrap="none">
            <a:spAutoFit/>
          </a:bodyPr>
          <a:lstStyle/>
          <a:p>
            <a:r>
              <a:rPr lang="en-US" dirty="0">
                <a:latin typeface="Symbol" panose="05050102010706020507" pitchFamily="18" charset="2"/>
              </a:rPr>
              <a:t>p3</a:t>
            </a:r>
            <a:endParaRPr lang="en-US" dirty="0"/>
          </a:p>
        </p:txBody>
      </p:sp>
      <p:sp>
        <p:nvSpPr>
          <p:cNvPr id="159" name="Rectangle 158"/>
          <p:cNvSpPr/>
          <p:nvPr/>
        </p:nvSpPr>
        <p:spPr>
          <a:xfrm>
            <a:off x="6002505" y="616147"/>
            <a:ext cx="426720" cy="369332"/>
          </a:xfrm>
          <a:prstGeom prst="rect">
            <a:avLst/>
          </a:prstGeom>
        </p:spPr>
        <p:txBody>
          <a:bodyPr wrap="none">
            <a:spAutoFit/>
          </a:bodyPr>
          <a:lstStyle/>
          <a:p>
            <a:r>
              <a:rPr lang="en-US" dirty="0">
                <a:latin typeface="Symbol" panose="05050102010706020507" pitchFamily="18" charset="2"/>
              </a:rPr>
              <a:t>p4</a:t>
            </a:r>
            <a:endParaRPr lang="en-US" dirty="0"/>
          </a:p>
        </p:txBody>
      </p:sp>
      <p:sp>
        <p:nvSpPr>
          <p:cNvPr id="160" name="Rectangle 159"/>
          <p:cNvSpPr/>
          <p:nvPr/>
        </p:nvSpPr>
        <p:spPr>
          <a:xfrm>
            <a:off x="7006510" y="632298"/>
            <a:ext cx="426720" cy="369332"/>
          </a:xfrm>
          <a:prstGeom prst="rect">
            <a:avLst/>
          </a:prstGeom>
        </p:spPr>
        <p:txBody>
          <a:bodyPr wrap="none">
            <a:spAutoFit/>
          </a:bodyPr>
          <a:lstStyle/>
          <a:p>
            <a:r>
              <a:rPr lang="en-US" dirty="0">
                <a:latin typeface="Symbol" panose="05050102010706020507" pitchFamily="18" charset="2"/>
              </a:rPr>
              <a:t>p5</a:t>
            </a:r>
            <a:endParaRPr lang="en-US" dirty="0"/>
          </a:p>
        </p:txBody>
      </p:sp>
      <p:sp>
        <p:nvSpPr>
          <p:cNvPr id="161" name="Rectangle 160"/>
          <p:cNvSpPr/>
          <p:nvPr/>
        </p:nvSpPr>
        <p:spPr>
          <a:xfrm>
            <a:off x="8112507" y="648043"/>
            <a:ext cx="364202" cy="369332"/>
          </a:xfrm>
          <a:prstGeom prst="rect">
            <a:avLst/>
          </a:prstGeom>
        </p:spPr>
        <p:txBody>
          <a:bodyPr wrap="none">
            <a:spAutoFit/>
          </a:bodyPr>
          <a:lstStyle/>
          <a:p>
            <a:r>
              <a:rPr lang="en-US" dirty="0">
                <a:latin typeface="Symbol" panose="05050102010706020507" pitchFamily="18" charset="2"/>
              </a:rPr>
              <a:t>p</a:t>
            </a:r>
            <a:r>
              <a:rPr lang="en-US" dirty="0"/>
              <a:t>i</a:t>
            </a:r>
          </a:p>
        </p:txBody>
      </p:sp>
      <p:sp>
        <p:nvSpPr>
          <p:cNvPr id="162" name="Rectangle 161"/>
          <p:cNvSpPr/>
          <p:nvPr/>
        </p:nvSpPr>
        <p:spPr>
          <a:xfrm>
            <a:off x="9202536" y="628468"/>
            <a:ext cx="426720" cy="369332"/>
          </a:xfrm>
          <a:prstGeom prst="rect">
            <a:avLst/>
          </a:prstGeom>
        </p:spPr>
        <p:txBody>
          <a:bodyPr wrap="none">
            <a:spAutoFit/>
          </a:bodyPr>
          <a:lstStyle/>
          <a:p>
            <a:r>
              <a:rPr lang="en-US" dirty="0">
                <a:latin typeface="Symbol" panose="05050102010706020507" pitchFamily="18" charset="2"/>
              </a:rPr>
              <a:t>p7</a:t>
            </a:r>
            <a:endParaRPr lang="en-US" dirty="0"/>
          </a:p>
        </p:txBody>
      </p:sp>
      <mc:AlternateContent xmlns:mc="http://schemas.openxmlformats.org/markup-compatibility/2006" xmlns:a14="http://schemas.microsoft.com/office/drawing/2010/main">
        <mc:Choice Requires="a14">
          <p:sp>
            <p:nvSpPr>
              <p:cNvPr id="163" name="Rectangle 162"/>
              <p:cNvSpPr/>
              <p:nvPr/>
            </p:nvSpPr>
            <p:spPr>
              <a:xfrm>
                <a:off x="161718" y="648043"/>
                <a:ext cx="22065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𝑆𝑒𝑞𝑢𝑒𝑛𝑐𝑒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𝑠𝑡𝑎𝑡𝑒𝑠</m:t>
                      </m:r>
                    </m:oMath>
                  </m:oMathPara>
                </a14:m>
                <a:endParaRPr lang="en-US" dirty="0"/>
              </a:p>
            </p:txBody>
          </p:sp>
        </mc:Choice>
        <mc:Fallback xmlns="">
          <p:sp>
            <p:nvSpPr>
              <p:cNvPr id="163" name="Rectangle 162"/>
              <p:cNvSpPr>
                <a:spLocks noRot="1" noChangeAspect="1" noMove="1" noResize="1" noEditPoints="1" noAdjustHandles="1" noChangeArrowheads="1" noChangeShapeType="1" noTextEdit="1"/>
              </p:cNvSpPr>
              <p:nvPr/>
            </p:nvSpPr>
            <p:spPr>
              <a:xfrm>
                <a:off x="161718" y="648043"/>
                <a:ext cx="2206566"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Rectangle 163"/>
              <p:cNvSpPr/>
              <p:nvPr/>
            </p:nvSpPr>
            <p:spPr>
              <a:xfrm>
                <a:off x="-11617" y="-18599"/>
                <a:ext cx="27259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𝑆𝑒𝑞𝑢𝑒𝑛𝑐𝑒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𝑐𝑎𝑡𝑒𝑔𝑜𝑟𝑖𝑒𝑠</m:t>
                      </m:r>
                      <m:r>
                        <a:rPr lang="en-US" b="0" i="1" smtClean="0">
                          <a:latin typeface="Cambria Math" panose="02040503050406030204" pitchFamily="18" charset="0"/>
                        </a:rPr>
                        <m:t> </m:t>
                      </m:r>
                    </m:oMath>
                  </m:oMathPara>
                </a14:m>
                <a:endParaRPr lang="en-US" dirty="0"/>
              </a:p>
            </p:txBody>
          </p:sp>
        </mc:Choice>
        <mc:Fallback xmlns="">
          <p:sp>
            <p:nvSpPr>
              <p:cNvPr id="164" name="Rectangle 163"/>
              <p:cNvSpPr>
                <a:spLocks noRot="1" noChangeAspect="1" noMove="1" noResize="1" noEditPoints="1" noAdjustHandles="1" noChangeArrowheads="1" noChangeShapeType="1" noTextEdit="1"/>
              </p:cNvSpPr>
              <p:nvPr/>
            </p:nvSpPr>
            <p:spPr>
              <a:xfrm>
                <a:off x="-11617" y="-18599"/>
                <a:ext cx="2725939" cy="369332"/>
              </a:xfrm>
              <a:prstGeom prst="rect">
                <a:avLst/>
              </a:prstGeom>
              <a:blipFill>
                <a:blip r:embed="rId3"/>
                <a:stretch>
                  <a:fillRect b="-11475"/>
                </a:stretch>
              </a:blipFill>
            </p:spPr>
            <p:txBody>
              <a:bodyPr/>
              <a:lstStyle/>
              <a:p>
                <a:r>
                  <a:rPr lang="en-US">
                    <a:noFill/>
                  </a:rPr>
                  <a:t> </a:t>
                </a:r>
              </a:p>
            </p:txBody>
          </p:sp>
        </mc:Fallback>
      </mc:AlternateContent>
      <p:sp>
        <p:nvSpPr>
          <p:cNvPr id="165" name="TextBox 164"/>
          <p:cNvSpPr txBox="1"/>
          <p:nvPr/>
        </p:nvSpPr>
        <p:spPr>
          <a:xfrm>
            <a:off x="10350827" y="26847"/>
            <a:ext cx="505267" cy="369332"/>
          </a:xfrm>
          <a:prstGeom prst="rect">
            <a:avLst/>
          </a:prstGeom>
          <a:noFill/>
        </p:spPr>
        <p:txBody>
          <a:bodyPr wrap="none" rtlCol="0">
            <a:spAutoFit/>
          </a:bodyPr>
          <a:lstStyle/>
          <a:p>
            <a:r>
              <a:rPr lang="en-US" dirty="0"/>
              <a:t>= x </a:t>
            </a:r>
          </a:p>
        </p:txBody>
      </p:sp>
      <p:sp>
        <p:nvSpPr>
          <p:cNvPr id="166" name="TextBox 165"/>
          <p:cNvSpPr txBox="1"/>
          <p:nvPr/>
        </p:nvSpPr>
        <p:spPr>
          <a:xfrm>
            <a:off x="10380425" y="648043"/>
            <a:ext cx="479618" cy="369332"/>
          </a:xfrm>
          <a:prstGeom prst="rect">
            <a:avLst/>
          </a:prstGeom>
          <a:noFill/>
        </p:spPr>
        <p:txBody>
          <a:bodyPr wrap="none" rtlCol="0">
            <a:spAutoFit/>
          </a:bodyPr>
          <a:lstStyle/>
          <a:p>
            <a:r>
              <a:rPr lang="en-US" dirty="0"/>
              <a:t>= </a:t>
            </a:r>
            <a:r>
              <a:rPr lang="en-US" dirty="0">
                <a:latin typeface="Symbol" panose="05050102010706020507" pitchFamily="18" charset="2"/>
              </a:rPr>
              <a:t>p</a:t>
            </a:r>
          </a:p>
        </p:txBody>
      </p:sp>
      <p:sp>
        <p:nvSpPr>
          <p:cNvPr id="167" name="TextBox 166"/>
          <p:cNvSpPr txBox="1"/>
          <p:nvPr/>
        </p:nvSpPr>
        <p:spPr>
          <a:xfrm>
            <a:off x="2836018" y="2508068"/>
            <a:ext cx="6579878" cy="1200329"/>
          </a:xfrm>
          <a:prstGeom prst="rect">
            <a:avLst/>
          </a:prstGeom>
          <a:noFill/>
        </p:spPr>
        <p:txBody>
          <a:bodyPr wrap="none" rtlCol="0">
            <a:spAutoFit/>
          </a:bodyPr>
          <a:lstStyle/>
          <a:p>
            <a:r>
              <a:rPr lang="en-US" sz="7200" dirty="0"/>
              <a:t>SOME NOTATION</a:t>
            </a:r>
          </a:p>
        </p:txBody>
      </p:sp>
    </p:spTree>
    <p:extLst>
      <p:ext uri="{BB962C8B-B14F-4D97-AF65-F5344CB8AC3E}">
        <p14:creationId xmlns:p14="http://schemas.microsoft.com/office/powerpoint/2010/main" val="441184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4495911" cy="646331"/>
          </a:xfrm>
          <a:prstGeom prst="rect">
            <a:avLst/>
          </a:prstGeom>
          <a:noFill/>
        </p:spPr>
        <p:txBody>
          <a:bodyPr wrap="none" rtlCol="0">
            <a:spAutoFit/>
          </a:bodyPr>
          <a:lstStyle/>
          <a:p>
            <a:r>
              <a:rPr lang="en-US" sz="3600" dirty="0"/>
              <a:t>Baum-Welch algorithm</a:t>
            </a:r>
          </a:p>
        </p:txBody>
      </p:sp>
      <p:sp>
        <p:nvSpPr>
          <p:cNvPr id="2" name="TextBox 1"/>
          <p:cNvSpPr txBox="1"/>
          <p:nvPr/>
        </p:nvSpPr>
        <p:spPr>
          <a:xfrm>
            <a:off x="622852" y="2362200"/>
            <a:ext cx="10673819" cy="2308324"/>
          </a:xfrm>
          <a:prstGeom prst="rect">
            <a:avLst/>
          </a:prstGeom>
          <a:noFill/>
        </p:spPr>
        <p:txBody>
          <a:bodyPr wrap="none" rtlCol="0">
            <a:spAutoFit/>
          </a:bodyPr>
          <a:lstStyle/>
          <a:p>
            <a:r>
              <a:rPr lang="en-US" sz="2400" dirty="0"/>
              <a:t>1) Propose a set of transition (</a:t>
            </a:r>
            <a:r>
              <a:rPr lang="en-US" sz="2400" i="1" dirty="0">
                <a:latin typeface="Cambria Math" panose="02040503050406030204" pitchFamily="18" charset="0"/>
                <a:ea typeface="Cambria Math" panose="02040503050406030204" pitchFamily="18" charset="0"/>
              </a:rPr>
              <a:t>a..</a:t>
            </a:r>
            <a:r>
              <a:rPr lang="en-US" sz="2400" dirty="0"/>
              <a:t>) and emission (</a:t>
            </a:r>
            <a:r>
              <a:rPr lang="en-US" sz="2400" i="1" dirty="0">
                <a:latin typeface="Cambria Math" panose="02040503050406030204" pitchFamily="18" charset="0"/>
                <a:ea typeface="Cambria Math" panose="02040503050406030204" pitchFamily="18" charset="0"/>
              </a:rPr>
              <a:t>b.(.)</a:t>
            </a:r>
            <a:r>
              <a:rPr lang="en-US" sz="2400" dirty="0"/>
              <a:t>) matrices</a:t>
            </a:r>
          </a:p>
          <a:p>
            <a:r>
              <a:rPr lang="en-US" sz="2400" dirty="0"/>
              <a:t>2) Until change of likelihood </a:t>
            </a:r>
            <a:r>
              <a:rPr lang="en-US" sz="2400" dirty="0">
                <a:latin typeface="Cambria Math" panose="02040503050406030204" pitchFamily="18" charset="0"/>
                <a:ea typeface="Cambria Math" panose="02040503050406030204" pitchFamily="18" charset="0"/>
              </a:rPr>
              <a:t>P(X|HMM)</a:t>
            </a:r>
            <a:r>
              <a:rPr lang="en-US" sz="2400" dirty="0"/>
              <a:t> is not smaller than threshold, do</a:t>
            </a:r>
          </a:p>
          <a:p>
            <a:r>
              <a:rPr lang="en-US" sz="2400" dirty="0"/>
              <a:t>3) Using the forward and backward algorithm, estimate the new </a:t>
            </a:r>
            <a:r>
              <a:rPr lang="en-US" sz="2400" dirty="0">
                <a:latin typeface="Cambria Math" panose="02040503050406030204" pitchFamily="18" charset="0"/>
                <a:ea typeface="Cambria Math" panose="02040503050406030204" pitchFamily="18" charset="0"/>
              </a:rPr>
              <a:t>A..</a:t>
            </a:r>
            <a:r>
              <a:rPr lang="en-US" sz="2400" dirty="0"/>
              <a:t> and </a:t>
            </a:r>
            <a:r>
              <a:rPr lang="en-US" sz="2400" dirty="0">
                <a:latin typeface="Cambria Math" panose="02040503050406030204" pitchFamily="18" charset="0"/>
                <a:ea typeface="Cambria Math" panose="02040503050406030204" pitchFamily="18" charset="0"/>
              </a:rPr>
              <a:t>B..</a:t>
            </a:r>
            <a:r>
              <a:rPr lang="en-US" sz="2400" dirty="0"/>
              <a:t> variables</a:t>
            </a:r>
          </a:p>
          <a:p>
            <a:r>
              <a:rPr lang="en-US" sz="2400" dirty="0"/>
              <a:t>4) Estimate the new </a:t>
            </a:r>
            <a:r>
              <a:rPr lang="en-US" sz="2400" dirty="0">
                <a:latin typeface="Cambria Math" panose="02040503050406030204" pitchFamily="18" charset="0"/>
                <a:ea typeface="Cambria Math" panose="02040503050406030204" pitchFamily="18" charset="0"/>
              </a:rPr>
              <a:t>a..</a:t>
            </a:r>
            <a:r>
              <a:rPr lang="en-US" sz="2400" dirty="0"/>
              <a:t> and </a:t>
            </a:r>
            <a:r>
              <a:rPr lang="en-US" sz="2400" dirty="0">
                <a:latin typeface="Cambria Math" panose="02040503050406030204" pitchFamily="18" charset="0"/>
                <a:ea typeface="Cambria Math" panose="02040503050406030204" pitchFamily="18" charset="0"/>
              </a:rPr>
              <a:t>b.(.)</a:t>
            </a:r>
            <a:r>
              <a:rPr lang="en-US" sz="2400" dirty="0"/>
              <a:t> matrices</a:t>
            </a:r>
          </a:p>
          <a:p>
            <a:r>
              <a:rPr lang="en-US" sz="2400" dirty="0"/>
              <a:t>5) Go to 2)</a:t>
            </a:r>
          </a:p>
          <a:p>
            <a:endParaRPr lang="en-US" sz="2400" dirty="0"/>
          </a:p>
        </p:txBody>
      </p:sp>
    </p:spTree>
    <p:extLst>
      <p:ext uri="{BB962C8B-B14F-4D97-AF65-F5344CB8AC3E}">
        <p14:creationId xmlns:p14="http://schemas.microsoft.com/office/powerpoint/2010/main" val="12232905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Baum-Welch is a special case of the EM algorithm</a:t>
            </a:r>
          </a:p>
        </p:txBody>
      </p:sp>
      <p:sp>
        <p:nvSpPr>
          <p:cNvPr id="3" name="Content Placeholder 2"/>
          <p:cNvSpPr>
            <a:spLocks noGrp="1"/>
          </p:cNvSpPr>
          <p:nvPr>
            <p:ph idx="1"/>
          </p:nvPr>
        </p:nvSpPr>
        <p:spPr/>
        <p:txBody>
          <a:bodyPr/>
          <a:lstStyle/>
          <a:p>
            <a:r>
              <a:rPr lang="en-US" dirty="0"/>
              <a:t>Two steps</a:t>
            </a:r>
          </a:p>
          <a:p>
            <a:pPr lvl="1"/>
            <a:r>
              <a:rPr lang="en-US" dirty="0"/>
              <a:t>Expectation: missing data are estimated given the observed data and current estimate of the model parameters.</a:t>
            </a:r>
          </a:p>
          <a:p>
            <a:pPr lvl="1"/>
            <a:r>
              <a:rPr lang="en-US" dirty="0"/>
              <a:t>Maximization: the likelihood function is maximized under the assumption that the missing data are known.</a:t>
            </a:r>
          </a:p>
        </p:txBody>
      </p:sp>
    </p:spTree>
    <p:extLst>
      <p:ext uri="{BB962C8B-B14F-4D97-AF65-F5344CB8AC3E}">
        <p14:creationId xmlns:p14="http://schemas.microsoft.com/office/powerpoint/2010/main" val="119381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phenotype change over a phylogeny?</a:t>
            </a:r>
          </a:p>
        </p:txBody>
      </p:sp>
      <p:sp>
        <p:nvSpPr>
          <p:cNvPr id="8" name="Rectangle 7"/>
          <p:cNvSpPr/>
          <p:nvPr/>
        </p:nvSpPr>
        <p:spPr>
          <a:xfrm>
            <a:off x="1874570" y="1907822"/>
            <a:ext cx="1591119"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72089" y="1221559"/>
            <a:ext cx="8240889" cy="923330"/>
          </a:xfrm>
          <a:prstGeom prst="rect">
            <a:avLst/>
          </a:prstGeom>
        </p:spPr>
        <p:txBody>
          <a:bodyPr wrap="square">
            <a:spAutoFit/>
          </a:bodyPr>
          <a:lstStyle/>
          <a:p>
            <a:r>
              <a:rPr lang="en-US" dirty="0"/>
              <a:t>Identifying Hidden Rate Changes in the Evolution of a Binary Morphological Character:</a:t>
            </a:r>
          </a:p>
          <a:p>
            <a:r>
              <a:rPr lang="en-US" dirty="0"/>
              <a:t>The Evolution of Plant Habit in </a:t>
            </a:r>
            <a:r>
              <a:rPr lang="en-US" dirty="0" err="1"/>
              <a:t>Campanulid</a:t>
            </a:r>
            <a:r>
              <a:rPr lang="en-US" dirty="0"/>
              <a:t> Angiosperms</a:t>
            </a:r>
          </a:p>
          <a:p>
            <a:r>
              <a:rPr lang="en-US" dirty="0"/>
              <a:t>JEREMY M. BEAULIEU1,∗, BRIAN C. O’MEARA2, AND MICHAEL J. DONOGHUE1</a:t>
            </a:r>
          </a:p>
        </p:txBody>
      </p:sp>
      <p:sp>
        <p:nvSpPr>
          <p:cNvPr id="3" name="Content Placeholder 2"/>
          <p:cNvSpPr>
            <a:spLocks noGrp="1"/>
          </p:cNvSpPr>
          <p:nvPr>
            <p:ph idx="1"/>
          </p:nvPr>
        </p:nvSpPr>
        <p:spPr>
          <a:xfrm>
            <a:off x="655320" y="2303159"/>
            <a:ext cx="10515600" cy="4351338"/>
          </a:xfrm>
        </p:spPr>
        <p:txBody>
          <a:bodyPr>
            <a:normAutofit/>
          </a:bodyPr>
          <a:lstStyle/>
          <a:p>
            <a:pPr marL="0" indent="0" algn="just">
              <a:buNone/>
            </a:pPr>
            <a:r>
              <a:rPr lang="en-US" dirty="0"/>
              <a:t>Model adequacy is a different concern than model fit: the latter determines which of a set of models is least bad (or “best”) for the data, whereas the former determines whether a single model adequately describes the data. For example, a model that says humans, chimps, and mice all diverged simultaneously 70 million years ago is a better fit to the data than one that puts that divergence 700 million years ago, but neither model adequately describes the data. Adequacy is often evaluated by simulating under the focal model to see if it generates data indistinguishable from the empirical data using one or more measures.</a:t>
            </a:r>
          </a:p>
        </p:txBody>
      </p:sp>
    </p:spTree>
    <p:extLst>
      <p:ext uri="{BB962C8B-B14F-4D97-AF65-F5344CB8AC3E}">
        <p14:creationId xmlns:p14="http://schemas.microsoft.com/office/powerpoint/2010/main" val="3476289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12114" y="4384155"/>
            <a:ext cx="1418081" cy="369332"/>
          </a:xfrm>
          <a:prstGeom prst="rect">
            <a:avLst/>
          </a:prstGeom>
          <a:noFill/>
        </p:spPr>
        <p:txBody>
          <a:bodyPr wrap="none" rtlCol="0">
            <a:spAutoFit/>
          </a:bodyPr>
          <a:lstStyle/>
          <a:p>
            <a:r>
              <a:rPr lang="en-US" b="1" dirty="0"/>
              <a:t>Fast evolving</a:t>
            </a:r>
          </a:p>
        </p:txBody>
      </p:sp>
      <p:sp>
        <p:nvSpPr>
          <p:cNvPr id="62" name="TextBox 61"/>
          <p:cNvSpPr txBox="1"/>
          <p:nvPr/>
        </p:nvSpPr>
        <p:spPr>
          <a:xfrm>
            <a:off x="5314408" y="1690688"/>
            <a:ext cx="1428340" cy="369332"/>
          </a:xfrm>
          <a:prstGeom prst="rect">
            <a:avLst/>
          </a:prstGeom>
          <a:noFill/>
        </p:spPr>
        <p:txBody>
          <a:bodyPr wrap="none" rtlCol="0">
            <a:spAutoFit/>
          </a:bodyPr>
          <a:lstStyle/>
          <a:p>
            <a:r>
              <a:rPr lang="en-US" b="1" dirty="0"/>
              <a:t>Intermediate</a:t>
            </a:r>
          </a:p>
        </p:txBody>
      </p:sp>
      <p:sp>
        <p:nvSpPr>
          <p:cNvPr id="88" name="TextBox 87"/>
          <p:cNvSpPr txBox="1"/>
          <p:nvPr/>
        </p:nvSpPr>
        <p:spPr>
          <a:xfrm>
            <a:off x="8267588" y="4384155"/>
            <a:ext cx="1495409" cy="369332"/>
          </a:xfrm>
          <a:prstGeom prst="rect">
            <a:avLst/>
          </a:prstGeom>
          <a:noFill/>
        </p:spPr>
        <p:txBody>
          <a:bodyPr wrap="none" rtlCol="0">
            <a:spAutoFit/>
          </a:bodyPr>
          <a:lstStyle/>
          <a:p>
            <a:r>
              <a:rPr lang="en-US" b="1" dirty="0"/>
              <a:t>Slow evolving</a:t>
            </a:r>
          </a:p>
        </p:txBody>
      </p:sp>
      <p:sp>
        <p:nvSpPr>
          <p:cNvPr id="89" name="Rectangle 88"/>
          <p:cNvSpPr/>
          <p:nvPr/>
        </p:nvSpPr>
        <p:spPr>
          <a:xfrm>
            <a:off x="4684889" y="1690688"/>
            <a:ext cx="2731911" cy="238209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690480" y="4384155"/>
            <a:ext cx="2731911" cy="238209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7610245" y="4384155"/>
            <a:ext cx="2731911" cy="238209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p:cNvCxnSpPr/>
          <p:nvPr/>
        </p:nvCxnSpPr>
        <p:spPr>
          <a:xfrm>
            <a:off x="4526845" y="5194609"/>
            <a:ext cx="2968978"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4526845" y="5347009"/>
            <a:ext cx="296333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rot="2700000">
            <a:off x="7359701" y="3285832"/>
            <a:ext cx="1794113" cy="168639"/>
            <a:chOff x="8136005" y="2516944"/>
            <a:chExt cx="2968978" cy="152400"/>
          </a:xfrm>
        </p:grpSpPr>
        <p:cxnSp>
          <p:nvCxnSpPr>
            <p:cNvPr id="98" name="Straight Arrow Connector 97"/>
            <p:cNvCxnSpPr/>
            <p:nvPr/>
          </p:nvCxnSpPr>
          <p:spPr>
            <a:xfrm>
              <a:off x="8136005" y="2516944"/>
              <a:ext cx="2968978"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8136005" y="2669344"/>
              <a:ext cx="296333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rot="19070385">
            <a:off x="2907735" y="3370049"/>
            <a:ext cx="1794113" cy="168639"/>
            <a:chOff x="8136005" y="2516944"/>
            <a:chExt cx="2968978" cy="152400"/>
          </a:xfrm>
        </p:grpSpPr>
        <p:cxnSp>
          <p:nvCxnSpPr>
            <p:cNvPr id="102" name="Straight Arrow Connector 101"/>
            <p:cNvCxnSpPr/>
            <p:nvPr/>
          </p:nvCxnSpPr>
          <p:spPr>
            <a:xfrm>
              <a:off x="8136005" y="2516944"/>
              <a:ext cx="2968978"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8136005" y="2669344"/>
              <a:ext cx="296333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8362035" y="1488536"/>
            <a:ext cx="1049262" cy="369332"/>
          </a:xfrm>
          <a:prstGeom prst="rect">
            <a:avLst/>
          </a:prstGeom>
          <a:noFill/>
        </p:spPr>
        <p:txBody>
          <a:bodyPr wrap="none" rtlCol="0">
            <a:spAutoFit/>
          </a:bodyPr>
          <a:lstStyle/>
          <a:p>
            <a:r>
              <a:rPr lang="en-US" dirty="0"/>
              <a:t>State </a:t>
            </a:r>
            <a:r>
              <a:rPr lang="en-US" dirty="0">
                <a:latin typeface="Symbol" panose="05050102010706020507" pitchFamily="18" charset="2"/>
              </a:rPr>
              <a:t>p=</a:t>
            </a:r>
            <a:r>
              <a:rPr lang="en-US" dirty="0"/>
              <a:t>r</a:t>
            </a:r>
            <a:endParaRPr lang="en-US" i="1" dirty="0">
              <a:latin typeface="Symbol" panose="05050102010706020507" pitchFamily="18" charset="2"/>
            </a:endParaRPr>
          </a:p>
        </p:txBody>
      </p:sp>
      <p:cxnSp>
        <p:nvCxnSpPr>
          <p:cNvPr id="106" name="Straight Arrow Connector 105"/>
          <p:cNvCxnSpPr>
            <a:stCxn id="104" idx="1"/>
          </p:cNvCxnSpPr>
          <p:nvPr/>
        </p:nvCxnSpPr>
        <p:spPr>
          <a:xfrm flipH="1">
            <a:off x="7490177" y="1673202"/>
            <a:ext cx="871858" cy="17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7239595" y="2660629"/>
            <a:ext cx="1329916" cy="171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8715409" y="2389924"/>
            <a:ext cx="3168560" cy="369332"/>
          </a:xfrm>
          <a:prstGeom prst="rect">
            <a:avLst/>
          </a:prstGeom>
          <a:noFill/>
        </p:spPr>
        <p:txBody>
          <a:bodyPr wrap="none" rtlCol="0">
            <a:spAutoFit/>
          </a:bodyPr>
          <a:lstStyle/>
          <a:p>
            <a:r>
              <a:rPr lang="en-US" dirty="0"/>
              <a:t>Emission probabilities of state </a:t>
            </a:r>
            <a:r>
              <a:rPr lang="en-US" dirty="0">
                <a:latin typeface="Symbol" panose="05050102010706020507" pitchFamily="18" charset="2"/>
              </a:rPr>
              <a:t>p</a:t>
            </a:r>
            <a:endParaRPr lang="en-US" i="1" dirty="0">
              <a:latin typeface="Symbol" panose="05050102010706020507" pitchFamily="18" charset="2"/>
            </a:endParaRPr>
          </a:p>
        </p:txBody>
      </p:sp>
      <p:sp>
        <p:nvSpPr>
          <p:cNvPr id="110" name="Freeform 109"/>
          <p:cNvSpPr/>
          <p:nvPr/>
        </p:nvSpPr>
        <p:spPr>
          <a:xfrm rot="973529">
            <a:off x="1103569" y="3790317"/>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rot="973529">
            <a:off x="4249333" y="1166683"/>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rot="5400000">
            <a:off x="9941181" y="3802047"/>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2641425" y="111651"/>
            <a:ext cx="481222" cy="707886"/>
          </a:xfrm>
          <a:prstGeom prst="rect">
            <a:avLst/>
          </a:prstGeom>
          <a:noFill/>
        </p:spPr>
        <p:txBody>
          <a:bodyPr wrap="none" rtlCol="0">
            <a:spAutoFit/>
          </a:bodyPr>
          <a:lstStyle/>
          <a:p>
            <a:r>
              <a:rPr lang="en-US" sz="4000" dirty="0"/>
              <a:t>A</a:t>
            </a:r>
          </a:p>
        </p:txBody>
      </p:sp>
      <p:grpSp>
        <p:nvGrpSpPr>
          <p:cNvPr id="119" name="Group 118"/>
          <p:cNvGrpSpPr/>
          <p:nvPr/>
        </p:nvGrpSpPr>
        <p:grpSpPr>
          <a:xfrm>
            <a:off x="4227547" y="111651"/>
            <a:ext cx="1126692" cy="707886"/>
            <a:chOff x="2919622" y="2428875"/>
            <a:chExt cx="1126692" cy="707886"/>
          </a:xfrm>
        </p:grpSpPr>
        <p:sp>
          <p:nvSpPr>
            <p:cNvPr id="121" name="TextBox 120"/>
            <p:cNvSpPr txBox="1"/>
            <p:nvPr/>
          </p:nvSpPr>
          <p:spPr>
            <a:xfrm>
              <a:off x="3587534" y="2428875"/>
              <a:ext cx="458780" cy="707886"/>
            </a:xfrm>
            <a:prstGeom prst="rect">
              <a:avLst/>
            </a:prstGeom>
            <a:noFill/>
          </p:spPr>
          <p:txBody>
            <a:bodyPr wrap="none" rtlCol="0">
              <a:spAutoFit/>
            </a:bodyPr>
            <a:lstStyle/>
            <a:p>
              <a:r>
                <a:rPr lang="en-US" sz="4000" dirty="0"/>
                <a:t>C</a:t>
              </a:r>
            </a:p>
          </p:txBody>
        </p:sp>
        <p:cxnSp>
          <p:nvCxnSpPr>
            <p:cNvPr id="122" name="Straight Arrow Connector 121"/>
            <p:cNvCxnSpPr/>
            <p:nvPr/>
          </p:nvCxnSpPr>
          <p:spPr>
            <a:xfrm>
              <a:off x="291962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0" name="TextBox 119"/>
          <p:cNvSpPr txBox="1"/>
          <p:nvPr/>
        </p:nvSpPr>
        <p:spPr>
          <a:xfrm>
            <a:off x="4935534" y="-18599"/>
            <a:ext cx="401072" cy="369332"/>
          </a:xfrm>
          <a:prstGeom prst="rect">
            <a:avLst/>
          </a:prstGeom>
          <a:noFill/>
        </p:spPr>
        <p:txBody>
          <a:bodyPr wrap="none" rtlCol="0">
            <a:spAutoFit/>
          </a:bodyPr>
          <a:lstStyle/>
          <a:p>
            <a:r>
              <a:rPr lang="en-US" dirty="0"/>
              <a:t>x2</a:t>
            </a:r>
          </a:p>
        </p:txBody>
      </p:sp>
      <p:grpSp>
        <p:nvGrpSpPr>
          <p:cNvPr id="124" name="Group 123"/>
          <p:cNvGrpSpPr/>
          <p:nvPr/>
        </p:nvGrpSpPr>
        <p:grpSpPr>
          <a:xfrm>
            <a:off x="3132172" y="111651"/>
            <a:ext cx="1127017" cy="707886"/>
            <a:chOff x="4043572" y="2428875"/>
            <a:chExt cx="1127017" cy="707886"/>
          </a:xfrm>
        </p:grpSpPr>
        <p:sp>
          <p:nvSpPr>
            <p:cNvPr id="126" name="TextBox 125"/>
            <p:cNvSpPr txBox="1"/>
            <p:nvPr/>
          </p:nvSpPr>
          <p:spPr>
            <a:xfrm>
              <a:off x="4689367" y="2428875"/>
              <a:ext cx="481222" cy="707886"/>
            </a:xfrm>
            <a:prstGeom prst="rect">
              <a:avLst/>
            </a:prstGeom>
            <a:noFill/>
          </p:spPr>
          <p:txBody>
            <a:bodyPr wrap="none" rtlCol="0">
              <a:spAutoFit/>
            </a:bodyPr>
            <a:lstStyle/>
            <a:p>
              <a:r>
                <a:rPr lang="en-US" sz="4000" dirty="0"/>
                <a:t>A</a:t>
              </a:r>
            </a:p>
          </p:txBody>
        </p:sp>
        <p:cxnSp>
          <p:nvCxnSpPr>
            <p:cNvPr id="127" name="Straight Arrow Connector 126"/>
            <p:cNvCxnSpPr/>
            <p:nvPr/>
          </p:nvCxnSpPr>
          <p:spPr>
            <a:xfrm>
              <a:off x="404357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5" name="TextBox 124"/>
          <p:cNvSpPr txBox="1"/>
          <p:nvPr/>
        </p:nvSpPr>
        <p:spPr>
          <a:xfrm>
            <a:off x="3829263" y="-16768"/>
            <a:ext cx="401072" cy="369332"/>
          </a:xfrm>
          <a:prstGeom prst="rect">
            <a:avLst/>
          </a:prstGeom>
          <a:noFill/>
        </p:spPr>
        <p:txBody>
          <a:bodyPr wrap="none" rtlCol="0">
            <a:spAutoFit/>
          </a:bodyPr>
          <a:lstStyle/>
          <a:p>
            <a:r>
              <a:rPr lang="en-US" dirty="0"/>
              <a:t>x1</a:t>
            </a:r>
          </a:p>
        </p:txBody>
      </p:sp>
      <p:grpSp>
        <p:nvGrpSpPr>
          <p:cNvPr id="129" name="Group 128"/>
          <p:cNvGrpSpPr/>
          <p:nvPr/>
        </p:nvGrpSpPr>
        <p:grpSpPr>
          <a:xfrm>
            <a:off x="5351497" y="111651"/>
            <a:ext cx="1107643" cy="707886"/>
            <a:chOff x="4043572" y="2428875"/>
            <a:chExt cx="1107643" cy="707886"/>
          </a:xfrm>
        </p:grpSpPr>
        <p:sp>
          <p:nvSpPr>
            <p:cNvPr id="131" name="TextBox 130"/>
            <p:cNvSpPr txBox="1"/>
            <p:nvPr/>
          </p:nvSpPr>
          <p:spPr>
            <a:xfrm>
              <a:off x="4669993" y="2428875"/>
              <a:ext cx="481222" cy="707886"/>
            </a:xfrm>
            <a:prstGeom prst="rect">
              <a:avLst/>
            </a:prstGeom>
            <a:noFill/>
          </p:spPr>
          <p:txBody>
            <a:bodyPr wrap="none" rtlCol="0">
              <a:spAutoFit/>
            </a:bodyPr>
            <a:lstStyle/>
            <a:p>
              <a:r>
                <a:rPr lang="en-US" sz="4000" dirty="0"/>
                <a:t>A</a:t>
              </a:r>
            </a:p>
          </p:txBody>
        </p:sp>
        <p:cxnSp>
          <p:nvCxnSpPr>
            <p:cNvPr id="132" name="Straight Arrow Connector 131"/>
            <p:cNvCxnSpPr/>
            <p:nvPr/>
          </p:nvCxnSpPr>
          <p:spPr>
            <a:xfrm>
              <a:off x="404357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a:xfrm>
            <a:off x="6006817" y="-18599"/>
            <a:ext cx="401072" cy="369332"/>
          </a:xfrm>
          <a:prstGeom prst="rect">
            <a:avLst/>
          </a:prstGeom>
          <a:noFill/>
        </p:spPr>
        <p:txBody>
          <a:bodyPr wrap="none" rtlCol="0">
            <a:spAutoFit/>
          </a:bodyPr>
          <a:lstStyle/>
          <a:p>
            <a:r>
              <a:rPr lang="en-US" dirty="0"/>
              <a:t>x3</a:t>
            </a:r>
          </a:p>
        </p:txBody>
      </p:sp>
      <p:grpSp>
        <p:nvGrpSpPr>
          <p:cNvPr id="134" name="Group 133"/>
          <p:cNvGrpSpPr/>
          <p:nvPr/>
        </p:nvGrpSpPr>
        <p:grpSpPr>
          <a:xfrm>
            <a:off x="6370672" y="111651"/>
            <a:ext cx="1112453" cy="707886"/>
            <a:chOff x="5062747" y="2428875"/>
            <a:chExt cx="1112453" cy="707886"/>
          </a:xfrm>
        </p:grpSpPr>
        <p:sp>
          <p:nvSpPr>
            <p:cNvPr id="136" name="TextBox 135"/>
            <p:cNvSpPr txBox="1"/>
            <p:nvPr/>
          </p:nvSpPr>
          <p:spPr>
            <a:xfrm>
              <a:off x="5666727" y="2428875"/>
              <a:ext cx="508473" cy="707886"/>
            </a:xfrm>
            <a:prstGeom prst="rect">
              <a:avLst/>
            </a:prstGeom>
            <a:noFill/>
          </p:spPr>
          <p:txBody>
            <a:bodyPr wrap="none" rtlCol="0">
              <a:spAutoFit/>
            </a:bodyPr>
            <a:lstStyle/>
            <a:p>
              <a:r>
                <a:rPr lang="en-US" sz="4000" dirty="0"/>
                <a:t>G</a:t>
              </a:r>
            </a:p>
          </p:txBody>
        </p:sp>
        <p:cxnSp>
          <p:nvCxnSpPr>
            <p:cNvPr id="137" name="Straight Arrow Connector 136"/>
            <p:cNvCxnSpPr/>
            <p:nvPr/>
          </p:nvCxnSpPr>
          <p:spPr>
            <a:xfrm>
              <a:off x="5062747"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5" name="TextBox 134"/>
          <p:cNvSpPr txBox="1"/>
          <p:nvPr/>
        </p:nvSpPr>
        <p:spPr>
          <a:xfrm>
            <a:off x="7025992" y="-18599"/>
            <a:ext cx="401072" cy="369332"/>
          </a:xfrm>
          <a:prstGeom prst="rect">
            <a:avLst/>
          </a:prstGeom>
          <a:noFill/>
        </p:spPr>
        <p:txBody>
          <a:bodyPr wrap="none" rtlCol="0">
            <a:spAutoFit/>
          </a:bodyPr>
          <a:lstStyle/>
          <a:p>
            <a:r>
              <a:rPr lang="en-US" dirty="0"/>
              <a:t>x4</a:t>
            </a:r>
          </a:p>
        </p:txBody>
      </p:sp>
      <p:sp>
        <p:nvSpPr>
          <p:cNvPr id="139" name="TextBox 138"/>
          <p:cNvSpPr txBox="1"/>
          <p:nvPr/>
        </p:nvSpPr>
        <p:spPr>
          <a:xfrm>
            <a:off x="8060410" y="111651"/>
            <a:ext cx="508473" cy="707886"/>
          </a:xfrm>
          <a:prstGeom prst="rect">
            <a:avLst/>
          </a:prstGeom>
          <a:noFill/>
        </p:spPr>
        <p:txBody>
          <a:bodyPr wrap="none" rtlCol="0">
            <a:spAutoFit/>
          </a:bodyPr>
          <a:lstStyle/>
          <a:p>
            <a:r>
              <a:rPr lang="en-US" sz="4000" dirty="0"/>
              <a:t>G</a:t>
            </a:r>
          </a:p>
        </p:txBody>
      </p:sp>
      <p:cxnSp>
        <p:nvCxnSpPr>
          <p:cNvPr id="140" name="Straight Arrow Connector 139"/>
          <p:cNvCxnSpPr/>
          <p:nvPr/>
        </p:nvCxnSpPr>
        <p:spPr>
          <a:xfrm>
            <a:off x="7427947" y="465594"/>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8125331" y="-18599"/>
            <a:ext cx="401072" cy="369332"/>
          </a:xfrm>
          <a:prstGeom prst="rect">
            <a:avLst/>
          </a:prstGeom>
          <a:noFill/>
        </p:spPr>
        <p:txBody>
          <a:bodyPr wrap="none" rtlCol="0">
            <a:spAutoFit/>
          </a:bodyPr>
          <a:lstStyle/>
          <a:p>
            <a:r>
              <a:rPr lang="en-US" dirty="0"/>
              <a:t>x5</a:t>
            </a:r>
          </a:p>
        </p:txBody>
      </p:sp>
      <p:sp>
        <p:nvSpPr>
          <p:cNvPr id="143" name="TextBox 142"/>
          <p:cNvSpPr txBox="1"/>
          <p:nvPr/>
        </p:nvSpPr>
        <p:spPr>
          <a:xfrm>
            <a:off x="9210027" y="76587"/>
            <a:ext cx="434734" cy="707886"/>
          </a:xfrm>
          <a:prstGeom prst="rect">
            <a:avLst/>
          </a:prstGeom>
          <a:noFill/>
        </p:spPr>
        <p:txBody>
          <a:bodyPr wrap="none" rtlCol="0">
            <a:spAutoFit/>
          </a:bodyPr>
          <a:lstStyle/>
          <a:p>
            <a:r>
              <a:rPr lang="en-US" sz="4000" dirty="0"/>
              <a:t>T</a:t>
            </a:r>
          </a:p>
        </p:txBody>
      </p:sp>
      <p:cxnSp>
        <p:nvCxnSpPr>
          <p:cNvPr id="144" name="Straight Arrow Connector 143"/>
          <p:cNvCxnSpPr/>
          <p:nvPr/>
        </p:nvCxnSpPr>
        <p:spPr>
          <a:xfrm>
            <a:off x="8568883" y="465594"/>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9238079" y="-18599"/>
            <a:ext cx="401072" cy="369332"/>
          </a:xfrm>
          <a:prstGeom prst="rect">
            <a:avLst/>
          </a:prstGeom>
          <a:noFill/>
        </p:spPr>
        <p:txBody>
          <a:bodyPr wrap="none" rtlCol="0">
            <a:spAutoFit/>
          </a:bodyPr>
          <a:lstStyle/>
          <a:p>
            <a:r>
              <a:rPr lang="en-US" dirty="0"/>
              <a:t>x6</a:t>
            </a:r>
          </a:p>
        </p:txBody>
      </p:sp>
      <p:sp>
        <p:nvSpPr>
          <p:cNvPr id="149" name="TextBox 148"/>
          <p:cNvSpPr txBox="1"/>
          <p:nvPr/>
        </p:nvSpPr>
        <p:spPr>
          <a:xfrm>
            <a:off x="295075" y="5459881"/>
            <a:ext cx="1073307" cy="369332"/>
          </a:xfrm>
          <a:prstGeom prst="rect">
            <a:avLst/>
          </a:prstGeom>
          <a:noFill/>
        </p:spPr>
        <p:txBody>
          <a:bodyPr wrap="none" rtlCol="0">
            <a:spAutoFit/>
          </a:bodyPr>
          <a:lstStyle/>
          <a:p>
            <a:r>
              <a:rPr lang="en-US" dirty="0"/>
              <a:t>State </a:t>
            </a:r>
            <a:r>
              <a:rPr lang="en-US" dirty="0">
                <a:latin typeface="Symbol" panose="05050102010706020507" pitchFamily="18" charset="2"/>
              </a:rPr>
              <a:t>p=</a:t>
            </a:r>
            <a:r>
              <a:rPr lang="en-US" dirty="0"/>
              <a:t>k</a:t>
            </a:r>
            <a:endParaRPr lang="en-US" i="1" dirty="0">
              <a:latin typeface="Symbol" panose="05050102010706020507" pitchFamily="18" charset="2"/>
            </a:endParaRPr>
          </a:p>
        </p:txBody>
      </p:sp>
      <p:sp>
        <p:nvSpPr>
          <p:cNvPr id="155" name="TextBox 154"/>
          <p:cNvSpPr txBox="1"/>
          <p:nvPr/>
        </p:nvSpPr>
        <p:spPr>
          <a:xfrm>
            <a:off x="2720618" y="-27551"/>
            <a:ext cx="401072" cy="369332"/>
          </a:xfrm>
          <a:prstGeom prst="rect">
            <a:avLst/>
          </a:prstGeom>
          <a:noFill/>
        </p:spPr>
        <p:txBody>
          <a:bodyPr wrap="none" rtlCol="0">
            <a:spAutoFit/>
          </a:bodyPr>
          <a:lstStyle/>
          <a:p>
            <a:r>
              <a:rPr lang="en-US" dirty="0"/>
              <a:t>x0</a:t>
            </a:r>
          </a:p>
        </p:txBody>
      </p:sp>
      <p:sp>
        <p:nvSpPr>
          <p:cNvPr id="156" name="Rectangle 155"/>
          <p:cNvSpPr/>
          <p:nvPr/>
        </p:nvSpPr>
        <p:spPr>
          <a:xfrm>
            <a:off x="2700620" y="654208"/>
            <a:ext cx="426720" cy="369332"/>
          </a:xfrm>
          <a:prstGeom prst="rect">
            <a:avLst/>
          </a:prstGeom>
        </p:spPr>
        <p:txBody>
          <a:bodyPr wrap="none">
            <a:spAutoFit/>
          </a:bodyPr>
          <a:lstStyle/>
          <a:p>
            <a:r>
              <a:rPr lang="en-US" dirty="0">
                <a:latin typeface="Symbol" panose="05050102010706020507" pitchFamily="18" charset="2"/>
              </a:rPr>
              <a:t>p1</a:t>
            </a:r>
            <a:endParaRPr lang="en-US" dirty="0"/>
          </a:p>
        </p:txBody>
      </p:sp>
      <p:sp>
        <p:nvSpPr>
          <p:cNvPr id="157" name="Rectangle 156"/>
          <p:cNvSpPr/>
          <p:nvPr/>
        </p:nvSpPr>
        <p:spPr>
          <a:xfrm>
            <a:off x="3792139" y="633613"/>
            <a:ext cx="426720" cy="369332"/>
          </a:xfrm>
          <a:prstGeom prst="rect">
            <a:avLst/>
          </a:prstGeom>
        </p:spPr>
        <p:txBody>
          <a:bodyPr wrap="none">
            <a:spAutoFit/>
          </a:bodyPr>
          <a:lstStyle/>
          <a:p>
            <a:r>
              <a:rPr lang="en-US" dirty="0">
                <a:latin typeface="Symbol" panose="05050102010706020507" pitchFamily="18" charset="2"/>
              </a:rPr>
              <a:t>p2</a:t>
            </a:r>
            <a:endParaRPr lang="en-US" dirty="0"/>
          </a:p>
        </p:txBody>
      </p:sp>
      <p:sp>
        <p:nvSpPr>
          <p:cNvPr id="158" name="Rectangle 157"/>
          <p:cNvSpPr/>
          <p:nvPr/>
        </p:nvSpPr>
        <p:spPr>
          <a:xfrm>
            <a:off x="4945442" y="613016"/>
            <a:ext cx="426720" cy="369332"/>
          </a:xfrm>
          <a:prstGeom prst="rect">
            <a:avLst/>
          </a:prstGeom>
        </p:spPr>
        <p:txBody>
          <a:bodyPr wrap="none">
            <a:spAutoFit/>
          </a:bodyPr>
          <a:lstStyle/>
          <a:p>
            <a:r>
              <a:rPr lang="en-US" dirty="0">
                <a:latin typeface="Symbol" panose="05050102010706020507" pitchFamily="18" charset="2"/>
              </a:rPr>
              <a:t>p3</a:t>
            </a:r>
            <a:endParaRPr lang="en-US" dirty="0"/>
          </a:p>
        </p:txBody>
      </p:sp>
      <p:sp>
        <p:nvSpPr>
          <p:cNvPr id="159" name="Rectangle 158"/>
          <p:cNvSpPr/>
          <p:nvPr/>
        </p:nvSpPr>
        <p:spPr>
          <a:xfrm>
            <a:off x="6002505" y="616147"/>
            <a:ext cx="426720" cy="369332"/>
          </a:xfrm>
          <a:prstGeom prst="rect">
            <a:avLst/>
          </a:prstGeom>
        </p:spPr>
        <p:txBody>
          <a:bodyPr wrap="none">
            <a:spAutoFit/>
          </a:bodyPr>
          <a:lstStyle/>
          <a:p>
            <a:r>
              <a:rPr lang="en-US" dirty="0">
                <a:latin typeface="Symbol" panose="05050102010706020507" pitchFamily="18" charset="2"/>
              </a:rPr>
              <a:t>p4</a:t>
            </a:r>
            <a:endParaRPr lang="en-US" dirty="0"/>
          </a:p>
        </p:txBody>
      </p:sp>
      <p:sp>
        <p:nvSpPr>
          <p:cNvPr id="160" name="Rectangle 159"/>
          <p:cNvSpPr/>
          <p:nvPr/>
        </p:nvSpPr>
        <p:spPr>
          <a:xfrm>
            <a:off x="7006510" y="632298"/>
            <a:ext cx="426720" cy="369332"/>
          </a:xfrm>
          <a:prstGeom prst="rect">
            <a:avLst/>
          </a:prstGeom>
        </p:spPr>
        <p:txBody>
          <a:bodyPr wrap="none">
            <a:spAutoFit/>
          </a:bodyPr>
          <a:lstStyle/>
          <a:p>
            <a:r>
              <a:rPr lang="en-US" dirty="0">
                <a:latin typeface="Symbol" panose="05050102010706020507" pitchFamily="18" charset="2"/>
              </a:rPr>
              <a:t>p5</a:t>
            </a:r>
            <a:endParaRPr lang="en-US" dirty="0"/>
          </a:p>
        </p:txBody>
      </p:sp>
      <p:sp>
        <p:nvSpPr>
          <p:cNvPr id="161" name="Rectangle 160"/>
          <p:cNvSpPr/>
          <p:nvPr/>
        </p:nvSpPr>
        <p:spPr>
          <a:xfrm>
            <a:off x="8112507" y="648043"/>
            <a:ext cx="426720" cy="369332"/>
          </a:xfrm>
          <a:prstGeom prst="rect">
            <a:avLst/>
          </a:prstGeom>
        </p:spPr>
        <p:txBody>
          <a:bodyPr wrap="none">
            <a:spAutoFit/>
          </a:bodyPr>
          <a:lstStyle/>
          <a:p>
            <a:r>
              <a:rPr lang="en-US" dirty="0">
                <a:latin typeface="Symbol" panose="05050102010706020507" pitchFamily="18" charset="2"/>
              </a:rPr>
              <a:t>p6</a:t>
            </a:r>
            <a:endParaRPr lang="en-US" dirty="0"/>
          </a:p>
        </p:txBody>
      </p:sp>
      <p:sp>
        <p:nvSpPr>
          <p:cNvPr id="162" name="Rectangle 161"/>
          <p:cNvSpPr/>
          <p:nvPr/>
        </p:nvSpPr>
        <p:spPr>
          <a:xfrm>
            <a:off x="9202536" y="628468"/>
            <a:ext cx="426720" cy="369332"/>
          </a:xfrm>
          <a:prstGeom prst="rect">
            <a:avLst/>
          </a:prstGeom>
        </p:spPr>
        <p:txBody>
          <a:bodyPr wrap="none">
            <a:spAutoFit/>
          </a:bodyPr>
          <a:lstStyle/>
          <a:p>
            <a:r>
              <a:rPr lang="en-US" dirty="0">
                <a:latin typeface="Symbol" panose="05050102010706020507" pitchFamily="18" charset="2"/>
              </a:rPr>
              <a:t>p7</a:t>
            </a:r>
            <a:endParaRPr lang="en-US" dirty="0"/>
          </a:p>
        </p:txBody>
      </p:sp>
      <mc:AlternateContent xmlns:mc="http://schemas.openxmlformats.org/markup-compatibility/2006" xmlns:a14="http://schemas.microsoft.com/office/drawing/2010/main">
        <mc:Choice Requires="a14">
          <p:sp>
            <p:nvSpPr>
              <p:cNvPr id="163" name="Rectangle 162"/>
              <p:cNvSpPr/>
              <p:nvPr/>
            </p:nvSpPr>
            <p:spPr>
              <a:xfrm>
                <a:off x="161718" y="648043"/>
                <a:ext cx="22065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𝑆𝑒𝑞𝑢𝑒𝑛𝑐𝑒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𝑠𝑡𝑎𝑡𝑒𝑠</m:t>
                      </m:r>
                    </m:oMath>
                  </m:oMathPara>
                </a14:m>
                <a:endParaRPr lang="en-US" dirty="0"/>
              </a:p>
            </p:txBody>
          </p:sp>
        </mc:Choice>
        <mc:Fallback xmlns="">
          <p:sp>
            <p:nvSpPr>
              <p:cNvPr id="163" name="Rectangle 162"/>
              <p:cNvSpPr>
                <a:spLocks noRot="1" noChangeAspect="1" noMove="1" noResize="1" noEditPoints="1" noAdjustHandles="1" noChangeArrowheads="1" noChangeShapeType="1" noTextEdit="1"/>
              </p:cNvSpPr>
              <p:nvPr/>
            </p:nvSpPr>
            <p:spPr>
              <a:xfrm>
                <a:off x="161718" y="648043"/>
                <a:ext cx="2206566"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Rectangle 163"/>
              <p:cNvSpPr/>
              <p:nvPr/>
            </p:nvSpPr>
            <p:spPr>
              <a:xfrm>
                <a:off x="-11617" y="-18599"/>
                <a:ext cx="27259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𝑆𝑒𝑞𝑢𝑒𝑛𝑐𝑒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𝑐𝑎𝑡𝑒𝑔𝑜𝑟𝑖𝑒𝑠</m:t>
                      </m:r>
                      <m:r>
                        <a:rPr lang="en-US" b="0" i="1" smtClean="0">
                          <a:latin typeface="Cambria Math" panose="02040503050406030204" pitchFamily="18" charset="0"/>
                        </a:rPr>
                        <m:t> </m:t>
                      </m:r>
                    </m:oMath>
                  </m:oMathPara>
                </a14:m>
                <a:endParaRPr lang="en-US" dirty="0"/>
              </a:p>
            </p:txBody>
          </p:sp>
        </mc:Choice>
        <mc:Fallback xmlns="">
          <p:sp>
            <p:nvSpPr>
              <p:cNvPr id="164" name="Rectangle 163"/>
              <p:cNvSpPr>
                <a:spLocks noRot="1" noChangeAspect="1" noMove="1" noResize="1" noEditPoints="1" noAdjustHandles="1" noChangeArrowheads="1" noChangeShapeType="1" noTextEdit="1"/>
              </p:cNvSpPr>
              <p:nvPr/>
            </p:nvSpPr>
            <p:spPr>
              <a:xfrm>
                <a:off x="-11617" y="-18599"/>
                <a:ext cx="2725939" cy="369332"/>
              </a:xfrm>
              <a:prstGeom prst="rect">
                <a:avLst/>
              </a:prstGeom>
              <a:blipFill>
                <a:blip r:embed="rId3"/>
                <a:stretch>
                  <a:fillRect b="-11475"/>
                </a:stretch>
              </a:blipFill>
            </p:spPr>
            <p:txBody>
              <a:bodyPr/>
              <a:lstStyle/>
              <a:p>
                <a:r>
                  <a:rPr lang="en-US">
                    <a:noFill/>
                  </a:rPr>
                  <a:t> </a:t>
                </a:r>
              </a:p>
            </p:txBody>
          </p:sp>
        </mc:Fallback>
      </mc:AlternateContent>
      <p:graphicFrame>
        <p:nvGraphicFramePr>
          <p:cNvPr id="3" name="Table 2"/>
          <p:cNvGraphicFramePr>
            <a:graphicFrameLocks noGrp="1"/>
          </p:cNvGraphicFramePr>
          <p:nvPr>
            <p:extLst>
              <p:ext uri="{D42A27DB-BD31-4B8C-83A1-F6EECF244321}">
                <p14:modId xmlns:p14="http://schemas.microsoft.com/office/powerpoint/2010/main" val="1430555616"/>
              </p:ext>
            </p:extLst>
          </p:nvPr>
        </p:nvGraphicFramePr>
        <p:xfrm>
          <a:off x="4924667" y="2044630"/>
          <a:ext cx="2300161" cy="1854200"/>
        </p:xfrm>
        <a:graphic>
          <a:graphicData uri="http://schemas.openxmlformats.org/drawingml/2006/table">
            <a:tbl>
              <a:tblPr firstRow="1" bandRow="1">
                <a:tableStyleId>{5940675A-B579-460E-94D1-54222C63F5DA}</a:tableStyleId>
              </a:tblPr>
              <a:tblGrid>
                <a:gridCol w="1063689">
                  <a:extLst>
                    <a:ext uri="{9D8B030D-6E8A-4147-A177-3AD203B41FA5}">
                      <a16:colId xmlns:a16="http://schemas.microsoft.com/office/drawing/2014/main" val="1583206574"/>
                    </a:ext>
                  </a:extLst>
                </a:gridCol>
                <a:gridCol w="1236472">
                  <a:extLst>
                    <a:ext uri="{9D8B030D-6E8A-4147-A177-3AD203B41FA5}">
                      <a16:colId xmlns:a16="http://schemas.microsoft.com/office/drawing/2014/main" val="2092198144"/>
                    </a:ext>
                  </a:extLst>
                </a:gridCol>
              </a:tblGrid>
              <a:tr h="370840">
                <a:tc>
                  <a:txBody>
                    <a:bodyPr/>
                    <a:lstStyle/>
                    <a:p>
                      <a:r>
                        <a:rPr lang="en-US" dirty="0"/>
                        <a:t>Category</a:t>
                      </a:r>
                    </a:p>
                  </a:txBody>
                  <a:tcPr/>
                </a:tc>
                <a:tc>
                  <a:txBody>
                    <a:bodyPr/>
                    <a:lstStyle/>
                    <a:p>
                      <a:r>
                        <a:rPr lang="en-US" dirty="0"/>
                        <a:t>Probability</a:t>
                      </a:r>
                    </a:p>
                  </a:txBody>
                  <a:tcPr/>
                </a:tc>
                <a:extLst>
                  <a:ext uri="{0D108BD9-81ED-4DB2-BD59-A6C34878D82A}">
                    <a16:rowId xmlns:a16="http://schemas.microsoft.com/office/drawing/2014/main" val="4262123208"/>
                  </a:ext>
                </a:extLst>
              </a:tr>
              <a:tr h="370840">
                <a:tc>
                  <a:txBody>
                    <a:bodyPr/>
                    <a:lstStyle/>
                    <a:p>
                      <a:r>
                        <a:rPr lang="en-US" dirty="0"/>
                        <a:t>A</a:t>
                      </a:r>
                    </a:p>
                  </a:txBody>
                  <a:tcPr/>
                </a:tc>
                <a:tc>
                  <a:txBody>
                    <a:bodyPr/>
                    <a:lstStyle/>
                    <a:p>
                      <a:endParaRPr lang="en-US"/>
                    </a:p>
                  </a:txBody>
                  <a:tcPr/>
                </a:tc>
                <a:extLst>
                  <a:ext uri="{0D108BD9-81ED-4DB2-BD59-A6C34878D82A}">
                    <a16:rowId xmlns:a16="http://schemas.microsoft.com/office/drawing/2014/main" val="2796103180"/>
                  </a:ext>
                </a:extLst>
              </a:tr>
              <a:tr h="370840">
                <a:tc>
                  <a:txBody>
                    <a:bodyPr/>
                    <a:lstStyle/>
                    <a:p>
                      <a:r>
                        <a:rPr lang="en-US" dirty="0"/>
                        <a:t>C</a:t>
                      </a:r>
                    </a:p>
                  </a:txBody>
                  <a:tcPr/>
                </a:tc>
                <a:tc>
                  <a:txBody>
                    <a:bodyPr/>
                    <a:lstStyle/>
                    <a:p>
                      <a:endParaRPr lang="en-US"/>
                    </a:p>
                  </a:txBody>
                  <a:tcPr/>
                </a:tc>
                <a:extLst>
                  <a:ext uri="{0D108BD9-81ED-4DB2-BD59-A6C34878D82A}">
                    <a16:rowId xmlns:a16="http://schemas.microsoft.com/office/drawing/2014/main" val="3279470537"/>
                  </a:ext>
                </a:extLst>
              </a:tr>
              <a:tr h="370840">
                <a:tc>
                  <a:txBody>
                    <a:bodyPr/>
                    <a:lstStyle/>
                    <a:p>
                      <a:r>
                        <a:rPr lang="en-US" dirty="0"/>
                        <a:t>T</a:t>
                      </a:r>
                    </a:p>
                  </a:txBody>
                  <a:tcPr/>
                </a:tc>
                <a:tc>
                  <a:txBody>
                    <a:bodyPr/>
                    <a:lstStyle/>
                    <a:p>
                      <a:endParaRPr lang="en-US"/>
                    </a:p>
                  </a:txBody>
                  <a:tcPr/>
                </a:tc>
                <a:extLst>
                  <a:ext uri="{0D108BD9-81ED-4DB2-BD59-A6C34878D82A}">
                    <a16:rowId xmlns:a16="http://schemas.microsoft.com/office/drawing/2014/main" val="2462387008"/>
                  </a:ext>
                </a:extLst>
              </a:tr>
              <a:tr h="370840">
                <a:tc>
                  <a:txBody>
                    <a:bodyPr/>
                    <a:lstStyle/>
                    <a:p>
                      <a:r>
                        <a:rPr lang="en-US" dirty="0"/>
                        <a:t>G</a:t>
                      </a:r>
                    </a:p>
                  </a:txBody>
                  <a:tcPr/>
                </a:tc>
                <a:tc>
                  <a:txBody>
                    <a:bodyPr/>
                    <a:lstStyle/>
                    <a:p>
                      <a:endParaRPr lang="en-US" dirty="0"/>
                    </a:p>
                  </a:txBody>
                  <a:tcPr/>
                </a:tc>
                <a:extLst>
                  <a:ext uri="{0D108BD9-81ED-4DB2-BD59-A6C34878D82A}">
                    <a16:rowId xmlns:a16="http://schemas.microsoft.com/office/drawing/2014/main" val="3773354693"/>
                  </a:ext>
                </a:extLst>
              </a:tr>
            </a:tbl>
          </a:graphicData>
        </a:graphic>
      </p:graphicFrame>
      <p:graphicFrame>
        <p:nvGraphicFramePr>
          <p:cNvPr id="142" name="Table 141"/>
          <p:cNvGraphicFramePr>
            <a:graphicFrameLocks noGrp="1"/>
          </p:cNvGraphicFramePr>
          <p:nvPr>
            <p:extLst>
              <p:ext uri="{D42A27DB-BD31-4B8C-83A1-F6EECF244321}">
                <p14:modId xmlns:p14="http://schemas.microsoft.com/office/powerpoint/2010/main" val="2727203497"/>
              </p:ext>
            </p:extLst>
          </p:nvPr>
        </p:nvGraphicFramePr>
        <p:xfrm>
          <a:off x="1898012" y="4727636"/>
          <a:ext cx="2300161" cy="1854200"/>
        </p:xfrm>
        <a:graphic>
          <a:graphicData uri="http://schemas.openxmlformats.org/drawingml/2006/table">
            <a:tbl>
              <a:tblPr firstRow="1" bandRow="1">
                <a:tableStyleId>{5940675A-B579-460E-94D1-54222C63F5DA}</a:tableStyleId>
              </a:tblPr>
              <a:tblGrid>
                <a:gridCol w="1063689">
                  <a:extLst>
                    <a:ext uri="{9D8B030D-6E8A-4147-A177-3AD203B41FA5}">
                      <a16:colId xmlns:a16="http://schemas.microsoft.com/office/drawing/2014/main" val="1583206574"/>
                    </a:ext>
                  </a:extLst>
                </a:gridCol>
                <a:gridCol w="1236472">
                  <a:extLst>
                    <a:ext uri="{9D8B030D-6E8A-4147-A177-3AD203B41FA5}">
                      <a16:colId xmlns:a16="http://schemas.microsoft.com/office/drawing/2014/main" val="2092198144"/>
                    </a:ext>
                  </a:extLst>
                </a:gridCol>
              </a:tblGrid>
              <a:tr h="370840">
                <a:tc>
                  <a:txBody>
                    <a:bodyPr/>
                    <a:lstStyle/>
                    <a:p>
                      <a:r>
                        <a:rPr lang="en-US" dirty="0"/>
                        <a:t>Category</a:t>
                      </a:r>
                    </a:p>
                  </a:txBody>
                  <a:tcPr/>
                </a:tc>
                <a:tc>
                  <a:txBody>
                    <a:bodyPr/>
                    <a:lstStyle/>
                    <a:p>
                      <a:r>
                        <a:rPr lang="en-US" dirty="0"/>
                        <a:t>Probability</a:t>
                      </a:r>
                    </a:p>
                  </a:txBody>
                  <a:tcPr/>
                </a:tc>
                <a:extLst>
                  <a:ext uri="{0D108BD9-81ED-4DB2-BD59-A6C34878D82A}">
                    <a16:rowId xmlns:a16="http://schemas.microsoft.com/office/drawing/2014/main" val="4262123208"/>
                  </a:ext>
                </a:extLst>
              </a:tr>
              <a:tr h="370840">
                <a:tc>
                  <a:txBody>
                    <a:bodyPr/>
                    <a:lstStyle/>
                    <a:p>
                      <a:r>
                        <a:rPr lang="en-US" dirty="0"/>
                        <a:t>A</a:t>
                      </a:r>
                    </a:p>
                  </a:txBody>
                  <a:tcPr/>
                </a:tc>
                <a:tc>
                  <a:txBody>
                    <a:bodyPr/>
                    <a:lstStyle/>
                    <a:p>
                      <a:endParaRPr lang="en-US"/>
                    </a:p>
                  </a:txBody>
                  <a:tcPr/>
                </a:tc>
                <a:extLst>
                  <a:ext uri="{0D108BD9-81ED-4DB2-BD59-A6C34878D82A}">
                    <a16:rowId xmlns:a16="http://schemas.microsoft.com/office/drawing/2014/main" val="2796103180"/>
                  </a:ext>
                </a:extLst>
              </a:tr>
              <a:tr h="370840">
                <a:tc>
                  <a:txBody>
                    <a:bodyPr/>
                    <a:lstStyle/>
                    <a:p>
                      <a:r>
                        <a:rPr lang="en-US" dirty="0"/>
                        <a:t>C</a:t>
                      </a:r>
                    </a:p>
                  </a:txBody>
                  <a:tcPr/>
                </a:tc>
                <a:tc>
                  <a:txBody>
                    <a:bodyPr/>
                    <a:lstStyle/>
                    <a:p>
                      <a:endParaRPr lang="en-US"/>
                    </a:p>
                  </a:txBody>
                  <a:tcPr/>
                </a:tc>
                <a:extLst>
                  <a:ext uri="{0D108BD9-81ED-4DB2-BD59-A6C34878D82A}">
                    <a16:rowId xmlns:a16="http://schemas.microsoft.com/office/drawing/2014/main" val="3279470537"/>
                  </a:ext>
                </a:extLst>
              </a:tr>
              <a:tr h="370840">
                <a:tc>
                  <a:txBody>
                    <a:bodyPr/>
                    <a:lstStyle/>
                    <a:p>
                      <a:r>
                        <a:rPr lang="en-US" dirty="0"/>
                        <a:t>T</a:t>
                      </a:r>
                    </a:p>
                  </a:txBody>
                  <a:tcPr/>
                </a:tc>
                <a:tc>
                  <a:txBody>
                    <a:bodyPr/>
                    <a:lstStyle/>
                    <a:p>
                      <a:endParaRPr lang="en-US"/>
                    </a:p>
                  </a:txBody>
                  <a:tcPr/>
                </a:tc>
                <a:extLst>
                  <a:ext uri="{0D108BD9-81ED-4DB2-BD59-A6C34878D82A}">
                    <a16:rowId xmlns:a16="http://schemas.microsoft.com/office/drawing/2014/main" val="2462387008"/>
                  </a:ext>
                </a:extLst>
              </a:tr>
              <a:tr h="370840">
                <a:tc>
                  <a:txBody>
                    <a:bodyPr/>
                    <a:lstStyle/>
                    <a:p>
                      <a:r>
                        <a:rPr lang="en-US" dirty="0"/>
                        <a:t>G</a:t>
                      </a:r>
                    </a:p>
                  </a:txBody>
                  <a:tcPr/>
                </a:tc>
                <a:tc>
                  <a:txBody>
                    <a:bodyPr/>
                    <a:lstStyle/>
                    <a:p>
                      <a:endParaRPr lang="en-US" dirty="0"/>
                    </a:p>
                  </a:txBody>
                  <a:tcPr/>
                </a:tc>
                <a:extLst>
                  <a:ext uri="{0D108BD9-81ED-4DB2-BD59-A6C34878D82A}">
                    <a16:rowId xmlns:a16="http://schemas.microsoft.com/office/drawing/2014/main" val="3773354693"/>
                  </a:ext>
                </a:extLst>
              </a:tr>
            </a:tbl>
          </a:graphicData>
        </a:graphic>
      </p:graphicFrame>
      <p:graphicFrame>
        <p:nvGraphicFramePr>
          <p:cNvPr id="146" name="Table 145"/>
          <p:cNvGraphicFramePr>
            <a:graphicFrameLocks noGrp="1"/>
          </p:cNvGraphicFramePr>
          <p:nvPr>
            <p:extLst>
              <p:ext uri="{D42A27DB-BD31-4B8C-83A1-F6EECF244321}">
                <p14:modId xmlns:p14="http://schemas.microsoft.com/office/powerpoint/2010/main" val="2436548113"/>
              </p:ext>
            </p:extLst>
          </p:nvPr>
        </p:nvGraphicFramePr>
        <p:xfrm>
          <a:off x="7826119" y="4759476"/>
          <a:ext cx="2300161" cy="1854200"/>
        </p:xfrm>
        <a:graphic>
          <a:graphicData uri="http://schemas.openxmlformats.org/drawingml/2006/table">
            <a:tbl>
              <a:tblPr firstRow="1" bandRow="1">
                <a:tableStyleId>{5940675A-B579-460E-94D1-54222C63F5DA}</a:tableStyleId>
              </a:tblPr>
              <a:tblGrid>
                <a:gridCol w="1063689">
                  <a:extLst>
                    <a:ext uri="{9D8B030D-6E8A-4147-A177-3AD203B41FA5}">
                      <a16:colId xmlns:a16="http://schemas.microsoft.com/office/drawing/2014/main" val="1583206574"/>
                    </a:ext>
                  </a:extLst>
                </a:gridCol>
                <a:gridCol w="1236472">
                  <a:extLst>
                    <a:ext uri="{9D8B030D-6E8A-4147-A177-3AD203B41FA5}">
                      <a16:colId xmlns:a16="http://schemas.microsoft.com/office/drawing/2014/main" val="2092198144"/>
                    </a:ext>
                  </a:extLst>
                </a:gridCol>
              </a:tblGrid>
              <a:tr h="370840">
                <a:tc>
                  <a:txBody>
                    <a:bodyPr/>
                    <a:lstStyle/>
                    <a:p>
                      <a:r>
                        <a:rPr lang="en-US" dirty="0"/>
                        <a:t>Category</a:t>
                      </a:r>
                    </a:p>
                  </a:txBody>
                  <a:tcPr/>
                </a:tc>
                <a:tc>
                  <a:txBody>
                    <a:bodyPr/>
                    <a:lstStyle/>
                    <a:p>
                      <a:r>
                        <a:rPr lang="en-US" dirty="0"/>
                        <a:t>Probability</a:t>
                      </a:r>
                    </a:p>
                  </a:txBody>
                  <a:tcPr/>
                </a:tc>
                <a:extLst>
                  <a:ext uri="{0D108BD9-81ED-4DB2-BD59-A6C34878D82A}">
                    <a16:rowId xmlns:a16="http://schemas.microsoft.com/office/drawing/2014/main" val="4262123208"/>
                  </a:ext>
                </a:extLst>
              </a:tr>
              <a:tr h="370840">
                <a:tc>
                  <a:txBody>
                    <a:bodyPr/>
                    <a:lstStyle/>
                    <a:p>
                      <a:r>
                        <a:rPr lang="en-US" dirty="0"/>
                        <a:t>A</a:t>
                      </a:r>
                    </a:p>
                  </a:txBody>
                  <a:tcPr/>
                </a:tc>
                <a:tc>
                  <a:txBody>
                    <a:bodyPr/>
                    <a:lstStyle/>
                    <a:p>
                      <a:endParaRPr lang="en-US"/>
                    </a:p>
                  </a:txBody>
                  <a:tcPr/>
                </a:tc>
                <a:extLst>
                  <a:ext uri="{0D108BD9-81ED-4DB2-BD59-A6C34878D82A}">
                    <a16:rowId xmlns:a16="http://schemas.microsoft.com/office/drawing/2014/main" val="2796103180"/>
                  </a:ext>
                </a:extLst>
              </a:tr>
              <a:tr h="370840">
                <a:tc>
                  <a:txBody>
                    <a:bodyPr/>
                    <a:lstStyle/>
                    <a:p>
                      <a:r>
                        <a:rPr lang="en-US" dirty="0"/>
                        <a:t>C</a:t>
                      </a:r>
                    </a:p>
                  </a:txBody>
                  <a:tcPr/>
                </a:tc>
                <a:tc>
                  <a:txBody>
                    <a:bodyPr/>
                    <a:lstStyle/>
                    <a:p>
                      <a:endParaRPr lang="en-US"/>
                    </a:p>
                  </a:txBody>
                  <a:tcPr/>
                </a:tc>
                <a:extLst>
                  <a:ext uri="{0D108BD9-81ED-4DB2-BD59-A6C34878D82A}">
                    <a16:rowId xmlns:a16="http://schemas.microsoft.com/office/drawing/2014/main" val="3279470537"/>
                  </a:ext>
                </a:extLst>
              </a:tr>
              <a:tr h="370840">
                <a:tc>
                  <a:txBody>
                    <a:bodyPr/>
                    <a:lstStyle/>
                    <a:p>
                      <a:r>
                        <a:rPr lang="en-US" dirty="0"/>
                        <a:t>T</a:t>
                      </a:r>
                    </a:p>
                  </a:txBody>
                  <a:tcPr/>
                </a:tc>
                <a:tc>
                  <a:txBody>
                    <a:bodyPr/>
                    <a:lstStyle/>
                    <a:p>
                      <a:endParaRPr lang="en-US"/>
                    </a:p>
                  </a:txBody>
                  <a:tcPr/>
                </a:tc>
                <a:extLst>
                  <a:ext uri="{0D108BD9-81ED-4DB2-BD59-A6C34878D82A}">
                    <a16:rowId xmlns:a16="http://schemas.microsoft.com/office/drawing/2014/main" val="2462387008"/>
                  </a:ext>
                </a:extLst>
              </a:tr>
              <a:tr h="370840">
                <a:tc>
                  <a:txBody>
                    <a:bodyPr/>
                    <a:lstStyle/>
                    <a:p>
                      <a:r>
                        <a:rPr lang="en-US" dirty="0"/>
                        <a:t>G</a:t>
                      </a:r>
                    </a:p>
                  </a:txBody>
                  <a:tcPr/>
                </a:tc>
                <a:tc>
                  <a:txBody>
                    <a:bodyPr/>
                    <a:lstStyle/>
                    <a:p>
                      <a:endParaRPr lang="en-US" dirty="0"/>
                    </a:p>
                  </a:txBody>
                  <a:tcPr/>
                </a:tc>
                <a:extLst>
                  <a:ext uri="{0D108BD9-81ED-4DB2-BD59-A6C34878D82A}">
                    <a16:rowId xmlns:a16="http://schemas.microsoft.com/office/drawing/2014/main" val="3773354693"/>
                  </a:ext>
                </a:extLst>
              </a:tr>
            </a:tbl>
          </a:graphicData>
        </a:graphic>
      </p:graphicFrame>
      <p:cxnSp>
        <p:nvCxnSpPr>
          <p:cNvPr id="147" name="Straight Arrow Connector 146"/>
          <p:cNvCxnSpPr/>
          <p:nvPr/>
        </p:nvCxnSpPr>
        <p:spPr>
          <a:xfrm>
            <a:off x="3363648" y="2324106"/>
            <a:ext cx="1891775" cy="399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2526669" y="1887629"/>
            <a:ext cx="1021177" cy="369332"/>
          </a:xfrm>
          <a:prstGeom prst="rect">
            <a:avLst/>
          </a:prstGeom>
          <a:noFill/>
        </p:spPr>
        <p:txBody>
          <a:bodyPr wrap="none" rtlCol="0">
            <a:spAutoFit/>
          </a:bodyPr>
          <a:lstStyle/>
          <a:p>
            <a:r>
              <a:rPr lang="en-US" dirty="0"/>
              <a:t>Category</a:t>
            </a:r>
            <a:endParaRPr lang="en-US" i="1" dirty="0"/>
          </a:p>
        </p:txBody>
      </p:sp>
      <mc:AlternateContent xmlns:mc="http://schemas.openxmlformats.org/markup-compatibility/2006" xmlns:a14="http://schemas.microsoft.com/office/drawing/2010/main">
        <mc:Choice Requires="a14">
          <p:sp>
            <p:nvSpPr>
              <p:cNvPr id="152" name="TextBox 151"/>
              <p:cNvSpPr txBox="1"/>
              <p:nvPr/>
            </p:nvSpPr>
            <p:spPr>
              <a:xfrm>
                <a:off x="192112" y="2479194"/>
                <a:ext cx="296056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𝑃𝑟𝑜𝑏𝑎𝑏𝑖𝑙𝑖𝑡𝑦</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𝑐h𝑎𝑛𝑔𝑖𝑛𝑔</m:t>
                      </m:r>
                      <m:r>
                        <a:rPr lang="en-US" sz="1600" b="0" i="1" smtClean="0">
                          <a:latin typeface="Cambria Math" panose="02040503050406030204" pitchFamily="18" charset="0"/>
                        </a:rPr>
                        <m:t> </m:t>
                      </m:r>
                      <m:r>
                        <a:rPr lang="en-US" sz="1600" b="0" i="1" smtClean="0">
                          <a:latin typeface="Cambria Math" panose="02040503050406030204" pitchFamily="18" charset="0"/>
                        </a:rPr>
                        <m:t>𝑓𝑟𝑜𝑚</m:t>
                      </m:r>
                      <m:r>
                        <a:rPr lang="en-US" sz="1600" b="0" i="1" smtClean="0">
                          <a:latin typeface="Cambria Math" panose="02040503050406030204" pitchFamily="18" charset="0"/>
                        </a:rPr>
                        <m:t> </m:t>
                      </m:r>
                      <m:r>
                        <a:rPr lang="en-US" sz="1600" b="0" i="1" smtClean="0">
                          <a:latin typeface="Cambria Math" panose="02040503050406030204" pitchFamily="18" charset="0"/>
                        </a:rPr>
                        <m:t>𝑠𝑡𝑎𝑡𝑒</m:t>
                      </m:r>
                      <m:r>
                        <a:rPr lang="en-US" sz="1600" b="0" i="1" smtClean="0">
                          <a:latin typeface="Cambria Math" panose="02040503050406030204" pitchFamily="18" charset="0"/>
                        </a:rPr>
                        <m:t> </m:t>
                      </m:r>
                      <m:r>
                        <a:rPr lang="en-US" sz="1600" b="0" i="1" smtClean="0">
                          <a:latin typeface="Cambria Math" panose="02040503050406030204" pitchFamily="18" charset="0"/>
                        </a:rPr>
                        <m:t>𝑘</m:t>
                      </m:r>
                      <m:r>
                        <a:rPr lang="en-US" sz="1600" b="0" i="1" smtClean="0">
                          <a:latin typeface="Cambria Math" panose="02040503050406030204" pitchFamily="18" charset="0"/>
                        </a:rPr>
                        <m:t> </m:t>
                      </m:r>
                      <m:r>
                        <a:rPr lang="en-US" sz="1600" b="0" i="1" smtClean="0">
                          <a:latin typeface="Cambria Math" panose="02040503050406030204" pitchFamily="18" charset="0"/>
                        </a:rPr>
                        <m:t>𝑡𝑜</m:t>
                      </m:r>
                      <m:r>
                        <a:rPr lang="en-US" sz="1600" b="0" i="1" smtClean="0">
                          <a:latin typeface="Cambria Math" panose="02040503050406030204" pitchFamily="18" charset="0"/>
                        </a:rPr>
                        <m:t> </m:t>
                      </m:r>
                      <m:r>
                        <a:rPr lang="en-US" sz="1600" b="0" i="1" smtClean="0">
                          <a:latin typeface="Cambria Math" panose="02040503050406030204" pitchFamily="18" charset="0"/>
                        </a:rPr>
                        <m:t>𝑠𝑡𝑎𝑡𝑒</m:t>
                      </m:r>
                      <m:r>
                        <a:rPr lang="en-US" sz="1600" b="0" i="1" smtClean="0">
                          <a:latin typeface="Cambria Math" panose="02040503050406030204" pitchFamily="18" charset="0"/>
                        </a:rPr>
                        <m:t> </m:t>
                      </m:r>
                      <m:r>
                        <a:rPr lang="en-US" sz="1600" b="0" i="1" smtClean="0">
                          <a:latin typeface="Cambria Math" panose="02040503050406030204" pitchFamily="18" charset="0"/>
                        </a:rPr>
                        <m:t>𝑟</m:t>
                      </m:r>
                    </m:oMath>
                  </m:oMathPara>
                </a14:m>
                <a:endParaRPr lang="en-US"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𝑘𝑟</m:t>
                          </m:r>
                        </m:sub>
                      </m:sSub>
                      <m:r>
                        <a:rPr lang="en-US" sz="1600" b="0" i="1" smtClean="0">
                          <a:latin typeface="Cambria Math" panose="02040503050406030204" pitchFamily="18" charset="0"/>
                        </a:rPr>
                        <m:t>=</m:t>
                      </m:r>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𝜋</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𝑟</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𝜋</m:t>
                              </m:r>
                            </m:e>
                            <m:sub>
                              <m:r>
                                <a:rPr lang="en-US" sz="1600" i="1">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𝑘</m:t>
                          </m:r>
                        </m:e>
                      </m:d>
                    </m:oMath>
                  </m:oMathPara>
                </a14:m>
                <a:endParaRPr lang="en-US" sz="1600" dirty="0"/>
              </a:p>
            </p:txBody>
          </p:sp>
        </mc:Choice>
        <mc:Fallback xmlns="">
          <p:sp>
            <p:nvSpPr>
              <p:cNvPr id="152" name="TextBox 151"/>
              <p:cNvSpPr txBox="1">
                <a:spLocks noRot="1" noChangeAspect="1" noMove="1" noResize="1" noEditPoints="1" noAdjustHandles="1" noChangeArrowheads="1" noChangeShapeType="1" noTextEdit="1"/>
              </p:cNvSpPr>
              <p:nvPr/>
            </p:nvSpPr>
            <p:spPr>
              <a:xfrm>
                <a:off x="192112" y="2479194"/>
                <a:ext cx="2960561" cy="492443"/>
              </a:xfrm>
              <a:prstGeom prst="rect">
                <a:avLst/>
              </a:prstGeom>
              <a:blipFill>
                <a:blip r:embed="rId4"/>
                <a:stretch>
                  <a:fillRect l="-3299" r="-48866" b="-16250"/>
                </a:stretch>
              </a:blipFill>
            </p:spPr>
            <p:txBody>
              <a:bodyPr/>
              <a:lstStyle/>
              <a:p>
                <a:r>
                  <a:rPr lang="en-US">
                    <a:noFill/>
                  </a:rPr>
                  <a:t> </a:t>
                </a:r>
              </a:p>
            </p:txBody>
          </p:sp>
        </mc:Fallback>
      </mc:AlternateContent>
      <p:cxnSp>
        <p:nvCxnSpPr>
          <p:cNvPr id="165" name="Straight Arrow Connector 164"/>
          <p:cNvCxnSpPr/>
          <p:nvPr/>
        </p:nvCxnSpPr>
        <p:spPr>
          <a:xfrm>
            <a:off x="1489725" y="3081738"/>
            <a:ext cx="1891775" cy="399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6" name="TextBox 165"/>
              <p:cNvSpPr txBox="1"/>
              <p:nvPr/>
            </p:nvSpPr>
            <p:spPr>
              <a:xfrm>
                <a:off x="5545515" y="1090198"/>
                <a:ext cx="5698522" cy="425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𝑃𝑟𝑜𝑏𝑎𝑏𝑖𝑙𝑖𝑡𝑦</m:t>
                      </m:r>
                      <m:r>
                        <a:rPr lang="en-US" sz="1400" b="0" i="1" smtClean="0">
                          <a:latin typeface="Cambria Math" panose="02040503050406030204" pitchFamily="18" charset="0"/>
                        </a:rPr>
                        <m:t> </m:t>
                      </m:r>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𝑒𝑚𝑖𝑠𝑠𝑖𝑜𝑛</m:t>
                      </m:r>
                      <m:r>
                        <a:rPr lang="en-US" sz="1400" b="0" i="1" smtClean="0">
                          <a:latin typeface="Cambria Math" panose="02040503050406030204" pitchFamily="18" charset="0"/>
                        </a:rPr>
                        <m:t> </m:t>
                      </m:r>
                      <m:r>
                        <a:rPr lang="en-US" sz="1400" b="0" i="1" smtClean="0">
                          <a:latin typeface="Cambria Math" panose="02040503050406030204" pitchFamily="18" charset="0"/>
                        </a:rPr>
                        <m:t>𝑜𝑓</m:t>
                      </m:r>
                      <m:r>
                        <a:rPr lang="en-US" sz="1400" b="0" i="1" smtClean="0">
                          <a:latin typeface="Cambria Math" panose="02040503050406030204" pitchFamily="18" charset="0"/>
                        </a:rPr>
                        <m:t> </m:t>
                      </m:r>
                      <m:r>
                        <a:rPr lang="en-US" sz="1400" b="0" i="1" smtClean="0">
                          <a:latin typeface="Cambria Math" panose="02040503050406030204" pitchFamily="18" charset="0"/>
                        </a:rPr>
                        <m:t>𝑐𝑎𝑡𝑒𝑔𝑜𝑟𝑦</m:t>
                      </m:r>
                      <m:r>
                        <a:rPr lang="en-US" sz="1400" b="0" i="1" smtClean="0">
                          <a:latin typeface="Cambria Math" panose="02040503050406030204" pitchFamily="18" charset="0"/>
                        </a:rPr>
                        <m:t> </m:t>
                      </m:r>
                      <m:r>
                        <a:rPr lang="en-US" sz="1400" b="0" i="1" smtClean="0">
                          <a:latin typeface="Cambria Math" panose="02040503050406030204" pitchFamily="18" charset="0"/>
                        </a:rPr>
                        <m:t>𝑏</m:t>
                      </m:r>
                      <m:r>
                        <a:rPr lang="en-US" sz="1400" b="0" i="1" smtClean="0">
                          <a:latin typeface="Cambria Math" panose="02040503050406030204" pitchFamily="18" charset="0"/>
                        </a:rPr>
                        <m:t> </m:t>
                      </m:r>
                      <m:r>
                        <a:rPr lang="en-US" sz="1400" b="0" i="1" smtClean="0">
                          <a:latin typeface="Cambria Math" panose="02040503050406030204" pitchFamily="18" charset="0"/>
                        </a:rPr>
                        <m:t>𝑎𝑡</m:t>
                      </m:r>
                      <m:r>
                        <a:rPr lang="en-US" sz="1400" b="0" i="1" smtClean="0">
                          <a:latin typeface="Cambria Math" panose="02040503050406030204" pitchFamily="18" charset="0"/>
                        </a:rPr>
                        <m:t> </m:t>
                      </m:r>
                      <m:r>
                        <a:rPr lang="en-US" sz="1400" b="0" i="1" smtClean="0">
                          <a:latin typeface="Cambria Math" panose="02040503050406030204" pitchFamily="18" charset="0"/>
                        </a:rPr>
                        <m:t>𝑝𝑜𝑠𝑖𝑡𝑖𝑜𝑛</m:t>
                      </m:r>
                      <m:r>
                        <a:rPr lang="en-US" sz="1400" b="0" i="1" smtClean="0">
                          <a:latin typeface="Cambria Math" panose="02040503050406030204" pitchFamily="18" charset="0"/>
                        </a:rPr>
                        <m:t> </m:t>
                      </m:r>
                      <m:r>
                        <a:rPr lang="en-US" sz="1400" b="0" i="1" smtClean="0">
                          <a:latin typeface="Cambria Math" panose="02040503050406030204" pitchFamily="18" charset="0"/>
                        </a:rPr>
                        <m:t>𝑖</m:t>
                      </m:r>
                      <m:r>
                        <a:rPr lang="en-US" sz="1400" b="0" i="1" smtClean="0">
                          <a:latin typeface="Cambria Math" panose="02040503050406030204" pitchFamily="18" charset="0"/>
                        </a:rPr>
                        <m:t> </m:t>
                      </m:r>
                      <m:r>
                        <a:rPr lang="en-US" sz="1400" b="0" i="1" smtClean="0">
                          <a:latin typeface="Cambria Math" panose="02040503050406030204" pitchFamily="18" charset="0"/>
                        </a:rPr>
                        <m:t>𝑔𝑖𝑣𝑒𝑛</m:t>
                      </m:r>
                      <m:r>
                        <a:rPr lang="en-US" sz="1400" b="0" i="1" smtClean="0">
                          <a:latin typeface="Cambria Math" panose="02040503050406030204" pitchFamily="18" charset="0"/>
                        </a:rPr>
                        <m:t> </m:t>
                      </m:r>
                      <m:r>
                        <a:rPr lang="en-US" sz="1400" b="0" i="1" smtClean="0">
                          <a:latin typeface="Cambria Math" panose="02040503050406030204" pitchFamily="18" charset="0"/>
                        </a:rPr>
                        <m:t>𝑡h𝑎𝑡</m:t>
                      </m:r>
                      <m:r>
                        <a:rPr lang="en-US" sz="1400" b="0" i="1" smtClean="0">
                          <a:latin typeface="Cambria Math" panose="02040503050406030204" pitchFamily="18" charset="0"/>
                        </a:rPr>
                        <m:t> </m:t>
                      </m:r>
                      <m:r>
                        <a:rPr lang="en-US" sz="1400" b="0" i="1" smtClean="0">
                          <a:latin typeface="Cambria Math" panose="02040503050406030204" pitchFamily="18" charset="0"/>
                        </a:rPr>
                        <m:t>𝐼</m:t>
                      </m:r>
                      <m:r>
                        <a:rPr lang="en-US" sz="1400" b="0" i="1" smtClean="0">
                          <a:latin typeface="Cambria Math" panose="02040503050406030204" pitchFamily="18" charset="0"/>
                        </a:rPr>
                        <m:t> </m:t>
                      </m:r>
                      <m:r>
                        <a:rPr lang="en-US" sz="1400" b="0" i="1" smtClean="0">
                          <a:latin typeface="Cambria Math" panose="02040503050406030204" pitchFamily="18" charset="0"/>
                        </a:rPr>
                        <m:t>𝑎𝑚</m:t>
                      </m:r>
                      <m:r>
                        <a:rPr lang="en-US" sz="1400" b="0" i="1" smtClean="0">
                          <a:latin typeface="Cambria Math" panose="02040503050406030204" pitchFamily="18" charset="0"/>
                        </a:rPr>
                        <m:t> </m:t>
                      </m:r>
                      <m:r>
                        <a:rPr lang="en-US" sz="1400" b="0" i="1" smtClean="0">
                          <a:latin typeface="Cambria Math" panose="02040503050406030204" pitchFamily="18" charset="0"/>
                        </a:rPr>
                        <m:t>𝑢𝑠𝑖𝑛𝑔</m:t>
                      </m:r>
                      <m:r>
                        <a:rPr lang="en-US" sz="1400" b="0" i="1" smtClean="0">
                          <a:latin typeface="Cambria Math" panose="02040503050406030204" pitchFamily="18" charset="0"/>
                        </a:rPr>
                        <m:t> </m:t>
                      </m:r>
                      <m:r>
                        <a:rPr lang="en-US" sz="1400" b="0" i="1" smtClean="0">
                          <a:latin typeface="Cambria Math" panose="02040503050406030204" pitchFamily="18" charset="0"/>
                        </a:rPr>
                        <m:t>𝑠𝑡𝑎𝑡𝑒</m:t>
                      </m:r>
                      <m:r>
                        <a:rPr lang="en-US" sz="1400" b="0" i="1" smtClean="0">
                          <a:latin typeface="Cambria Math" panose="02040503050406030204" pitchFamily="18" charset="0"/>
                        </a:rPr>
                        <m:t> </m:t>
                      </m:r>
                      <m:r>
                        <a:rPr lang="en-US" sz="1400" b="0" i="1" smtClean="0">
                          <a:latin typeface="Cambria Math" panose="02040503050406030204" pitchFamily="18" charset="0"/>
                        </a:rPr>
                        <m:t>𝑘</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𝑘</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e>
                      </m:d>
                      <m:r>
                        <a:rPr lang="en-US" sz="1400" b="0" i="1" smtClean="0">
                          <a:latin typeface="Cambria Math" panose="02040503050406030204" pitchFamily="18" charset="0"/>
                        </a:rPr>
                        <m:t>=</m:t>
                      </m:r>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𝜋</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b="0" i="1" smtClean="0">
                              <a:latin typeface="Cambria Math" panose="02040503050406030204" pitchFamily="18" charset="0"/>
                            </a:rPr>
                            <m:t>𝑘</m:t>
                          </m:r>
                        </m:e>
                      </m:d>
                    </m:oMath>
                  </m:oMathPara>
                </a14:m>
                <a:endParaRPr lang="en-US" sz="1400" dirty="0"/>
              </a:p>
            </p:txBody>
          </p:sp>
        </mc:Choice>
        <mc:Fallback xmlns="">
          <p:sp>
            <p:nvSpPr>
              <p:cNvPr id="166" name="TextBox 165"/>
              <p:cNvSpPr txBox="1">
                <a:spLocks noRot="1" noChangeAspect="1" noMove="1" noResize="1" noEditPoints="1" noAdjustHandles="1" noChangeArrowheads="1" noChangeShapeType="1" noTextEdit="1"/>
              </p:cNvSpPr>
              <p:nvPr/>
            </p:nvSpPr>
            <p:spPr>
              <a:xfrm>
                <a:off x="5545515" y="1090198"/>
                <a:ext cx="5698522" cy="425950"/>
              </a:xfrm>
              <a:prstGeom prst="rect">
                <a:avLst/>
              </a:prstGeom>
              <a:blipFill>
                <a:blip r:embed="rId5"/>
                <a:stretch>
                  <a:fillRect l="-1499" r="-14026" b="-15714"/>
                </a:stretch>
              </a:blipFill>
            </p:spPr>
            <p:txBody>
              <a:bodyPr/>
              <a:lstStyle/>
              <a:p>
                <a:r>
                  <a:rPr lang="en-US">
                    <a:noFill/>
                  </a:rPr>
                  <a:t> </a:t>
                </a:r>
              </a:p>
            </p:txBody>
          </p:sp>
        </mc:Fallback>
      </mc:AlternateContent>
      <p:cxnSp>
        <p:nvCxnSpPr>
          <p:cNvPr id="167" name="Straight Arrow Connector 166"/>
          <p:cNvCxnSpPr/>
          <p:nvPr/>
        </p:nvCxnSpPr>
        <p:spPr>
          <a:xfrm flipH="1">
            <a:off x="6104965" y="1460492"/>
            <a:ext cx="279897" cy="82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272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NOTATION HMM</a:t>
            </a:r>
          </a:p>
        </p:txBody>
      </p:sp>
      <mc:AlternateContent xmlns:mc="http://schemas.openxmlformats.org/markup-compatibility/2006" xmlns:a14="http://schemas.microsoft.com/office/drawing/2010/main">
        <mc:Choice Requires="a14">
          <p:sp>
            <p:nvSpPr>
              <p:cNvPr id="2" name="TextBox 1"/>
              <p:cNvSpPr txBox="1"/>
              <p:nvPr/>
            </p:nvSpPr>
            <p:spPr>
              <a:xfrm>
                <a:off x="763495" y="1529147"/>
                <a:ext cx="24354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𝑆𝑡𝑎𝑡𝑒</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𝑝𝑜𝑠𝑖𝑡𝑖𝑜𝑛</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3495" y="1529147"/>
                <a:ext cx="2435410" cy="276999"/>
              </a:xfrm>
              <a:prstGeom prst="rect">
                <a:avLst/>
              </a:prstGeom>
              <a:blipFill>
                <a:blip r:embed="rId3"/>
                <a:stretch>
                  <a:fillRect l="-1750" t="-2222" r="-75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51996" y="2672527"/>
                <a:ext cx="28985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𝐶𝑎𝑡𝑒𝑔𝑜𝑟𝑦</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𝑝𝑜𝑠𝑖𝑡𝑖𝑜𝑛</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751996" y="2672527"/>
                <a:ext cx="2898549" cy="276999"/>
              </a:xfrm>
              <a:prstGeom prst="rect">
                <a:avLst/>
              </a:prstGeom>
              <a:blipFill>
                <a:blip r:embed="rId4"/>
                <a:stretch>
                  <a:fillRect l="-1261" t="-217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751996" y="2100837"/>
                <a:ext cx="2624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𝑆𝑒𝑞𝑢𝑒𝑛𝑐𝑒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𝑠𝑡𝑎𝑡𝑒𝑠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751996" y="2100837"/>
                <a:ext cx="2624565" cy="276999"/>
              </a:xfrm>
              <a:prstGeom prst="rect">
                <a:avLst/>
              </a:prstGeom>
              <a:blipFill>
                <a:blip r:embed="rId5"/>
                <a:stretch>
                  <a:fillRect l="-2552" t="-444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751995" y="3217691"/>
                <a:ext cx="3131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𝑆𝑒𝑞𝑢𝑒𝑛𝑐𝑒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𝑐𝑎𝑡𝑒𝑔𝑜𝑟𝑖𝑒𝑠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sSub>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751995" y="3217691"/>
                <a:ext cx="3131114" cy="276999"/>
              </a:xfrm>
              <a:prstGeom prst="rect">
                <a:avLst/>
              </a:prstGeom>
              <a:blipFill>
                <a:blip r:embed="rId6"/>
                <a:stretch>
                  <a:fillRect l="-1946"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878410" y="3970648"/>
                <a:ext cx="3234732"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𝜋</m:t>
                          </m:r>
                        </m:sub>
                      </m:sSub>
                      <m:sSub>
                        <m:sSubPr>
                          <m:ctrlPr>
                            <a:rPr lang="en-US" b="0" i="1" smtClean="0">
                              <a:latin typeface="Cambria Math" panose="02040503050406030204" pitchFamily="18" charset="0"/>
                            </a:rPr>
                          </m:ctrlPr>
                        </m:sSub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sub>
                              </m:sSub>
                            </m:e>
                          </m:nary>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𝑎</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r>
                            <a:rPr lang="en-US" b="0" i="1" smtClean="0">
                              <a:latin typeface="Cambria Math" panose="02040503050406030204" pitchFamily="18" charset="0"/>
                            </a:rPr>
                            <m:t>+1</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878410" y="3970648"/>
                <a:ext cx="3234732" cy="778931"/>
              </a:xfrm>
              <a:prstGeom prst="rect">
                <a:avLst/>
              </a:prstGeom>
              <a:blipFill>
                <a:blip r:embed="rId7"/>
                <a:stretch>
                  <a:fillRect/>
                </a:stretch>
              </a:blipFill>
            </p:spPr>
            <p:txBody>
              <a:bodyPr/>
              <a:lstStyle/>
              <a:p>
                <a:r>
                  <a:rPr lang="en-US">
                    <a:noFill/>
                  </a:rPr>
                  <a:t> </a:t>
                </a:r>
              </a:p>
            </p:txBody>
          </p:sp>
        </mc:Fallback>
      </mc:AlternateContent>
      <p:sp>
        <p:nvSpPr>
          <p:cNvPr id="36" name="TextBox 35"/>
          <p:cNvSpPr txBox="1"/>
          <p:nvPr/>
        </p:nvSpPr>
        <p:spPr>
          <a:xfrm>
            <a:off x="368361" y="4984447"/>
            <a:ext cx="3898382" cy="646331"/>
          </a:xfrm>
          <a:prstGeom prst="rect">
            <a:avLst/>
          </a:prstGeom>
          <a:noFill/>
        </p:spPr>
        <p:txBody>
          <a:bodyPr wrap="square" rtlCol="0">
            <a:spAutoFit/>
          </a:bodyPr>
          <a:lstStyle/>
          <a:p>
            <a:pPr algn="ctr"/>
            <a:r>
              <a:rPr lang="en-US" dirty="0"/>
              <a:t>Initial state (“Probability that I started the chain at state </a:t>
            </a:r>
            <a:r>
              <a:rPr lang="en-US" dirty="0">
                <a:latin typeface="Symbol" panose="05050102010706020507" pitchFamily="18" charset="2"/>
              </a:rPr>
              <a:t>p</a:t>
            </a:r>
            <a:r>
              <a:rPr lang="en-US" dirty="0"/>
              <a:t>”) </a:t>
            </a:r>
          </a:p>
        </p:txBody>
      </p:sp>
      <p:cxnSp>
        <p:nvCxnSpPr>
          <p:cNvPr id="37" name="Straight Arrow Connector 36"/>
          <p:cNvCxnSpPr/>
          <p:nvPr/>
        </p:nvCxnSpPr>
        <p:spPr>
          <a:xfrm flipV="1">
            <a:off x="1602733" y="4678123"/>
            <a:ext cx="358817" cy="272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60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Box 184"/>
          <p:cNvSpPr txBox="1"/>
          <p:nvPr/>
        </p:nvSpPr>
        <p:spPr>
          <a:xfrm>
            <a:off x="5229719" y="3172684"/>
            <a:ext cx="1418081" cy="369332"/>
          </a:xfrm>
          <a:prstGeom prst="rect">
            <a:avLst/>
          </a:prstGeom>
          <a:noFill/>
        </p:spPr>
        <p:txBody>
          <a:bodyPr wrap="none" rtlCol="0">
            <a:spAutoFit/>
          </a:bodyPr>
          <a:lstStyle/>
          <a:p>
            <a:r>
              <a:rPr lang="en-US" b="1" dirty="0"/>
              <a:t>Fast evolving</a:t>
            </a:r>
          </a:p>
        </p:txBody>
      </p:sp>
      <p:sp>
        <p:nvSpPr>
          <p:cNvPr id="211" name="TextBox 210"/>
          <p:cNvSpPr txBox="1"/>
          <p:nvPr/>
        </p:nvSpPr>
        <p:spPr>
          <a:xfrm>
            <a:off x="7730474" y="3177554"/>
            <a:ext cx="1428340" cy="369332"/>
          </a:xfrm>
          <a:prstGeom prst="rect">
            <a:avLst/>
          </a:prstGeom>
          <a:noFill/>
        </p:spPr>
        <p:txBody>
          <a:bodyPr wrap="none" rtlCol="0">
            <a:spAutoFit/>
          </a:bodyPr>
          <a:lstStyle/>
          <a:p>
            <a:r>
              <a:rPr lang="en-US" b="1" dirty="0"/>
              <a:t>Intermediate</a:t>
            </a:r>
          </a:p>
        </p:txBody>
      </p:sp>
      <p:sp>
        <p:nvSpPr>
          <p:cNvPr id="237" name="TextBox 236"/>
          <p:cNvSpPr txBox="1"/>
          <p:nvPr/>
        </p:nvSpPr>
        <p:spPr>
          <a:xfrm>
            <a:off x="9987693" y="3172684"/>
            <a:ext cx="1495409" cy="369332"/>
          </a:xfrm>
          <a:prstGeom prst="rect">
            <a:avLst/>
          </a:prstGeom>
          <a:noFill/>
        </p:spPr>
        <p:txBody>
          <a:bodyPr wrap="none" rtlCol="0">
            <a:spAutoFit/>
          </a:bodyPr>
          <a:lstStyle/>
          <a:p>
            <a:r>
              <a:rPr lang="en-US" b="1" dirty="0"/>
              <a:t>Slow evolving</a:t>
            </a:r>
          </a:p>
        </p:txBody>
      </p:sp>
      <p:graphicFrame>
        <p:nvGraphicFramePr>
          <p:cNvPr id="2" name="Table 1"/>
          <p:cNvGraphicFramePr>
            <a:graphicFrameLocks noGrp="1"/>
          </p:cNvGraphicFramePr>
          <p:nvPr>
            <p:extLst>
              <p:ext uri="{D42A27DB-BD31-4B8C-83A1-F6EECF244321}">
                <p14:modId xmlns:p14="http://schemas.microsoft.com/office/powerpoint/2010/main" val="314375823"/>
              </p:ext>
            </p:extLst>
          </p:nvPr>
        </p:nvGraphicFramePr>
        <p:xfrm>
          <a:off x="3704966" y="1661246"/>
          <a:ext cx="8135729" cy="1483360"/>
        </p:xfrm>
        <a:graphic>
          <a:graphicData uri="http://schemas.openxmlformats.org/drawingml/2006/table">
            <a:tbl>
              <a:tblPr firstRow="1" bandRow="1">
                <a:tableStyleId>{5940675A-B579-460E-94D1-54222C63F5DA}</a:tableStyleId>
              </a:tblPr>
              <a:tblGrid>
                <a:gridCol w="2260219">
                  <a:extLst>
                    <a:ext uri="{9D8B030D-6E8A-4147-A177-3AD203B41FA5}">
                      <a16:colId xmlns:a16="http://schemas.microsoft.com/office/drawing/2014/main" val="792894951"/>
                    </a:ext>
                  </a:extLst>
                </a:gridCol>
                <a:gridCol w="1422464">
                  <a:extLst>
                    <a:ext uri="{9D8B030D-6E8A-4147-A177-3AD203B41FA5}">
                      <a16:colId xmlns:a16="http://schemas.microsoft.com/office/drawing/2014/main" val="2185162368"/>
                    </a:ext>
                  </a:extLst>
                </a:gridCol>
                <a:gridCol w="2260219">
                  <a:extLst>
                    <a:ext uri="{9D8B030D-6E8A-4147-A177-3AD203B41FA5}">
                      <a16:colId xmlns:a16="http://schemas.microsoft.com/office/drawing/2014/main" val="3144973801"/>
                    </a:ext>
                  </a:extLst>
                </a:gridCol>
                <a:gridCol w="2192827">
                  <a:extLst>
                    <a:ext uri="{9D8B030D-6E8A-4147-A177-3AD203B41FA5}">
                      <a16:colId xmlns:a16="http://schemas.microsoft.com/office/drawing/2014/main" val="2236750830"/>
                    </a:ext>
                  </a:extLst>
                </a:gridCol>
              </a:tblGrid>
              <a:tr h="370840">
                <a:tc>
                  <a:txBody>
                    <a:bodyPr/>
                    <a:lstStyle/>
                    <a:p>
                      <a:endParaRPr lang="en-US" dirty="0"/>
                    </a:p>
                  </a:txBody>
                  <a:tcPr/>
                </a:tc>
                <a:tc>
                  <a:txBody>
                    <a:bodyPr/>
                    <a:lstStyle/>
                    <a:p>
                      <a:r>
                        <a:rPr lang="en-US" dirty="0"/>
                        <a:t>Fast</a:t>
                      </a:r>
                      <a:r>
                        <a:rPr lang="en-US" baseline="0" dirty="0"/>
                        <a:t> Evolving</a:t>
                      </a:r>
                      <a:endParaRPr lang="en-US" dirty="0"/>
                    </a:p>
                  </a:txBody>
                  <a:tcPr/>
                </a:tc>
                <a:tc>
                  <a:txBody>
                    <a:bodyPr/>
                    <a:lstStyle/>
                    <a:p>
                      <a:r>
                        <a:rPr lang="en-US" dirty="0"/>
                        <a:t>Intermediate Evolving</a:t>
                      </a:r>
                    </a:p>
                  </a:txBody>
                  <a:tcPr/>
                </a:tc>
                <a:tc>
                  <a:txBody>
                    <a:bodyPr/>
                    <a:lstStyle/>
                    <a:p>
                      <a:r>
                        <a:rPr lang="en-US" dirty="0"/>
                        <a:t>Slow Evolving</a:t>
                      </a:r>
                    </a:p>
                  </a:txBody>
                  <a:tcPr/>
                </a:tc>
                <a:extLst>
                  <a:ext uri="{0D108BD9-81ED-4DB2-BD59-A6C34878D82A}">
                    <a16:rowId xmlns:a16="http://schemas.microsoft.com/office/drawing/2014/main" val="3408749132"/>
                  </a:ext>
                </a:extLst>
              </a:tr>
              <a:tr h="370840">
                <a:tc>
                  <a:txBody>
                    <a:bodyPr/>
                    <a:lstStyle/>
                    <a:p>
                      <a:r>
                        <a:rPr lang="en-US" dirty="0"/>
                        <a:t>Fast Evolving</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07441992"/>
                  </a:ext>
                </a:extLst>
              </a:tr>
              <a:tr h="370840">
                <a:tc>
                  <a:txBody>
                    <a:bodyPr/>
                    <a:lstStyle/>
                    <a:p>
                      <a:r>
                        <a:rPr lang="en-US" dirty="0"/>
                        <a:t>Intermediate Evolving</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09485056"/>
                  </a:ext>
                </a:extLst>
              </a:tr>
              <a:tr h="370840">
                <a:tc>
                  <a:txBody>
                    <a:bodyPr/>
                    <a:lstStyle/>
                    <a:p>
                      <a:r>
                        <a:rPr lang="en-US" dirty="0"/>
                        <a:t>Slow Evolving</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72430318"/>
                  </a:ext>
                </a:extLst>
              </a:tr>
            </a:tbl>
          </a:graphicData>
        </a:graphic>
      </p:graphicFrame>
      <p:sp>
        <p:nvSpPr>
          <p:cNvPr id="4" name="TextBox 3"/>
          <p:cNvSpPr txBox="1"/>
          <p:nvPr/>
        </p:nvSpPr>
        <p:spPr>
          <a:xfrm>
            <a:off x="942638" y="2233191"/>
            <a:ext cx="2048638" cy="369332"/>
          </a:xfrm>
          <a:prstGeom prst="rect">
            <a:avLst/>
          </a:prstGeom>
          <a:noFill/>
        </p:spPr>
        <p:txBody>
          <a:bodyPr wrap="none" rtlCol="0">
            <a:spAutoFit/>
          </a:bodyPr>
          <a:lstStyle/>
          <a:p>
            <a:r>
              <a:rPr lang="en-US" dirty="0"/>
              <a:t>Transmission matrix</a:t>
            </a:r>
          </a:p>
        </p:txBody>
      </p:sp>
      <p:sp>
        <p:nvSpPr>
          <p:cNvPr id="23" name="TextBox 22"/>
          <p:cNvSpPr txBox="1"/>
          <p:nvPr/>
        </p:nvSpPr>
        <p:spPr>
          <a:xfrm>
            <a:off x="197996" y="3902616"/>
            <a:ext cx="3566159" cy="646331"/>
          </a:xfrm>
          <a:prstGeom prst="rect">
            <a:avLst/>
          </a:prstGeom>
          <a:noFill/>
        </p:spPr>
        <p:txBody>
          <a:bodyPr wrap="square" rtlCol="0">
            <a:spAutoFit/>
          </a:bodyPr>
          <a:lstStyle/>
          <a:p>
            <a:pPr algn="ctr"/>
            <a:r>
              <a:rPr lang="en-US" dirty="0"/>
              <a:t>Emission Probability matrix for each possible state</a:t>
            </a:r>
          </a:p>
        </p:txBody>
      </p:sp>
      <mc:AlternateContent xmlns:mc="http://schemas.openxmlformats.org/markup-compatibility/2006" xmlns:a14="http://schemas.microsoft.com/office/drawing/2010/main">
        <mc:Choice Requires="a14">
          <p:sp>
            <p:nvSpPr>
              <p:cNvPr id="24" name="TextBox 23"/>
              <p:cNvSpPr txBox="1"/>
              <p:nvPr/>
            </p:nvSpPr>
            <p:spPr>
              <a:xfrm>
                <a:off x="579471" y="5815989"/>
                <a:ext cx="112612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𝑒𝑚𝑖𝑠𝑠𝑖𝑜𝑛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𝑐𝑎𝑡𝑒𝑔𝑜𝑟𝑦</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𝑝𝑜𝑠𝑖𝑡𝑖𝑜𝑛</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𝑎𝑚</m:t>
                      </m:r>
                      <m:r>
                        <a:rPr lang="en-US" b="0" i="1" smtClean="0">
                          <a:latin typeface="Cambria Math" panose="02040503050406030204" pitchFamily="18" charset="0"/>
                        </a:rPr>
                        <m:t> </m:t>
                      </m:r>
                      <m:r>
                        <a:rPr lang="en-US" b="0" i="1" smtClean="0">
                          <a:latin typeface="Cambria Math" panose="02040503050406030204" pitchFamily="18" charset="0"/>
                        </a:rPr>
                        <m:t>𝑢𝑠𝑖𝑛𝑔</m:t>
                      </m:r>
                      <m:r>
                        <a:rPr lang="en-US" b="0" i="1" smtClean="0">
                          <a:latin typeface="Cambria Math" panose="02040503050406030204" pitchFamily="18" charset="0"/>
                        </a:rPr>
                        <m:t> </m:t>
                      </m:r>
                      <m:r>
                        <a:rPr lang="en-US" b="0" i="1" smtClean="0">
                          <a:latin typeface="Cambria Math" panose="02040503050406030204" pitchFamily="18" charset="0"/>
                        </a:rPr>
                        <m:t>𝑠𝑡𝑎𝑡𝑒</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𝑘</m:t>
                          </m:r>
                        </m:e>
                      </m:d>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579471" y="5815989"/>
                <a:ext cx="11261224" cy="276999"/>
              </a:xfrm>
              <a:prstGeom prst="rect">
                <a:avLst/>
              </a:prstGeom>
              <a:blipFill>
                <a:blip r:embed="rId2"/>
                <a:stretch>
                  <a:fillRect l="-271" t="-217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17407" y="667834"/>
                <a:ext cx="78487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𝑐h𝑎𝑛𝑔𝑖𝑛𝑔</m:t>
                      </m:r>
                      <m:r>
                        <a:rPr lang="en-US" b="0" i="1" smtClean="0">
                          <a:latin typeface="Cambria Math" panose="02040503050406030204" pitchFamily="18" charset="0"/>
                        </a:rPr>
                        <m:t> </m:t>
                      </m:r>
                      <m:r>
                        <a:rPr lang="en-US" b="0" i="1" smtClean="0">
                          <a:latin typeface="Cambria Math" panose="02040503050406030204" pitchFamily="18" charset="0"/>
                        </a:rPr>
                        <m:t>𝑓𝑟𝑜𝑚</m:t>
                      </m:r>
                      <m:r>
                        <a:rPr lang="en-US" b="0" i="1" smtClean="0">
                          <a:latin typeface="Cambria Math" panose="02040503050406030204" pitchFamily="18" charset="0"/>
                        </a:rPr>
                        <m:t> </m:t>
                      </m:r>
                      <m:r>
                        <a:rPr lang="en-US" b="0" i="1" smtClean="0">
                          <a:latin typeface="Cambria Math" panose="02040503050406030204" pitchFamily="18" charset="0"/>
                        </a:rPr>
                        <m:t>𝑠𝑡𝑎𝑡𝑒</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𝑠𝑡𝑎𝑡𝑒</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𝑘𝑟</m:t>
                          </m:r>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𝑘</m:t>
                          </m:r>
                        </m:e>
                      </m:d>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1517407" y="667834"/>
                <a:ext cx="7848752" cy="276999"/>
              </a:xfrm>
              <a:prstGeom prst="rect">
                <a:avLst/>
              </a:prstGeom>
              <a:blipFill>
                <a:blip r:embed="rId3"/>
                <a:stretch>
                  <a:fillRect l="-544" t="-4444" b="-35556"/>
                </a:stretch>
              </a:blipFill>
            </p:spPr>
            <p:txBody>
              <a:bodyPr/>
              <a:lstStyle/>
              <a:p>
                <a:r>
                  <a:rPr lang="en-US">
                    <a:noFill/>
                  </a:rPr>
                  <a:t> </a:t>
                </a:r>
              </a:p>
            </p:txBody>
          </p:sp>
        </mc:Fallback>
      </mc:AlternateContent>
      <p:cxnSp>
        <p:nvCxnSpPr>
          <p:cNvPr id="26" name="Straight Arrow Connector 25"/>
          <p:cNvCxnSpPr>
            <a:stCxn id="27" idx="1"/>
          </p:cNvCxnSpPr>
          <p:nvPr/>
        </p:nvCxnSpPr>
        <p:spPr>
          <a:xfrm flipH="1" flipV="1">
            <a:off x="8971939" y="1029206"/>
            <a:ext cx="800952" cy="23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772891" y="806333"/>
            <a:ext cx="2419109" cy="923330"/>
          </a:xfrm>
          <a:prstGeom prst="rect">
            <a:avLst/>
          </a:prstGeom>
          <a:noFill/>
        </p:spPr>
        <p:txBody>
          <a:bodyPr wrap="square" rtlCol="0">
            <a:spAutoFit/>
          </a:bodyPr>
          <a:lstStyle/>
          <a:p>
            <a:r>
              <a:rPr lang="en-US" dirty="0"/>
              <a:t>Given that I was in the previous position using state </a:t>
            </a:r>
            <a:r>
              <a:rPr lang="en-US" i="1" dirty="0"/>
              <a:t>k</a:t>
            </a:r>
          </a:p>
        </p:txBody>
      </p:sp>
      <p:sp>
        <p:nvSpPr>
          <p:cNvPr id="28" name="TextBox 27"/>
          <p:cNvSpPr txBox="1"/>
          <p:nvPr/>
        </p:nvSpPr>
        <p:spPr>
          <a:xfrm>
            <a:off x="6628066" y="1316132"/>
            <a:ext cx="2419109" cy="369332"/>
          </a:xfrm>
          <a:prstGeom prst="rect">
            <a:avLst/>
          </a:prstGeom>
          <a:noFill/>
        </p:spPr>
        <p:txBody>
          <a:bodyPr wrap="square" rtlCol="0">
            <a:spAutoFit/>
          </a:bodyPr>
          <a:lstStyle/>
          <a:p>
            <a:r>
              <a:rPr lang="en-US" dirty="0"/>
              <a:t>I am using state </a:t>
            </a:r>
            <a:r>
              <a:rPr lang="en-US" i="1" dirty="0"/>
              <a:t>r</a:t>
            </a:r>
          </a:p>
        </p:txBody>
      </p:sp>
      <p:cxnSp>
        <p:nvCxnSpPr>
          <p:cNvPr id="29" name="Straight Arrow Connector 28"/>
          <p:cNvCxnSpPr/>
          <p:nvPr/>
        </p:nvCxnSpPr>
        <p:spPr>
          <a:xfrm flipV="1">
            <a:off x="7478804" y="1029206"/>
            <a:ext cx="358817" cy="272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30"/>
          <p:cNvGraphicFramePr>
            <a:graphicFrameLocks noGrp="1"/>
          </p:cNvGraphicFramePr>
          <p:nvPr>
            <p:extLst>
              <p:ext uri="{D42A27DB-BD31-4B8C-83A1-F6EECF244321}">
                <p14:modId xmlns:p14="http://schemas.microsoft.com/office/powerpoint/2010/main" val="2712773260"/>
              </p:ext>
            </p:extLst>
          </p:nvPr>
        </p:nvGraphicFramePr>
        <p:xfrm>
          <a:off x="4788680" y="3659526"/>
          <a:ext cx="2300161" cy="1854200"/>
        </p:xfrm>
        <a:graphic>
          <a:graphicData uri="http://schemas.openxmlformats.org/drawingml/2006/table">
            <a:tbl>
              <a:tblPr firstRow="1" bandRow="1">
                <a:tableStyleId>{5940675A-B579-460E-94D1-54222C63F5DA}</a:tableStyleId>
              </a:tblPr>
              <a:tblGrid>
                <a:gridCol w="1063689">
                  <a:extLst>
                    <a:ext uri="{9D8B030D-6E8A-4147-A177-3AD203B41FA5}">
                      <a16:colId xmlns:a16="http://schemas.microsoft.com/office/drawing/2014/main" val="1583206574"/>
                    </a:ext>
                  </a:extLst>
                </a:gridCol>
                <a:gridCol w="1236472">
                  <a:extLst>
                    <a:ext uri="{9D8B030D-6E8A-4147-A177-3AD203B41FA5}">
                      <a16:colId xmlns:a16="http://schemas.microsoft.com/office/drawing/2014/main" val="2092198144"/>
                    </a:ext>
                  </a:extLst>
                </a:gridCol>
              </a:tblGrid>
              <a:tr h="370840">
                <a:tc>
                  <a:txBody>
                    <a:bodyPr/>
                    <a:lstStyle/>
                    <a:p>
                      <a:r>
                        <a:rPr lang="en-US" dirty="0"/>
                        <a:t>Category</a:t>
                      </a:r>
                    </a:p>
                  </a:txBody>
                  <a:tcPr/>
                </a:tc>
                <a:tc>
                  <a:txBody>
                    <a:bodyPr/>
                    <a:lstStyle/>
                    <a:p>
                      <a:r>
                        <a:rPr lang="en-US" dirty="0"/>
                        <a:t>Probability</a:t>
                      </a:r>
                    </a:p>
                  </a:txBody>
                  <a:tcPr/>
                </a:tc>
                <a:extLst>
                  <a:ext uri="{0D108BD9-81ED-4DB2-BD59-A6C34878D82A}">
                    <a16:rowId xmlns:a16="http://schemas.microsoft.com/office/drawing/2014/main" val="4262123208"/>
                  </a:ext>
                </a:extLst>
              </a:tr>
              <a:tr h="370840">
                <a:tc>
                  <a:txBody>
                    <a:bodyPr/>
                    <a:lstStyle/>
                    <a:p>
                      <a:r>
                        <a:rPr lang="en-US" dirty="0"/>
                        <a:t>A</a:t>
                      </a:r>
                    </a:p>
                  </a:txBody>
                  <a:tcPr/>
                </a:tc>
                <a:tc>
                  <a:txBody>
                    <a:bodyPr/>
                    <a:lstStyle/>
                    <a:p>
                      <a:endParaRPr lang="en-US"/>
                    </a:p>
                  </a:txBody>
                  <a:tcPr/>
                </a:tc>
                <a:extLst>
                  <a:ext uri="{0D108BD9-81ED-4DB2-BD59-A6C34878D82A}">
                    <a16:rowId xmlns:a16="http://schemas.microsoft.com/office/drawing/2014/main" val="2796103180"/>
                  </a:ext>
                </a:extLst>
              </a:tr>
              <a:tr h="370840">
                <a:tc>
                  <a:txBody>
                    <a:bodyPr/>
                    <a:lstStyle/>
                    <a:p>
                      <a:r>
                        <a:rPr lang="en-US" dirty="0"/>
                        <a:t>C</a:t>
                      </a:r>
                    </a:p>
                  </a:txBody>
                  <a:tcPr/>
                </a:tc>
                <a:tc>
                  <a:txBody>
                    <a:bodyPr/>
                    <a:lstStyle/>
                    <a:p>
                      <a:endParaRPr lang="en-US"/>
                    </a:p>
                  </a:txBody>
                  <a:tcPr/>
                </a:tc>
                <a:extLst>
                  <a:ext uri="{0D108BD9-81ED-4DB2-BD59-A6C34878D82A}">
                    <a16:rowId xmlns:a16="http://schemas.microsoft.com/office/drawing/2014/main" val="3279470537"/>
                  </a:ext>
                </a:extLst>
              </a:tr>
              <a:tr h="370840">
                <a:tc>
                  <a:txBody>
                    <a:bodyPr/>
                    <a:lstStyle/>
                    <a:p>
                      <a:r>
                        <a:rPr lang="en-US" dirty="0"/>
                        <a:t>T</a:t>
                      </a:r>
                    </a:p>
                  </a:txBody>
                  <a:tcPr/>
                </a:tc>
                <a:tc>
                  <a:txBody>
                    <a:bodyPr/>
                    <a:lstStyle/>
                    <a:p>
                      <a:endParaRPr lang="en-US"/>
                    </a:p>
                  </a:txBody>
                  <a:tcPr/>
                </a:tc>
                <a:extLst>
                  <a:ext uri="{0D108BD9-81ED-4DB2-BD59-A6C34878D82A}">
                    <a16:rowId xmlns:a16="http://schemas.microsoft.com/office/drawing/2014/main" val="2462387008"/>
                  </a:ext>
                </a:extLst>
              </a:tr>
              <a:tr h="370840">
                <a:tc>
                  <a:txBody>
                    <a:bodyPr/>
                    <a:lstStyle/>
                    <a:p>
                      <a:r>
                        <a:rPr lang="en-US" dirty="0"/>
                        <a:t>G</a:t>
                      </a:r>
                    </a:p>
                  </a:txBody>
                  <a:tcPr/>
                </a:tc>
                <a:tc>
                  <a:txBody>
                    <a:bodyPr/>
                    <a:lstStyle/>
                    <a:p>
                      <a:endParaRPr lang="en-US" dirty="0"/>
                    </a:p>
                  </a:txBody>
                  <a:tcPr/>
                </a:tc>
                <a:extLst>
                  <a:ext uri="{0D108BD9-81ED-4DB2-BD59-A6C34878D82A}">
                    <a16:rowId xmlns:a16="http://schemas.microsoft.com/office/drawing/2014/main" val="3773354693"/>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169685134"/>
              </p:ext>
            </p:extLst>
          </p:nvPr>
        </p:nvGraphicFramePr>
        <p:xfrm>
          <a:off x="7268249" y="3644714"/>
          <a:ext cx="2300161" cy="1854200"/>
        </p:xfrm>
        <a:graphic>
          <a:graphicData uri="http://schemas.openxmlformats.org/drawingml/2006/table">
            <a:tbl>
              <a:tblPr firstRow="1" bandRow="1">
                <a:tableStyleId>{5940675A-B579-460E-94D1-54222C63F5DA}</a:tableStyleId>
              </a:tblPr>
              <a:tblGrid>
                <a:gridCol w="1063689">
                  <a:extLst>
                    <a:ext uri="{9D8B030D-6E8A-4147-A177-3AD203B41FA5}">
                      <a16:colId xmlns:a16="http://schemas.microsoft.com/office/drawing/2014/main" val="1583206574"/>
                    </a:ext>
                  </a:extLst>
                </a:gridCol>
                <a:gridCol w="1236472">
                  <a:extLst>
                    <a:ext uri="{9D8B030D-6E8A-4147-A177-3AD203B41FA5}">
                      <a16:colId xmlns:a16="http://schemas.microsoft.com/office/drawing/2014/main" val="2092198144"/>
                    </a:ext>
                  </a:extLst>
                </a:gridCol>
              </a:tblGrid>
              <a:tr h="370840">
                <a:tc>
                  <a:txBody>
                    <a:bodyPr/>
                    <a:lstStyle/>
                    <a:p>
                      <a:r>
                        <a:rPr lang="en-US" dirty="0"/>
                        <a:t>Category</a:t>
                      </a:r>
                    </a:p>
                  </a:txBody>
                  <a:tcPr/>
                </a:tc>
                <a:tc>
                  <a:txBody>
                    <a:bodyPr/>
                    <a:lstStyle/>
                    <a:p>
                      <a:r>
                        <a:rPr lang="en-US" dirty="0"/>
                        <a:t>Probability</a:t>
                      </a:r>
                    </a:p>
                  </a:txBody>
                  <a:tcPr/>
                </a:tc>
                <a:extLst>
                  <a:ext uri="{0D108BD9-81ED-4DB2-BD59-A6C34878D82A}">
                    <a16:rowId xmlns:a16="http://schemas.microsoft.com/office/drawing/2014/main" val="4262123208"/>
                  </a:ext>
                </a:extLst>
              </a:tr>
              <a:tr h="370840">
                <a:tc>
                  <a:txBody>
                    <a:bodyPr/>
                    <a:lstStyle/>
                    <a:p>
                      <a:r>
                        <a:rPr lang="en-US" dirty="0"/>
                        <a:t>A</a:t>
                      </a:r>
                    </a:p>
                  </a:txBody>
                  <a:tcPr/>
                </a:tc>
                <a:tc>
                  <a:txBody>
                    <a:bodyPr/>
                    <a:lstStyle/>
                    <a:p>
                      <a:endParaRPr lang="en-US"/>
                    </a:p>
                  </a:txBody>
                  <a:tcPr/>
                </a:tc>
                <a:extLst>
                  <a:ext uri="{0D108BD9-81ED-4DB2-BD59-A6C34878D82A}">
                    <a16:rowId xmlns:a16="http://schemas.microsoft.com/office/drawing/2014/main" val="2796103180"/>
                  </a:ext>
                </a:extLst>
              </a:tr>
              <a:tr h="370840">
                <a:tc>
                  <a:txBody>
                    <a:bodyPr/>
                    <a:lstStyle/>
                    <a:p>
                      <a:r>
                        <a:rPr lang="en-US" dirty="0"/>
                        <a:t>C</a:t>
                      </a:r>
                    </a:p>
                  </a:txBody>
                  <a:tcPr/>
                </a:tc>
                <a:tc>
                  <a:txBody>
                    <a:bodyPr/>
                    <a:lstStyle/>
                    <a:p>
                      <a:endParaRPr lang="en-US"/>
                    </a:p>
                  </a:txBody>
                  <a:tcPr/>
                </a:tc>
                <a:extLst>
                  <a:ext uri="{0D108BD9-81ED-4DB2-BD59-A6C34878D82A}">
                    <a16:rowId xmlns:a16="http://schemas.microsoft.com/office/drawing/2014/main" val="3279470537"/>
                  </a:ext>
                </a:extLst>
              </a:tr>
              <a:tr h="370840">
                <a:tc>
                  <a:txBody>
                    <a:bodyPr/>
                    <a:lstStyle/>
                    <a:p>
                      <a:r>
                        <a:rPr lang="en-US" dirty="0"/>
                        <a:t>T</a:t>
                      </a:r>
                    </a:p>
                  </a:txBody>
                  <a:tcPr/>
                </a:tc>
                <a:tc>
                  <a:txBody>
                    <a:bodyPr/>
                    <a:lstStyle/>
                    <a:p>
                      <a:endParaRPr lang="en-US"/>
                    </a:p>
                  </a:txBody>
                  <a:tcPr/>
                </a:tc>
                <a:extLst>
                  <a:ext uri="{0D108BD9-81ED-4DB2-BD59-A6C34878D82A}">
                    <a16:rowId xmlns:a16="http://schemas.microsoft.com/office/drawing/2014/main" val="2462387008"/>
                  </a:ext>
                </a:extLst>
              </a:tr>
              <a:tr h="370840">
                <a:tc>
                  <a:txBody>
                    <a:bodyPr/>
                    <a:lstStyle/>
                    <a:p>
                      <a:r>
                        <a:rPr lang="en-US" dirty="0"/>
                        <a:t>G</a:t>
                      </a:r>
                    </a:p>
                  </a:txBody>
                  <a:tcPr/>
                </a:tc>
                <a:tc>
                  <a:txBody>
                    <a:bodyPr/>
                    <a:lstStyle/>
                    <a:p>
                      <a:endParaRPr lang="en-US" dirty="0"/>
                    </a:p>
                  </a:txBody>
                  <a:tcPr/>
                </a:tc>
                <a:extLst>
                  <a:ext uri="{0D108BD9-81ED-4DB2-BD59-A6C34878D82A}">
                    <a16:rowId xmlns:a16="http://schemas.microsoft.com/office/drawing/2014/main" val="3773354693"/>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2959162335"/>
              </p:ext>
            </p:extLst>
          </p:nvPr>
        </p:nvGraphicFramePr>
        <p:xfrm>
          <a:off x="9747818" y="3603813"/>
          <a:ext cx="2300161" cy="1854200"/>
        </p:xfrm>
        <a:graphic>
          <a:graphicData uri="http://schemas.openxmlformats.org/drawingml/2006/table">
            <a:tbl>
              <a:tblPr firstRow="1" bandRow="1">
                <a:tableStyleId>{5940675A-B579-460E-94D1-54222C63F5DA}</a:tableStyleId>
              </a:tblPr>
              <a:tblGrid>
                <a:gridCol w="1063689">
                  <a:extLst>
                    <a:ext uri="{9D8B030D-6E8A-4147-A177-3AD203B41FA5}">
                      <a16:colId xmlns:a16="http://schemas.microsoft.com/office/drawing/2014/main" val="1583206574"/>
                    </a:ext>
                  </a:extLst>
                </a:gridCol>
                <a:gridCol w="1236472">
                  <a:extLst>
                    <a:ext uri="{9D8B030D-6E8A-4147-A177-3AD203B41FA5}">
                      <a16:colId xmlns:a16="http://schemas.microsoft.com/office/drawing/2014/main" val="2092198144"/>
                    </a:ext>
                  </a:extLst>
                </a:gridCol>
              </a:tblGrid>
              <a:tr h="370840">
                <a:tc>
                  <a:txBody>
                    <a:bodyPr/>
                    <a:lstStyle/>
                    <a:p>
                      <a:r>
                        <a:rPr lang="en-US" dirty="0"/>
                        <a:t>Category</a:t>
                      </a:r>
                    </a:p>
                  </a:txBody>
                  <a:tcPr/>
                </a:tc>
                <a:tc>
                  <a:txBody>
                    <a:bodyPr/>
                    <a:lstStyle/>
                    <a:p>
                      <a:r>
                        <a:rPr lang="en-US" dirty="0"/>
                        <a:t>Probability</a:t>
                      </a:r>
                    </a:p>
                  </a:txBody>
                  <a:tcPr/>
                </a:tc>
                <a:extLst>
                  <a:ext uri="{0D108BD9-81ED-4DB2-BD59-A6C34878D82A}">
                    <a16:rowId xmlns:a16="http://schemas.microsoft.com/office/drawing/2014/main" val="4262123208"/>
                  </a:ext>
                </a:extLst>
              </a:tr>
              <a:tr h="370840">
                <a:tc>
                  <a:txBody>
                    <a:bodyPr/>
                    <a:lstStyle/>
                    <a:p>
                      <a:r>
                        <a:rPr lang="en-US" dirty="0"/>
                        <a:t>A</a:t>
                      </a:r>
                    </a:p>
                  </a:txBody>
                  <a:tcPr/>
                </a:tc>
                <a:tc>
                  <a:txBody>
                    <a:bodyPr/>
                    <a:lstStyle/>
                    <a:p>
                      <a:endParaRPr lang="en-US"/>
                    </a:p>
                  </a:txBody>
                  <a:tcPr/>
                </a:tc>
                <a:extLst>
                  <a:ext uri="{0D108BD9-81ED-4DB2-BD59-A6C34878D82A}">
                    <a16:rowId xmlns:a16="http://schemas.microsoft.com/office/drawing/2014/main" val="2796103180"/>
                  </a:ext>
                </a:extLst>
              </a:tr>
              <a:tr h="370840">
                <a:tc>
                  <a:txBody>
                    <a:bodyPr/>
                    <a:lstStyle/>
                    <a:p>
                      <a:r>
                        <a:rPr lang="en-US" dirty="0"/>
                        <a:t>C</a:t>
                      </a:r>
                    </a:p>
                  </a:txBody>
                  <a:tcPr/>
                </a:tc>
                <a:tc>
                  <a:txBody>
                    <a:bodyPr/>
                    <a:lstStyle/>
                    <a:p>
                      <a:endParaRPr lang="en-US"/>
                    </a:p>
                  </a:txBody>
                  <a:tcPr/>
                </a:tc>
                <a:extLst>
                  <a:ext uri="{0D108BD9-81ED-4DB2-BD59-A6C34878D82A}">
                    <a16:rowId xmlns:a16="http://schemas.microsoft.com/office/drawing/2014/main" val="3279470537"/>
                  </a:ext>
                </a:extLst>
              </a:tr>
              <a:tr h="370840">
                <a:tc>
                  <a:txBody>
                    <a:bodyPr/>
                    <a:lstStyle/>
                    <a:p>
                      <a:r>
                        <a:rPr lang="en-US" dirty="0"/>
                        <a:t>T</a:t>
                      </a:r>
                    </a:p>
                  </a:txBody>
                  <a:tcPr/>
                </a:tc>
                <a:tc>
                  <a:txBody>
                    <a:bodyPr/>
                    <a:lstStyle/>
                    <a:p>
                      <a:endParaRPr lang="en-US"/>
                    </a:p>
                  </a:txBody>
                  <a:tcPr/>
                </a:tc>
                <a:extLst>
                  <a:ext uri="{0D108BD9-81ED-4DB2-BD59-A6C34878D82A}">
                    <a16:rowId xmlns:a16="http://schemas.microsoft.com/office/drawing/2014/main" val="2462387008"/>
                  </a:ext>
                </a:extLst>
              </a:tr>
              <a:tr h="370840">
                <a:tc>
                  <a:txBody>
                    <a:bodyPr/>
                    <a:lstStyle/>
                    <a:p>
                      <a:r>
                        <a:rPr lang="en-US" dirty="0"/>
                        <a:t>G</a:t>
                      </a:r>
                    </a:p>
                  </a:txBody>
                  <a:tcPr/>
                </a:tc>
                <a:tc>
                  <a:txBody>
                    <a:bodyPr/>
                    <a:lstStyle/>
                    <a:p>
                      <a:endParaRPr lang="en-US" dirty="0"/>
                    </a:p>
                  </a:txBody>
                  <a:tcPr/>
                </a:tc>
                <a:extLst>
                  <a:ext uri="{0D108BD9-81ED-4DB2-BD59-A6C34878D82A}">
                    <a16:rowId xmlns:a16="http://schemas.microsoft.com/office/drawing/2014/main" val="3773354693"/>
                  </a:ext>
                </a:extLst>
              </a:tr>
            </a:tbl>
          </a:graphicData>
        </a:graphic>
      </p:graphicFrame>
    </p:spTree>
    <p:extLst>
      <p:ext uri="{BB962C8B-B14F-4D97-AF65-F5344CB8AC3E}">
        <p14:creationId xmlns:p14="http://schemas.microsoft.com/office/powerpoint/2010/main" val="2921077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7912"/>
          <a:stretch/>
        </p:blipFill>
        <p:spPr>
          <a:xfrm>
            <a:off x="187336" y="2281237"/>
            <a:ext cx="11719441" cy="2727643"/>
          </a:xfrm>
          <a:prstGeom prst="rect">
            <a:avLst/>
          </a:prstGeom>
        </p:spPr>
      </p:pic>
      <p:sp>
        <p:nvSpPr>
          <p:cNvPr id="35" name="Title 1"/>
          <p:cNvSpPr>
            <a:spLocks noGrp="1"/>
          </p:cNvSpPr>
          <p:nvPr>
            <p:ph type="title"/>
          </p:nvPr>
        </p:nvSpPr>
        <p:spPr>
          <a:xfrm>
            <a:off x="838200" y="365125"/>
            <a:ext cx="10515600" cy="1325563"/>
          </a:xfrm>
        </p:spPr>
        <p:txBody>
          <a:bodyPr/>
          <a:lstStyle/>
          <a:p>
            <a:r>
              <a:rPr lang="en-US" dirty="0"/>
              <a:t>HMM: Multiple ways of modelling</a:t>
            </a:r>
          </a:p>
        </p:txBody>
      </p:sp>
      <p:sp>
        <p:nvSpPr>
          <p:cNvPr id="37" name="TextBox 36"/>
          <p:cNvSpPr txBox="1"/>
          <p:nvPr/>
        </p:nvSpPr>
        <p:spPr>
          <a:xfrm>
            <a:off x="4376258" y="1335483"/>
            <a:ext cx="3087320" cy="646331"/>
          </a:xfrm>
          <a:prstGeom prst="rect">
            <a:avLst/>
          </a:prstGeom>
          <a:noFill/>
        </p:spPr>
        <p:txBody>
          <a:bodyPr wrap="none" rtlCol="0">
            <a:spAutoFit/>
          </a:bodyPr>
          <a:lstStyle/>
          <a:p>
            <a:r>
              <a:rPr lang="en-US" sz="3600" dirty="0"/>
              <a:t>DNA </a:t>
            </a:r>
            <a:r>
              <a:rPr lang="en-US" sz="3600" dirty="0" err="1"/>
              <a:t>Metilation</a:t>
            </a:r>
            <a:endParaRPr lang="en-US" sz="3600" dirty="0"/>
          </a:p>
        </p:txBody>
      </p:sp>
      <p:sp>
        <p:nvSpPr>
          <p:cNvPr id="39" name="Rectangle 38"/>
          <p:cNvSpPr/>
          <p:nvPr/>
        </p:nvSpPr>
        <p:spPr>
          <a:xfrm>
            <a:off x="497841" y="6346875"/>
            <a:ext cx="12182494" cy="369332"/>
          </a:xfrm>
          <a:prstGeom prst="rect">
            <a:avLst/>
          </a:prstGeom>
        </p:spPr>
        <p:txBody>
          <a:bodyPr wrap="square">
            <a:spAutoFit/>
          </a:bodyPr>
          <a:lstStyle/>
          <a:p>
            <a:r>
              <a:rPr lang="en-US" dirty="0"/>
              <a:t>A Review of Three Different Studies on Hidden Markov Models for Epigenetic Problems: A Computational Perspective</a:t>
            </a:r>
          </a:p>
        </p:txBody>
      </p:sp>
    </p:spTree>
    <p:extLst>
      <p:ext uri="{BB962C8B-B14F-4D97-AF65-F5344CB8AC3E}">
        <p14:creationId xmlns:p14="http://schemas.microsoft.com/office/powerpoint/2010/main" val="1245100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9332"/>
          <a:stretch/>
        </p:blipFill>
        <p:spPr>
          <a:xfrm>
            <a:off x="1051746" y="1981814"/>
            <a:ext cx="6578076" cy="4438651"/>
          </a:xfrm>
          <a:prstGeom prst="rect">
            <a:avLst/>
          </a:prstGeom>
        </p:spPr>
      </p:pic>
      <p:sp>
        <p:nvSpPr>
          <p:cNvPr id="3" name="Rectangle 2"/>
          <p:cNvSpPr/>
          <p:nvPr/>
        </p:nvSpPr>
        <p:spPr>
          <a:xfrm>
            <a:off x="7529505" y="2896558"/>
            <a:ext cx="4662495" cy="369332"/>
          </a:xfrm>
          <a:prstGeom prst="rect">
            <a:avLst/>
          </a:prstGeom>
        </p:spPr>
        <p:txBody>
          <a:bodyPr wrap="none">
            <a:spAutoFit/>
          </a:bodyPr>
          <a:lstStyle/>
          <a:p>
            <a:r>
              <a:rPr lang="en-US" dirty="0">
                <a:latin typeface="Times New Roman" panose="02020603050405020304" pitchFamily="18" charset="0"/>
              </a:rPr>
              <a:t>differential histone modification sites (DHMSs) </a:t>
            </a:r>
            <a:endParaRPr lang="en-US" dirty="0"/>
          </a:p>
        </p:txBody>
      </p:sp>
      <p:sp>
        <p:nvSpPr>
          <p:cNvPr id="6" name="Title 1"/>
          <p:cNvSpPr>
            <a:spLocks noGrp="1"/>
          </p:cNvSpPr>
          <p:nvPr>
            <p:ph type="title"/>
          </p:nvPr>
        </p:nvSpPr>
        <p:spPr>
          <a:xfrm>
            <a:off x="838200" y="365125"/>
            <a:ext cx="10515600" cy="1325563"/>
          </a:xfrm>
        </p:spPr>
        <p:txBody>
          <a:bodyPr/>
          <a:lstStyle/>
          <a:p>
            <a:r>
              <a:rPr lang="en-US" dirty="0"/>
              <a:t>HMM: Multiple ways of modelling</a:t>
            </a:r>
          </a:p>
        </p:txBody>
      </p:sp>
      <p:sp>
        <p:nvSpPr>
          <p:cNvPr id="7" name="TextBox 6"/>
          <p:cNvSpPr txBox="1"/>
          <p:nvPr/>
        </p:nvSpPr>
        <p:spPr>
          <a:xfrm>
            <a:off x="4376258" y="1335483"/>
            <a:ext cx="3087320" cy="646331"/>
          </a:xfrm>
          <a:prstGeom prst="rect">
            <a:avLst/>
          </a:prstGeom>
          <a:noFill/>
        </p:spPr>
        <p:txBody>
          <a:bodyPr wrap="none" rtlCol="0">
            <a:spAutoFit/>
          </a:bodyPr>
          <a:lstStyle/>
          <a:p>
            <a:r>
              <a:rPr lang="en-US" sz="3600" dirty="0"/>
              <a:t>DNA </a:t>
            </a:r>
            <a:r>
              <a:rPr lang="en-US" sz="3600" dirty="0" err="1"/>
              <a:t>Metilation</a:t>
            </a:r>
            <a:endParaRPr lang="en-US" sz="3600" dirty="0"/>
          </a:p>
        </p:txBody>
      </p:sp>
      <p:sp>
        <p:nvSpPr>
          <p:cNvPr id="8" name="Rectangle 7"/>
          <p:cNvSpPr/>
          <p:nvPr/>
        </p:nvSpPr>
        <p:spPr>
          <a:xfrm>
            <a:off x="497841" y="6346875"/>
            <a:ext cx="12182494" cy="369332"/>
          </a:xfrm>
          <a:prstGeom prst="rect">
            <a:avLst/>
          </a:prstGeom>
        </p:spPr>
        <p:txBody>
          <a:bodyPr wrap="square">
            <a:spAutoFit/>
          </a:bodyPr>
          <a:lstStyle/>
          <a:p>
            <a:r>
              <a:rPr lang="en-US" dirty="0"/>
              <a:t>A Review of Three Different Studies on Hidden Markov Models for Epigenetic Problems: A Computational Perspective</a:t>
            </a:r>
          </a:p>
        </p:txBody>
      </p:sp>
    </p:spTree>
    <p:extLst>
      <p:ext uri="{BB962C8B-B14F-4D97-AF65-F5344CB8AC3E}">
        <p14:creationId xmlns:p14="http://schemas.microsoft.com/office/powerpoint/2010/main" val="120611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 A simple working case</a:t>
            </a:r>
          </a:p>
        </p:txBody>
      </p:sp>
      <p:sp>
        <p:nvSpPr>
          <p:cNvPr id="3" name="TextBox 2"/>
          <p:cNvSpPr txBox="1"/>
          <p:nvPr/>
        </p:nvSpPr>
        <p:spPr>
          <a:xfrm>
            <a:off x="622852" y="1219200"/>
            <a:ext cx="8148897" cy="646331"/>
          </a:xfrm>
          <a:prstGeom prst="rect">
            <a:avLst/>
          </a:prstGeom>
          <a:noFill/>
        </p:spPr>
        <p:txBody>
          <a:bodyPr wrap="none" rtlCol="0">
            <a:spAutoFit/>
          </a:bodyPr>
          <a:lstStyle/>
          <a:p>
            <a:r>
              <a:rPr lang="en-US" sz="3600" dirty="0"/>
              <a:t>The occasionally dishonest casino problem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67" y="2074606"/>
            <a:ext cx="5754988" cy="4311445"/>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4039" y="2074606"/>
            <a:ext cx="1905411" cy="1905411"/>
          </a:xfrm>
          <a:prstGeom prst="rect">
            <a:avLst/>
          </a:prstGeom>
        </p:spPr>
      </p:pic>
      <p:sp>
        <p:nvSpPr>
          <p:cNvPr id="5" name="TextBox 4"/>
          <p:cNvSpPr txBox="1"/>
          <p:nvPr/>
        </p:nvSpPr>
        <p:spPr>
          <a:xfrm>
            <a:off x="6715432" y="4454013"/>
            <a:ext cx="5141288" cy="1477328"/>
          </a:xfrm>
          <a:prstGeom prst="rect">
            <a:avLst/>
          </a:prstGeom>
          <a:noFill/>
        </p:spPr>
        <p:txBody>
          <a:bodyPr wrap="square" rtlCol="0">
            <a:spAutoFit/>
          </a:bodyPr>
          <a:lstStyle/>
          <a:p>
            <a:r>
              <a:rPr lang="en-US" dirty="0"/>
              <a:t>With some probability, the casino uses a dice that is </a:t>
            </a:r>
            <a:r>
              <a:rPr lang="en-US" b="1" dirty="0">
                <a:solidFill>
                  <a:srgbClr val="FF0000"/>
                </a:solidFill>
              </a:rPr>
              <a:t>LOADED</a:t>
            </a:r>
            <a:r>
              <a:rPr lang="en-US" dirty="0"/>
              <a:t> so the number six (the bench wins) occurs more often (P(6)=0.5 than expected at random.</a:t>
            </a:r>
          </a:p>
          <a:p>
            <a:endParaRPr lang="en-US" dirty="0"/>
          </a:p>
          <a:p>
            <a:r>
              <a:rPr lang="en-US" dirty="0"/>
              <a:t>HOW CAN WE KNOW WHEN IT IS LOADED OF FAIR?</a:t>
            </a:r>
          </a:p>
        </p:txBody>
      </p:sp>
    </p:spTree>
    <p:extLst>
      <p:ext uri="{BB962C8B-B14F-4D97-AF65-F5344CB8AC3E}">
        <p14:creationId xmlns:p14="http://schemas.microsoft.com/office/powerpoint/2010/main" val="3208448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370112" cy="646331"/>
          </a:xfrm>
          <a:prstGeom prst="rect">
            <a:avLst/>
          </a:prstGeom>
          <a:noFill/>
        </p:spPr>
        <p:txBody>
          <a:bodyPr wrap="none" rtlCol="0">
            <a:spAutoFit/>
          </a:bodyPr>
          <a:lstStyle/>
          <a:p>
            <a:r>
              <a:rPr lang="en-US" sz="3600" dirty="0"/>
              <a:t>The occasionally dishonest casino problem.</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206" y="2727268"/>
            <a:ext cx="1905411" cy="190541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2036" y="2724365"/>
            <a:ext cx="1908314" cy="1908314"/>
          </a:xfrm>
          <a:prstGeom prst="rect">
            <a:avLst/>
          </a:prstGeom>
        </p:spPr>
      </p:pic>
      <p:graphicFrame>
        <p:nvGraphicFramePr>
          <p:cNvPr id="8" name="Table 7"/>
          <p:cNvGraphicFramePr>
            <a:graphicFrameLocks noGrp="1"/>
          </p:cNvGraphicFramePr>
          <p:nvPr/>
        </p:nvGraphicFramePr>
        <p:xfrm>
          <a:off x="816458"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1/6</a:t>
                      </a:r>
                    </a:p>
                  </a:txBody>
                  <a:tcPr/>
                </a:tc>
                <a:tc>
                  <a:txBody>
                    <a:bodyPr/>
                    <a:lstStyle/>
                    <a:p>
                      <a:r>
                        <a:rPr lang="en-US" dirty="0"/>
                        <a:t>1/6</a:t>
                      </a:r>
                    </a:p>
                  </a:txBody>
                  <a:tcPr/>
                </a:tc>
                <a:tc>
                  <a:txBody>
                    <a:bodyPr/>
                    <a:lstStyle/>
                    <a:p>
                      <a:r>
                        <a:rPr lang="en-US" dirty="0"/>
                        <a:t>1/6</a:t>
                      </a:r>
                    </a:p>
                  </a:txBody>
                  <a:tcPr/>
                </a:tc>
                <a:tc>
                  <a:txBody>
                    <a:bodyPr/>
                    <a:lstStyle/>
                    <a:p>
                      <a:r>
                        <a:rPr lang="en-US" dirty="0"/>
                        <a:t>1/6</a:t>
                      </a:r>
                    </a:p>
                  </a:txBody>
                  <a:tcPr/>
                </a:tc>
                <a:tc>
                  <a:txBody>
                    <a:bodyPr/>
                    <a:lstStyle/>
                    <a:p>
                      <a:r>
                        <a:rPr lang="en-US" dirty="0"/>
                        <a:t>1/6</a:t>
                      </a:r>
                    </a:p>
                  </a:txBody>
                  <a:tcPr/>
                </a:tc>
                <a:tc>
                  <a:txBody>
                    <a:bodyPr/>
                    <a:lstStyle/>
                    <a:p>
                      <a:r>
                        <a:rPr lang="en-US" dirty="0"/>
                        <a:t>1/6</a:t>
                      </a:r>
                    </a:p>
                  </a:txBody>
                  <a:tcPr/>
                </a:tc>
                <a:extLst>
                  <a:ext uri="{0D108BD9-81ED-4DB2-BD59-A6C34878D82A}">
                    <a16:rowId xmlns:a16="http://schemas.microsoft.com/office/drawing/2014/main" val="3629129204"/>
                  </a:ext>
                </a:extLst>
              </a:tr>
            </a:tbl>
          </a:graphicData>
        </a:graphic>
      </p:graphicFrame>
      <p:graphicFrame>
        <p:nvGraphicFramePr>
          <p:cNvPr id="10" name="Table 9"/>
          <p:cNvGraphicFramePr>
            <a:graphicFrameLocks noGrp="1"/>
          </p:cNvGraphicFramePr>
          <p:nvPr/>
        </p:nvGraphicFramePr>
        <p:xfrm>
          <a:off x="6791739"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1/10</a:t>
                      </a:r>
                    </a:p>
                  </a:txBody>
                  <a:tcPr/>
                </a:tc>
                <a:tc>
                  <a:txBody>
                    <a:bodyPr/>
                    <a:lstStyle/>
                    <a:p>
                      <a:r>
                        <a:rPr lang="en-US" dirty="0"/>
                        <a:t>1/10</a:t>
                      </a:r>
                    </a:p>
                  </a:txBody>
                  <a:tcPr/>
                </a:tc>
                <a:tc>
                  <a:txBody>
                    <a:bodyPr/>
                    <a:lstStyle/>
                    <a:p>
                      <a:r>
                        <a:rPr lang="en-US" dirty="0"/>
                        <a:t>1/10</a:t>
                      </a:r>
                    </a:p>
                  </a:txBody>
                  <a:tcPr/>
                </a:tc>
                <a:tc>
                  <a:txBody>
                    <a:bodyPr/>
                    <a:lstStyle/>
                    <a:p>
                      <a:r>
                        <a:rPr lang="en-US" dirty="0"/>
                        <a:t>1/10</a:t>
                      </a:r>
                    </a:p>
                  </a:txBody>
                  <a:tcPr/>
                </a:tc>
                <a:tc>
                  <a:txBody>
                    <a:bodyPr/>
                    <a:lstStyle/>
                    <a:p>
                      <a:r>
                        <a:rPr lang="en-US" dirty="0"/>
                        <a:t>1/10</a:t>
                      </a:r>
                    </a:p>
                  </a:txBody>
                  <a:tcPr/>
                </a:tc>
                <a:tc>
                  <a:txBody>
                    <a:bodyPr/>
                    <a:lstStyle/>
                    <a:p>
                      <a:r>
                        <a:rPr lang="en-US" dirty="0"/>
                        <a:t>1/2</a:t>
                      </a:r>
                    </a:p>
                  </a:txBody>
                  <a:tcPr/>
                </a:tc>
                <a:extLst>
                  <a:ext uri="{0D108BD9-81ED-4DB2-BD59-A6C34878D82A}">
                    <a16:rowId xmlns:a16="http://schemas.microsoft.com/office/drawing/2014/main" val="3629129204"/>
                  </a:ext>
                </a:extLst>
              </a:tr>
            </a:tbl>
          </a:graphicData>
        </a:graphic>
      </p:graphicFrame>
      <p:sp>
        <p:nvSpPr>
          <p:cNvPr id="11" name="Freeform 10"/>
          <p:cNvSpPr/>
          <p:nvPr/>
        </p:nvSpPr>
        <p:spPr>
          <a:xfrm rot="5736640">
            <a:off x="9346800" y="2153558"/>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469970" y="1865531"/>
            <a:ext cx="705642" cy="584775"/>
          </a:xfrm>
          <a:prstGeom prst="rect">
            <a:avLst/>
          </a:prstGeom>
          <a:noFill/>
        </p:spPr>
        <p:txBody>
          <a:bodyPr wrap="none" rtlCol="0">
            <a:spAutoFit/>
          </a:bodyPr>
          <a:lstStyle/>
          <a:p>
            <a:r>
              <a:rPr lang="en-US" sz="3200" dirty="0"/>
              <a:t>0.9</a:t>
            </a:r>
          </a:p>
        </p:txBody>
      </p:sp>
      <p:sp>
        <p:nvSpPr>
          <p:cNvPr id="13" name="Freeform 12"/>
          <p:cNvSpPr/>
          <p:nvPr/>
        </p:nvSpPr>
        <p:spPr>
          <a:xfrm rot="973529">
            <a:off x="1259323" y="2108126"/>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4041913" y="3591339"/>
            <a:ext cx="34853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81377" y="3006564"/>
            <a:ext cx="705642" cy="584775"/>
          </a:xfrm>
          <a:prstGeom prst="rect">
            <a:avLst/>
          </a:prstGeom>
          <a:noFill/>
        </p:spPr>
        <p:txBody>
          <a:bodyPr wrap="none" rtlCol="0">
            <a:spAutoFit/>
          </a:bodyPr>
          <a:lstStyle/>
          <a:p>
            <a:r>
              <a:rPr lang="en-US" sz="3200" dirty="0"/>
              <a:t>0.1</a:t>
            </a:r>
          </a:p>
        </p:txBody>
      </p:sp>
      <p:sp>
        <p:nvSpPr>
          <p:cNvPr id="17" name="TextBox 16"/>
          <p:cNvSpPr txBox="1"/>
          <p:nvPr/>
        </p:nvSpPr>
        <p:spPr>
          <a:xfrm>
            <a:off x="359441" y="1865531"/>
            <a:ext cx="914033" cy="584775"/>
          </a:xfrm>
          <a:prstGeom prst="rect">
            <a:avLst/>
          </a:prstGeom>
          <a:noFill/>
        </p:spPr>
        <p:txBody>
          <a:bodyPr wrap="none" rtlCol="0">
            <a:spAutoFit/>
          </a:bodyPr>
          <a:lstStyle/>
          <a:p>
            <a:r>
              <a:rPr lang="en-US" sz="3200" dirty="0"/>
              <a:t>0.95</a:t>
            </a:r>
          </a:p>
        </p:txBody>
      </p:sp>
      <p:cxnSp>
        <p:nvCxnSpPr>
          <p:cNvPr id="18" name="Straight Arrow Connector 17"/>
          <p:cNvCxnSpPr/>
          <p:nvPr/>
        </p:nvCxnSpPr>
        <p:spPr>
          <a:xfrm flipH="1">
            <a:off x="4061792" y="3916016"/>
            <a:ext cx="3485322" cy="0"/>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72986" y="3916016"/>
            <a:ext cx="914033" cy="584775"/>
          </a:xfrm>
          <a:prstGeom prst="rect">
            <a:avLst/>
          </a:prstGeom>
          <a:noFill/>
        </p:spPr>
        <p:txBody>
          <a:bodyPr wrap="none" rtlCol="0">
            <a:spAutoFit/>
          </a:bodyPr>
          <a:lstStyle/>
          <a:p>
            <a:r>
              <a:rPr lang="en-US" sz="3200" dirty="0"/>
              <a:t>0.05</a:t>
            </a:r>
          </a:p>
        </p:txBody>
      </p:sp>
      <p:sp>
        <p:nvSpPr>
          <p:cNvPr id="15" name="TextBox 14"/>
          <p:cNvSpPr txBox="1"/>
          <p:nvPr/>
        </p:nvSpPr>
        <p:spPr>
          <a:xfrm>
            <a:off x="7208453" y="6001699"/>
            <a:ext cx="3647152" cy="769441"/>
          </a:xfrm>
          <a:prstGeom prst="rect">
            <a:avLst/>
          </a:prstGeom>
          <a:noFill/>
        </p:spPr>
        <p:txBody>
          <a:bodyPr wrap="none" rtlCol="0">
            <a:spAutoFit/>
          </a:bodyPr>
          <a:lstStyle/>
          <a:p>
            <a:r>
              <a:rPr lang="en-US" sz="4400" dirty="0">
                <a:solidFill>
                  <a:srgbClr val="FF0000"/>
                </a:solidFill>
              </a:rPr>
              <a:t>Loaded (L) dice</a:t>
            </a:r>
          </a:p>
        </p:txBody>
      </p:sp>
      <p:sp>
        <p:nvSpPr>
          <p:cNvPr id="20" name="TextBox 19"/>
          <p:cNvSpPr txBox="1"/>
          <p:nvPr/>
        </p:nvSpPr>
        <p:spPr>
          <a:xfrm>
            <a:off x="1096384" y="4837390"/>
            <a:ext cx="3429053"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fair dice</a:t>
            </a:r>
          </a:p>
        </p:txBody>
      </p:sp>
      <p:sp>
        <p:nvSpPr>
          <p:cNvPr id="22" name="TextBox 21"/>
          <p:cNvSpPr txBox="1"/>
          <p:nvPr/>
        </p:nvSpPr>
        <p:spPr>
          <a:xfrm>
            <a:off x="6602670" y="4844016"/>
            <a:ext cx="4294648"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loaded dice</a:t>
            </a:r>
          </a:p>
        </p:txBody>
      </p:sp>
      <p:sp>
        <p:nvSpPr>
          <p:cNvPr id="21" name="TextBox 20"/>
          <p:cNvSpPr txBox="1"/>
          <p:nvPr/>
        </p:nvSpPr>
        <p:spPr>
          <a:xfrm>
            <a:off x="1662464" y="6021602"/>
            <a:ext cx="2832122" cy="769441"/>
          </a:xfrm>
          <a:prstGeom prst="rect">
            <a:avLst/>
          </a:prstGeom>
          <a:noFill/>
        </p:spPr>
        <p:txBody>
          <a:bodyPr wrap="none" rtlCol="0">
            <a:spAutoFit/>
          </a:bodyPr>
          <a:lstStyle/>
          <a:p>
            <a:r>
              <a:rPr lang="en-US" sz="4400" dirty="0">
                <a:solidFill>
                  <a:srgbClr val="0070C0"/>
                </a:solidFill>
              </a:rPr>
              <a:t>Fair (F) dice</a:t>
            </a:r>
          </a:p>
        </p:txBody>
      </p:sp>
      <p:sp>
        <p:nvSpPr>
          <p:cNvPr id="23" name="TextBox 22"/>
          <p:cNvSpPr txBox="1"/>
          <p:nvPr/>
        </p:nvSpPr>
        <p:spPr>
          <a:xfrm>
            <a:off x="2324399" y="2015617"/>
            <a:ext cx="1059072" cy="369332"/>
          </a:xfrm>
          <a:prstGeom prst="rect">
            <a:avLst/>
          </a:prstGeom>
          <a:noFill/>
        </p:spPr>
        <p:txBody>
          <a:bodyPr wrap="none" rtlCol="0">
            <a:spAutoFit/>
          </a:bodyPr>
          <a:lstStyle/>
          <a:p>
            <a:r>
              <a:rPr lang="en-US" dirty="0"/>
              <a:t>State Fair</a:t>
            </a:r>
          </a:p>
        </p:txBody>
      </p:sp>
      <p:sp>
        <p:nvSpPr>
          <p:cNvPr id="24" name="TextBox 23"/>
          <p:cNvSpPr txBox="1"/>
          <p:nvPr/>
        </p:nvSpPr>
        <p:spPr>
          <a:xfrm>
            <a:off x="8051926" y="1932105"/>
            <a:ext cx="1405128" cy="369332"/>
          </a:xfrm>
          <a:prstGeom prst="rect">
            <a:avLst/>
          </a:prstGeom>
          <a:noFill/>
        </p:spPr>
        <p:txBody>
          <a:bodyPr wrap="none" rtlCol="0">
            <a:spAutoFit/>
          </a:bodyPr>
          <a:lstStyle/>
          <a:p>
            <a:r>
              <a:rPr lang="en-US" dirty="0"/>
              <a:t>State Loaded</a:t>
            </a:r>
          </a:p>
        </p:txBody>
      </p:sp>
      <p:sp>
        <p:nvSpPr>
          <p:cNvPr id="25" name="TextBox 24"/>
          <p:cNvSpPr txBox="1"/>
          <p:nvPr/>
        </p:nvSpPr>
        <p:spPr>
          <a:xfrm>
            <a:off x="4442788" y="2059722"/>
            <a:ext cx="2853890" cy="923330"/>
          </a:xfrm>
          <a:prstGeom prst="rect">
            <a:avLst/>
          </a:prstGeom>
          <a:noFill/>
        </p:spPr>
        <p:txBody>
          <a:bodyPr wrap="square" rtlCol="0">
            <a:spAutoFit/>
          </a:bodyPr>
          <a:lstStyle/>
          <a:p>
            <a:pPr algn="ctr"/>
            <a:r>
              <a:rPr lang="en-US" dirty="0"/>
              <a:t>Probability of making a change from one state to another</a:t>
            </a:r>
          </a:p>
        </p:txBody>
      </p:sp>
    </p:spTree>
    <p:extLst>
      <p:ext uri="{BB962C8B-B14F-4D97-AF65-F5344CB8AC3E}">
        <p14:creationId xmlns:p14="http://schemas.microsoft.com/office/powerpoint/2010/main" val="828111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a:t>
            </a:r>
          </a:p>
        </p:txBody>
      </p:sp>
      <p:sp>
        <p:nvSpPr>
          <p:cNvPr id="4" name="TextBox 3"/>
          <p:cNvSpPr txBox="1"/>
          <p:nvPr/>
        </p:nvSpPr>
        <p:spPr>
          <a:xfrm>
            <a:off x="3008671" y="1367522"/>
            <a:ext cx="5660524" cy="646331"/>
          </a:xfrm>
          <a:prstGeom prst="rect">
            <a:avLst/>
          </a:prstGeom>
          <a:noFill/>
        </p:spPr>
        <p:txBody>
          <a:bodyPr wrap="none" rtlCol="0">
            <a:spAutoFit/>
          </a:bodyPr>
          <a:lstStyle/>
          <a:p>
            <a:r>
              <a:rPr lang="en-US" sz="3600" dirty="0"/>
              <a:t>1,3,4,5,1,2,6,6,3,6,6,2,1,2,4,5</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2677650" y="2371485"/>
              <a:ext cx="1176593" cy="4011676"/>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e>
                                    <m:r>
                                      <a:rPr lang="en-US" b="1" i="1" smtClean="0">
                                        <a:latin typeface="Cambria Math" panose="02040503050406030204" pitchFamily="18" charset="0"/>
                                      </a:rPr>
                                      <m:t>𝑭</m:t>
                                    </m:r>
                                  </m:e>
                                </m:d>
                              </m:oMath>
                            </m:oMathPara>
                          </a14:m>
                          <a:endParaRPr lang="en-US" dirty="0"/>
                        </a:p>
                      </a:txBody>
                      <a:tcPr/>
                    </a:tc>
                    <a:extLst>
                      <a:ext uri="{0D108BD9-81ED-4DB2-BD59-A6C34878D82A}">
                        <a16:rowId xmlns:a16="http://schemas.microsoft.com/office/drawing/2014/main" val="3875161148"/>
                      </a:ext>
                    </a:extLst>
                  </a:tr>
                  <a:tr h="370840">
                    <a:tc>
                      <a:txBody>
                        <a:bodyPr/>
                        <a:lstStyle/>
                        <a:p>
                          <a:r>
                            <a:rPr lang="en-US" dirty="0"/>
                            <a:t>1</a:t>
                          </a:r>
                        </a:p>
                      </a:txBody>
                      <a:tcPr/>
                    </a:tc>
                    <a:tc>
                      <a:txBody>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1701677948"/>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1025065137"/>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3754845710"/>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3008316298"/>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2975300136"/>
                      </a:ext>
                    </a:extLst>
                  </a:tr>
                  <a:tr h="370840">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275438613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941634987"/>
                  </p:ext>
                </p:extLst>
              </p:nvPr>
            </p:nvGraphicFramePr>
            <p:xfrm>
              <a:off x="2677650" y="2371485"/>
              <a:ext cx="1176593" cy="4011676"/>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3"/>
                          <a:stretch>
                            <a:fillRect l="-1639" t="-1639" r="-219672" b="-981967"/>
                          </a:stretch>
                        </a:blipFill>
                      </a:tcPr>
                    </a:tc>
                    <a:tc>
                      <a:txBody>
                        <a:bodyPr/>
                        <a:lstStyle/>
                        <a:p>
                          <a:endParaRPr lang="en-US"/>
                        </a:p>
                      </a:txBody>
                      <a:tcPr>
                        <a:blipFill>
                          <a:blip r:embed="rId3"/>
                          <a:stretch>
                            <a:fillRect l="-46617" t="-1639" r="-752" b="-981967"/>
                          </a:stretch>
                        </a:blipFill>
                      </a:tcPr>
                    </a:tc>
                    <a:extLst>
                      <a:ext uri="{0D108BD9-81ED-4DB2-BD59-A6C34878D82A}">
                        <a16:rowId xmlns:a16="http://schemas.microsoft.com/office/drawing/2014/main" val="3875161148"/>
                      </a:ext>
                    </a:extLst>
                  </a:tr>
                  <a:tr h="606806">
                    <a:tc>
                      <a:txBody>
                        <a:bodyPr/>
                        <a:lstStyle/>
                        <a:p>
                          <a:r>
                            <a:rPr lang="en-US" dirty="0" smtClean="0"/>
                            <a:t>1</a:t>
                          </a:r>
                          <a:endParaRPr lang="en-US" dirty="0"/>
                        </a:p>
                      </a:txBody>
                      <a:tcPr/>
                    </a:tc>
                    <a:tc>
                      <a:txBody>
                        <a:bodyPr/>
                        <a:lstStyle/>
                        <a:p>
                          <a:endParaRPr lang="en-US"/>
                        </a:p>
                      </a:txBody>
                      <a:tcPr>
                        <a:blipFill>
                          <a:blip r:embed="rId3"/>
                          <a:stretch>
                            <a:fillRect l="-46617" t="-62000" r="-752" b="-499000"/>
                          </a:stretch>
                        </a:blipFill>
                      </a:tcPr>
                    </a:tc>
                    <a:extLst>
                      <a:ext uri="{0D108BD9-81ED-4DB2-BD59-A6C34878D82A}">
                        <a16:rowId xmlns:a16="http://schemas.microsoft.com/office/drawing/2014/main" val="1701677948"/>
                      </a:ext>
                    </a:extLst>
                  </a:tr>
                  <a:tr h="606806">
                    <a:tc>
                      <a:txBody>
                        <a:bodyPr/>
                        <a:lstStyle/>
                        <a:p>
                          <a:r>
                            <a:rPr lang="en-US" dirty="0" smtClean="0"/>
                            <a:t>2</a:t>
                          </a:r>
                          <a:endParaRPr lang="en-US" dirty="0"/>
                        </a:p>
                      </a:txBody>
                      <a:tcPr/>
                    </a:tc>
                    <a:tc>
                      <a:txBody>
                        <a:bodyPr/>
                        <a:lstStyle/>
                        <a:p>
                          <a:endParaRPr lang="en-US"/>
                        </a:p>
                      </a:txBody>
                      <a:tcPr>
                        <a:blipFill>
                          <a:blip r:embed="rId3"/>
                          <a:stretch>
                            <a:fillRect l="-46617" t="-163636" r="-752" b="-404040"/>
                          </a:stretch>
                        </a:blipFill>
                      </a:tcPr>
                    </a:tc>
                    <a:extLst>
                      <a:ext uri="{0D108BD9-81ED-4DB2-BD59-A6C34878D82A}">
                        <a16:rowId xmlns:a16="http://schemas.microsoft.com/office/drawing/2014/main" val="1025065137"/>
                      </a:ext>
                    </a:extLst>
                  </a:tr>
                  <a:tr h="606806">
                    <a:tc>
                      <a:txBody>
                        <a:bodyPr/>
                        <a:lstStyle/>
                        <a:p>
                          <a:r>
                            <a:rPr lang="en-US" dirty="0" smtClean="0"/>
                            <a:t>3</a:t>
                          </a:r>
                          <a:endParaRPr lang="en-US" dirty="0"/>
                        </a:p>
                      </a:txBody>
                      <a:tcPr/>
                    </a:tc>
                    <a:tc>
                      <a:txBody>
                        <a:bodyPr/>
                        <a:lstStyle/>
                        <a:p>
                          <a:endParaRPr lang="en-US"/>
                        </a:p>
                      </a:txBody>
                      <a:tcPr>
                        <a:blipFill>
                          <a:blip r:embed="rId3"/>
                          <a:stretch>
                            <a:fillRect l="-46617" t="-261000" r="-752" b="-300000"/>
                          </a:stretch>
                        </a:blipFill>
                      </a:tcPr>
                    </a:tc>
                    <a:extLst>
                      <a:ext uri="{0D108BD9-81ED-4DB2-BD59-A6C34878D82A}">
                        <a16:rowId xmlns:a16="http://schemas.microsoft.com/office/drawing/2014/main" val="3754845710"/>
                      </a:ext>
                    </a:extLst>
                  </a:tr>
                  <a:tr h="606806">
                    <a:tc>
                      <a:txBody>
                        <a:bodyPr/>
                        <a:lstStyle/>
                        <a:p>
                          <a:r>
                            <a:rPr lang="en-US" dirty="0" smtClean="0"/>
                            <a:t>4</a:t>
                          </a:r>
                          <a:endParaRPr lang="en-US" dirty="0"/>
                        </a:p>
                      </a:txBody>
                      <a:tcPr/>
                    </a:tc>
                    <a:tc>
                      <a:txBody>
                        <a:bodyPr/>
                        <a:lstStyle/>
                        <a:p>
                          <a:endParaRPr lang="en-US"/>
                        </a:p>
                      </a:txBody>
                      <a:tcPr>
                        <a:blipFill>
                          <a:blip r:embed="rId3"/>
                          <a:stretch>
                            <a:fillRect l="-46617" t="-361000" r="-752" b="-200000"/>
                          </a:stretch>
                        </a:blipFill>
                      </a:tcPr>
                    </a:tc>
                    <a:extLst>
                      <a:ext uri="{0D108BD9-81ED-4DB2-BD59-A6C34878D82A}">
                        <a16:rowId xmlns:a16="http://schemas.microsoft.com/office/drawing/2014/main" val="3008316298"/>
                      </a:ext>
                    </a:extLst>
                  </a:tr>
                  <a:tr h="606806">
                    <a:tc>
                      <a:txBody>
                        <a:bodyPr/>
                        <a:lstStyle/>
                        <a:p>
                          <a:r>
                            <a:rPr lang="en-US" dirty="0" smtClean="0"/>
                            <a:t>5</a:t>
                          </a:r>
                          <a:endParaRPr lang="en-US" dirty="0"/>
                        </a:p>
                      </a:txBody>
                      <a:tcPr/>
                    </a:tc>
                    <a:tc>
                      <a:txBody>
                        <a:bodyPr/>
                        <a:lstStyle/>
                        <a:p>
                          <a:endParaRPr lang="en-US"/>
                        </a:p>
                      </a:txBody>
                      <a:tcPr>
                        <a:blipFill>
                          <a:blip r:embed="rId3"/>
                          <a:stretch>
                            <a:fillRect l="-46617" t="-465657" r="-752" b="-102020"/>
                          </a:stretch>
                        </a:blipFill>
                      </a:tcPr>
                    </a:tc>
                    <a:extLst>
                      <a:ext uri="{0D108BD9-81ED-4DB2-BD59-A6C34878D82A}">
                        <a16:rowId xmlns:a16="http://schemas.microsoft.com/office/drawing/2014/main" val="2975300136"/>
                      </a:ext>
                    </a:extLst>
                  </a:tr>
                  <a:tr h="606806">
                    <a:tc>
                      <a:txBody>
                        <a:bodyPr/>
                        <a:lstStyle/>
                        <a:p>
                          <a:r>
                            <a:rPr lang="en-US" dirty="0" smtClean="0"/>
                            <a:t>6</a:t>
                          </a:r>
                          <a:endParaRPr lang="en-US" dirty="0"/>
                        </a:p>
                      </a:txBody>
                      <a:tcPr/>
                    </a:tc>
                    <a:tc>
                      <a:txBody>
                        <a:bodyPr/>
                        <a:lstStyle/>
                        <a:p>
                          <a:endParaRPr lang="en-US"/>
                        </a:p>
                      </a:txBody>
                      <a:tcPr>
                        <a:blipFill>
                          <a:blip r:embed="rId3"/>
                          <a:stretch>
                            <a:fillRect l="-46617" t="-560000" r="-752" b="-1000"/>
                          </a:stretch>
                        </a:blipFill>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7325456" y="2371485"/>
              <a:ext cx="1176593" cy="4009898"/>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e>
                                    <m:r>
                                      <a:rPr lang="en-US" b="1" i="1" smtClean="0">
                                        <a:latin typeface="Cambria Math" panose="02040503050406030204" pitchFamily="18" charset="0"/>
                                      </a:rPr>
                                      <m:t>𝑪</m:t>
                                    </m:r>
                                  </m:e>
                                </m:d>
                              </m:oMath>
                            </m:oMathPara>
                          </a14:m>
                          <a:endParaRPr lang="en-US" dirty="0"/>
                        </a:p>
                      </a:txBody>
                      <a:tcPr/>
                    </a:tc>
                    <a:extLst>
                      <a:ext uri="{0D108BD9-81ED-4DB2-BD59-A6C34878D82A}">
                        <a16:rowId xmlns:a16="http://schemas.microsoft.com/office/drawing/2014/main" val="3875161148"/>
                      </a:ext>
                    </a:extLst>
                  </a:tr>
                  <a:tr h="370840">
                    <a:tc>
                      <a:txBody>
                        <a:bodyPr/>
                        <a:lstStyle/>
                        <a:p>
                          <a:r>
                            <a:rPr lang="en-US" dirty="0"/>
                            <a:t>1</a:t>
                          </a:r>
                        </a:p>
                      </a:txBody>
                      <a:tcPr/>
                    </a:tc>
                    <a:tc>
                      <a:txBody>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oMath>
                            </m:oMathPara>
                          </a14:m>
                          <a:endParaRPr lang="en-US" dirty="0"/>
                        </a:p>
                      </a:txBody>
                      <a:tcPr/>
                    </a:tc>
                    <a:extLst>
                      <a:ext uri="{0D108BD9-81ED-4DB2-BD59-A6C34878D82A}">
                        <a16:rowId xmlns:a16="http://schemas.microsoft.com/office/drawing/2014/main" val="1701677948"/>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oMath>
                            </m:oMathPara>
                          </a14:m>
                          <a:endParaRPr lang="en-US" dirty="0"/>
                        </a:p>
                      </a:txBody>
                      <a:tcPr/>
                    </a:tc>
                    <a:extLst>
                      <a:ext uri="{0D108BD9-81ED-4DB2-BD59-A6C34878D82A}">
                        <a16:rowId xmlns:a16="http://schemas.microsoft.com/office/drawing/2014/main" val="1025065137"/>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oMath>
                            </m:oMathPara>
                          </a14:m>
                          <a:endParaRPr lang="en-US" dirty="0"/>
                        </a:p>
                      </a:txBody>
                      <a:tcPr/>
                    </a:tc>
                    <a:extLst>
                      <a:ext uri="{0D108BD9-81ED-4DB2-BD59-A6C34878D82A}">
                        <a16:rowId xmlns:a16="http://schemas.microsoft.com/office/drawing/2014/main" val="3754845710"/>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oMath>
                            </m:oMathPara>
                          </a14:m>
                          <a:endParaRPr lang="en-US" dirty="0"/>
                        </a:p>
                      </a:txBody>
                      <a:tcPr/>
                    </a:tc>
                    <a:extLst>
                      <a:ext uri="{0D108BD9-81ED-4DB2-BD59-A6C34878D82A}">
                        <a16:rowId xmlns:a16="http://schemas.microsoft.com/office/drawing/2014/main" val="3008316298"/>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oMath>
                            </m:oMathPara>
                          </a14:m>
                          <a:endParaRPr lang="en-US" dirty="0"/>
                        </a:p>
                      </a:txBody>
                      <a:tcPr/>
                    </a:tc>
                    <a:extLst>
                      <a:ext uri="{0D108BD9-81ED-4DB2-BD59-A6C34878D82A}">
                        <a16:rowId xmlns:a16="http://schemas.microsoft.com/office/drawing/2014/main" val="2975300136"/>
                      </a:ext>
                    </a:extLst>
                  </a:tr>
                  <a:tr h="370840">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txBody>
                      <a:tcPr/>
                    </a:tc>
                    <a:extLst>
                      <a:ext uri="{0D108BD9-81ED-4DB2-BD59-A6C34878D82A}">
                        <a16:rowId xmlns:a16="http://schemas.microsoft.com/office/drawing/2014/main" val="275438613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440434713"/>
                  </p:ext>
                </p:extLst>
              </p:nvPr>
            </p:nvGraphicFramePr>
            <p:xfrm>
              <a:off x="7325456" y="2371485"/>
              <a:ext cx="1176593" cy="4009898"/>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4"/>
                          <a:stretch>
                            <a:fillRect t="-1639" r="-219672" b="-980328"/>
                          </a:stretch>
                        </a:blipFill>
                      </a:tcPr>
                    </a:tc>
                    <a:tc>
                      <a:txBody>
                        <a:bodyPr/>
                        <a:lstStyle/>
                        <a:p>
                          <a:endParaRPr lang="en-US"/>
                        </a:p>
                      </a:txBody>
                      <a:tcPr>
                        <a:blipFill>
                          <a:blip r:embed="rId4"/>
                          <a:stretch>
                            <a:fillRect l="-45865" t="-1639" r="-752" b="-980328"/>
                          </a:stretch>
                        </a:blipFill>
                      </a:tcPr>
                    </a:tc>
                    <a:extLst>
                      <a:ext uri="{0D108BD9-81ED-4DB2-BD59-A6C34878D82A}">
                        <a16:rowId xmlns:a16="http://schemas.microsoft.com/office/drawing/2014/main" val="3875161148"/>
                      </a:ext>
                    </a:extLst>
                  </a:tr>
                  <a:tr h="606806">
                    <a:tc>
                      <a:txBody>
                        <a:bodyPr/>
                        <a:lstStyle/>
                        <a:p>
                          <a:r>
                            <a:rPr lang="en-US" dirty="0" smtClean="0"/>
                            <a:t>1</a:t>
                          </a:r>
                          <a:endParaRPr lang="en-US" dirty="0"/>
                        </a:p>
                      </a:txBody>
                      <a:tcPr/>
                    </a:tc>
                    <a:tc>
                      <a:txBody>
                        <a:bodyPr/>
                        <a:lstStyle/>
                        <a:p>
                          <a:endParaRPr lang="en-US"/>
                        </a:p>
                      </a:txBody>
                      <a:tcPr>
                        <a:blipFill>
                          <a:blip r:embed="rId4"/>
                          <a:stretch>
                            <a:fillRect l="-45865" t="-62626" r="-752" b="-504040"/>
                          </a:stretch>
                        </a:blipFill>
                      </a:tcPr>
                    </a:tc>
                    <a:extLst>
                      <a:ext uri="{0D108BD9-81ED-4DB2-BD59-A6C34878D82A}">
                        <a16:rowId xmlns:a16="http://schemas.microsoft.com/office/drawing/2014/main" val="1701677948"/>
                      </a:ext>
                    </a:extLst>
                  </a:tr>
                  <a:tr h="606806">
                    <a:tc>
                      <a:txBody>
                        <a:bodyPr/>
                        <a:lstStyle/>
                        <a:p>
                          <a:r>
                            <a:rPr lang="en-US" dirty="0" smtClean="0"/>
                            <a:t>2</a:t>
                          </a:r>
                          <a:endParaRPr lang="en-US" dirty="0"/>
                        </a:p>
                      </a:txBody>
                      <a:tcPr/>
                    </a:tc>
                    <a:tc>
                      <a:txBody>
                        <a:bodyPr/>
                        <a:lstStyle/>
                        <a:p>
                          <a:endParaRPr lang="en-US"/>
                        </a:p>
                      </a:txBody>
                      <a:tcPr>
                        <a:blipFill>
                          <a:blip r:embed="rId4"/>
                          <a:stretch>
                            <a:fillRect l="-45865" t="-161000" r="-752" b="-399000"/>
                          </a:stretch>
                        </a:blipFill>
                      </a:tcPr>
                    </a:tc>
                    <a:extLst>
                      <a:ext uri="{0D108BD9-81ED-4DB2-BD59-A6C34878D82A}">
                        <a16:rowId xmlns:a16="http://schemas.microsoft.com/office/drawing/2014/main" val="1025065137"/>
                      </a:ext>
                    </a:extLst>
                  </a:tr>
                  <a:tr h="606806">
                    <a:tc>
                      <a:txBody>
                        <a:bodyPr/>
                        <a:lstStyle/>
                        <a:p>
                          <a:r>
                            <a:rPr lang="en-US" dirty="0" smtClean="0"/>
                            <a:t>3</a:t>
                          </a:r>
                          <a:endParaRPr lang="en-US" dirty="0"/>
                        </a:p>
                      </a:txBody>
                      <a:tcPr/>
                    </a:tc>
                    <a:tc>
                      <a:txBody>
                        <a:bodyPr/>
                        <a:lstStyle/>
                        <a:p>
                          <a:endParaRPr lang="en-US"/>
                        </a:p>
                      </a:txBody>
                      <a:tcPr>
                        <a:blipFill>
                          <a:blip r:embed="rId4"/>
                          <a:stretch>
                            <a:fillRect l="-45865" t="-261000" r="-752" b="-299000"/>
                          </a:stretch>
                        </a:blipFill>
                      </a:tcPr>
                    </a:tc>
                    <a:extLst>
                      <a:ext uri="{0D108BD9-81ED-4DB2-BD59-A6C34878D82A}">
                        <a16:rowId xmlns:a16="http://schemas.microsoft.com/office/drawing/2014/main" val="3754845710"/>
                      </a:ext>
                    </a:extLst>
                  </a:tr>
                  <a:tr h="606806">
                    <a:tc>
                      <a:txBody>
                        <a:bodyPr/>
                        <a:lstStyle/>
                        <a:p>
                          <a:r>
                            <a:rPr lang="en-US" dirty="0" smtClean="0"/>
                            <a:t>4</a:t>
                          </a:r>
                          <a:endParaRPr lang="en-US" dirty="0"/>
                        </a:p>
                      </a:txBody>
                      <a:tcPr/>
                    </a:tc>
                    <a:tc>
                      <a:txBody>
                        <a:bodyPr/>
                        <a:lstStyle/>
                        <a:p>
                          <a:endParaRPr lang="en-US"/>
                        </a:p>
                      </a:txBody>
                      <a:tcPr>
                        <a:blipFill>
                          <a:blip r:embed="rId4"/>
                          <a:stretch>
                            <a:fillRect l="-45865" t="-364646" r="-752" b="-202020"/>
                          </a:stretch>
                        </a:blipFill>
                      </a:tcPr>
                    </a:tc>
                    <a:extLst>
                      <a:ext uri="{0D108BD9-81ED-4DB2-BD59-A6C34878D82A}">
                        <a16:rowId xmlns:a16="http://schemas.microsoft.com/office/drawing/2014/main" val="3008316298"/>
                      </a:ext>
                    </a:extLst>
                  </a:tr>
                  <a:tr h="606806">
                    <a:tc>
                      <a:txBody>
                        <a:bodyPr/>
                        <a:lstStyle/>
                        <a:p>
                          <a:r>
                            <a:rPr lang="en-US" dirty="0" smtClean="0"/>
                            <a:t>5</a:t>
                          </a:r>
                          <a:endParaRPr lang="en-US" dirty="0"/>
                        </a:p>
                      </a:txBody>
                      <a:tcPr/>
                    </a:tc>
                    <a:tc>
                      <a:txBody>
                        <a:bodyPr/>
                        <a:lstStyle/>
                        <a:p>
                          <a:endParaRPr lang="en-US"/>
                        </a:p>
                      </a:txBody>
                      <a:tcPr>
                        <a:blipFill>
                          <a:blip r:embed="rId4"/>
                          <a:stretch>
                            <a:fillRect l="-45865" t="-460000" r="-752" b="-100000"/>
                          </a:stretch>
                        </a:blipFill>
                      </a:tcPr>
                    </a:tc>
                    <a:extLst>
                      <a:ext uri="{0D108BD9-81ED-4DB2-BD59-A6C34878D82A}">
                        <a16:rowId xmlns:a16="http://schemas.microsoft.com/office/drawing/2014/main" val="2975300136"/>
                      </a:ext>
                    </a:extLst>
                  </a:tr>
                  <a:tr h="605028">
                    <a:tc>
                      <a:txBody>
                        <a:bodyPr/>
                        <a:lstStyle/>
                        <a:p>
                          <a:r>
                            <a:rPr lang="en-US" dirty="0" smtClean="0"/>
                            <a:t>6</a:t>
                          </a:r>
                          <a:endParaRPr lang="en-US" dirty="0"/>
                        </a:p>
                      </a:txBody>
                      <a:tcPr/>
                    </a:tc>
                    <a:tc>
                      <a:txBody>
                        <a:bodyPr/>
                        <a:lstStyle/>
                        <a:p>
                          <a:endParaRPr lang="en-US"/>
                        </a:p>
                      </a:txBody>
                      <a:tcPr>
                        <a:blipFill>
                          <a:blip r:embed="rId4"/>
                          <a:stretch>
                            <a:fillRect l="-45865" t="-565657" r="-752" b="-1010"/>
                          </a:stretch>
                        </a:blipFill>
                      </a:tcPr>
                    </a:tc>
                    <a:extLst>
                      <a:ext uri="{0D108BD9-81ED-4DB2-BD59-A6C34878D82A}">
                        <a16:rowId xmlns:a16="http://schemas.microsoft.com/office/drawing/2014/main" val="2754386133"/>
                      </a:ext>
                    </a:extLst>
                  </a:tr>
                </a:tbl>
              </a:graphicData>
            </a:graphic>
          </p:graphicFrame>
        </mc:Fallback>
      </mc:AlternateContent>
      <p:cxnSp>
        <p:nvCxnSpPr>
          <p:cNvPr id="8" name="Straight Arrow Connector 7"/>
          <p:cNvCxnSpPr/>
          <p:nvPr/>
        </p:nvCxnSpPr>
        <p:spPr>
          <a:xfrm>
            <a:off x="4237702" y="3844413"/>
            <a:ext cx="27137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247537" y="4906297"/>
            <a:ext cx="2684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4839954" y="3263998"/>
                <a:ext cx="17541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smtClean="0">
                              <a:latin typeface="Cambria Math" panose="02040503050406030204" pitchFamily="18" charset="0"/>
                            </a:rPr>
                            <m:t>𝑪</m:t>
                          </m:r>
                        </m:e>
                        <m:e>
                          <m:r>
                            <a:rPr lang="en-US" b="1" i="1">
                              <a:latin typeface="Cambria Math" panose="02040503050406030204" pitchFamily="18" charset="0"/>
                            </a:rPr>
                            <m:t>𝑭</m:t>
                          </m:r>
                        </m:e>
                      </m:d>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𝟎𝟏</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839954" y="3263998"/>
                <a:ext cx="175413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977814" y="4376434"/>
                <a:ext cx="16803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smtClean="0">
                              <a:latin typeface="Cambria Math" panose="02040503050406030204" pitchFamily="18" charset="0"/>
                            </a:rPr>
                            <m:t>𝑭</m:t>
                          </m:r>
                        </m:e>
                        <m:e>
                          <m:r>
                            <a:rPr lang="en-US" b="1" i="1" smtClean="0">
                              <a:latin typeface="Cambria Math" panose="02040503050406030204" pitchFamily="18" charset="0"/>
                            </a:rPr>
                            <m:t>𝑪</m:t>
                          </m:r>
                        </m:e>
                      </m:d>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𝟏</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977814" y="4376434"/>
                <a:ext cx="1680396"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88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Markov model</a:t>
            </a:r>
          </a:p>
        </p:txBody>
      </p:sp>
      <p:sp>
        <p:nvSpPr>
          <p:cNvPr id="94" name="TextBox 93"/>
          <p:cNvSpPr txBox="1"/>
          <p:nvPr/>
        </p:nvSpPr>
        <p:spPr>
          <a:xfrm>
            <a:off x="-404045" y="2411343"/>
            <a:ext cx="3553568" cy="584775"/>
          </a:xfrm>
          <a:prstGeom prst="rect">
            <a:avLst/>
          </a:prstGeom>
          <a:noFill/>
        </p:spPr>
        <p:txBody>
          <a:bodyPr wrap="square" rtlCol="0">
            <a:spAutoFit/>
          </a:bodyPr>
          <a:lstStyle/>
          <a:p>
            <a:pPr algn="ctr"/>
            <a:r>
              <a:rPr lang="en-US" sz="3200" dirty="0"/>
              <a:t>Markov chain</a:t>
            </a:r>
          </a:p>
        </p:txBody>
      </p:sp>
      <p:grpSp>
        <p:nvGrpSpPr>
          <p:cNvPr id="6" name="Group 5"/>
          <p:cNvGrpSpPr/>
          <p:nvPr/>
        </p:nvGrpSpPr>
        <p:grpSpPr>
          <a:xfrm>
            <a:off x="397577" y="1906037"/>
            <a:ext cx="11473858" cy="4580488"/>
            <a:chOff x="397577" y="1906037"/>
            <a:chExt cx="11473858" cy="4580488"/>
          </a:xfrm>
        </p:grpSpPr>
        <p:sp>
          <p:nvSpPr>
            <p:cNvPr id="4" name="TextBox 3"/>
            <p:cNvSpPr txBox="1"/>
            <p:nvPr/>
          </p:nvSpPr>
          <p:spPr>
            <a:xfrm>
              <a:off x="3133725" y="2419350"/>
              <a:ext cx="481222" cy="707886"/>
            </a:xfrm>
            <a:prstGeom prst="rect">
              <a:avLst/>
            </a:prstGeom>
            <a:noFill/>
          </p:spPr>
          <p:txBody>
            <a:bodyPr wrap="none" rtlCol="0">
              <a:spAutoFit/>
            </a:bodyPr>
            <a:lstStyle/>
            <a:p>
              <a:r>
                <a:rPr lang="en-US" sz="4000" dirty="0"/>
                <a:t>A</a:t>
              </a:r>
            </a:p>
          </p:txBody>
        </p:sp>
        <p:sp>
          <p:nvSpPr>
            <p:cNvPr id="29" name="TextBox 28"/>
            <p:cNvSpPr txBox="1"/>
            <p:nvPr/>
          </p:nvSpPr>
          <p:spPr>
            <a:xfrm>
              <a:off x="3185021" y="1906037"/>
              <a:ext cx="378630" cy="369332"/>
            </a:xfrm>
            <a:prstGeom prst="rect">
              <a:avLst/>
            </a:prstGeom>
            <a:noFill/>
          </p:spPr>
          <p:txBody>
            <a:bodyPr wrap="none" rtlCol="0">
              <a:spAutoFit/>
            </a:bodyPr>
            <a:lstStyle/>
            <a:p>
              <a:r>
                <a:rPr lang="en-US" dirty="0"/>
                <a:t>t0</a:t>
              </a:r>
            </a:p>
          </p:txBody>
        </p:sp>
        <p:sp>
          <p:nvSpPr>
            <p:cNvPr id="35" name="Rectangle 34"/>
            <p:cNvSpPr/>
            <p:nvPr/>
          </p:nvSpPr>
          <p:spPr>
            <a:xfrm>
              <a:off x="4115590" y="3819525"/>
              <a:ext cx="790575" cy="8667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299922" y="3960524"/>
              <a:ext cx="421910" cy="584775"/>
            </a:xfrm>
            <a:prstGeom prst="rect">
              <a:avLst/>
            </a:prstGeom>
            <a:noFill/>
          </p:spPr>
          <p:txBody>
            <a:bodyPr wrap="none" rtlCol="0">
              <a:spAutoFit/>
            </a:bodyPr>
            <a:lstStyle/>
            <a:p>
              <a:r>
                <a:rPr lang="en-US" sz="3200" dirty="0"/>
                <a:t>A</a:t>
              </a:r>
            </a:p>
          </p:txBody>
        </p:sp>
        <p:sp>
          <p:nvSpPr>
            <p:cNvPr id="37" name="Rectangle 36"/>
            <p:cNvSpPr/>
            <p:nvPr/>
          </p:nvSpPr>
          <p:spPr>
            <a:xfrm>
              <a:off x="6499792" y="3838573"/>
              <a:ext cx="790575" cy="8667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684124" y="3979572"/>
              <a:ext cx="404278" cy="584775"/>
            </a:xfrm>
            <a:prstGeom prst="rect">
              <a:avLst/>
            </a:prstGeom>
            <a:noFill/>
          </p:spPr>
          <p:txBody>
            <a:bodyPr wrap="none" rtlCol="0">
              <a:spAutoFit/>
            </a:bodyPr>
            <a:lstStyle/>
            <a:p>
              <a:r>
                <a:rPr lang="en-US" sz="3200" dirty="0"/>
                <a:t>C</a:t>
              </a:r>
            </a:p>
          </p:txBody>
        </p:sp>
        <p:sp>
          <p:nvSpPr>
            <p:cNvPr id="44" name="Rectangle 43"/>
            <p:cNvSpPr/>
            <p:nvPr/>
          </p:nvSpPr>
          <p:spPr>
            <a:xfrm>
              <a:off x="4115590" y="5619750"/>
              <a:ext cx="790575" cy="8667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299922" y="5760749"/>
              <a:ext cx="444352" cy="584775"/>
            </a:xfrm>
            <a:prstGeom prst="rect">
              <a:avLst/>
            </a:prstGeom>
            <a:noFill/>
          </p:spPr>
          <p:txBody>
            <a:bodyPr wrap="none" rtlCol="0">
              <a:spAutoFit/>
            </a:bodyPr>
            <a:lstStyle/>
            <a:p>
              <a:r>
                <a:rPr lang="en-US" sz="3200" dirty="0"/>
                <a:t>G</a:t>
              </a:r>
            </a:p>
          </p:txBody>
        </p:sp>
        <p:sp>
          <p:nvSpPr>
            <p:cNvPr id="46" name="Rectangle 45"/>
            <p:cNvSpPr/>
            <p:nvPr/>
          </p:nvSpPr>
          <p:spPr>
            <a:xfrm>
              <a:off x="6467684" y="5619750"/>
              <a:ext cx="790575" cy="8667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652016" y="5760749"/>
              <a:ext cx="385042" cy="584775"/>
            </a:xfrm>
            <a:prstGeom prst="rect">
              <a:avLst/>
            </a:prstGeom>
            <a:noFill/>
          </p:spPr>
          <p:txBody>
            <a:bodyPr wrap="none" rtlCol="0">
              <a:spAutoFit/>
            </a:bodyPr>
            <a:lstStyle/>
            <a:p>
              <a:r>
                <a:rPr lang="en-US" sz="3200" dirty="0"/>
                <a:t>T</a:t>
              </a:r>
            </a:p>
          </p:txBody>
        </p:sp>
        <p:grpSp>
          <p:nvGrpSpPr>
            <p:cNvPr id="55" name="Group 54"/>
            <p:cNvGrpSpPr/>
            <p:nvPr/>
          </p:nvGrpSpPr>
          <p:grpSpPr>
            <a:xfrm>
              <a:off x="3524571" y="1907868"/>
              <a:ext cx="1226918" cy="2321232"/>
              <a:chOff x="3524571" y="1907868"/>
              <a:chExt cx="1226918" cy="2321232"/>
            </a:xfrm>
          </p:grpSpPr>
          <p:grpSp>
            <p:nvGrpSpPr>
              <p:cNvPr id="48" name="Group 47"/>
              <p:cNvGrpSpPr/>
              <p:nvPr/>
            </p:nvGrpSpPr>
            <p:grpSpPr>
              <a:xfrm>
                <a:off x="3624472" y="1907868"/>
                <a:ext cx="1127017" cy="1219368"/>
                <a:chOff x="3624472" y="1907868"/>
                <a:chExt cx="1127017" cy="1219368"/>
              </a:xfrm>
            </p:grpSpPr>
            <p:grpSp>
              <p:nvGrpSpPr>
                <p:cNvPr id="28" name="Group 27"/>
                <p:cNvGrpSpPr/>
                <p:nvPr/>
              </p:nvGrpSpPr>
              <p:grpSpPr>
                <a:xfrm>
                  <a:off x="3624472" y="2419350"/>
                  <a:ext cx="1127017" cy="707886"/>
                  <a:chOff x="4043572" y="2428875"/>
                  <a:chExt cx="1127017" cy="707886"/>
                </a:xfrm>
              </p:grpSpPr>
              <p:sp>
                <p:nvSpPr>
                  <p:cNvPr id="9" name="TextBox 8"/>
                  <p:cNvSpPr txBox="1"/>
                  <p:nvPr/>
                </p:nvSpPr>
                <p:spPr>
                  <a:xfrm>
                    <a:off x="4689367" y="2428875"/>
                    <a:ext cx="481222" cy="707886"/>
                  </a:xfrm>
                  <a:prstGeom prst="rect">
                    <a:avLst/>
                  </a:prstGeom>
                  <a:noFill/>
                </p:spPr>
                <p:txBody>
                  <a:bodyPr wrap="none" rtlCol="0">
                    <a:spAutoFit/>
                  </a:bodyPr>
                  <a:lstStyle/>
                  <a:p>
                    <a:r>
                      <a:rPr lang="en-US" sz="4000" dirty="0"/>
                      <a:t>A</a:t>
                    </a:r>
                  </a:p>
                </p:txBody>
              </p:sp>
              <p:cxnSp>
                <p:nvCxnSpPr>
                  <p:cNvPr id="27" name="Straight Arrow Connector 26"/>
                  <p:cNvCxnSpPr/>
                  <p:nvPr/>
                </p:nvCxnSpPr>
                <p:spPr>
                  <a:xfrm>
                    <a:off x="404357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4321563" y="1907868"/>
                  <a:ext cx="378630" cy="369332"/>
                </a:xfrm>
                <a:prstGeom prst="rect">
                  <a:avLst/>
                </a:prstGeom>
                <a:noFill/>
              </p:spPr>
              <p:txBody>
                <a:bodyPr wrap="none" rtlCol="0">
                  <a:spAutoFit/>
                </a:bodyPr>
                <a:lstStyle/>
                <a:p>
                  <a:r>
                    <a:rPr lang="en-US" dirty="0"/>
                    <a:t>t1</a:t>
                  </a:r>
                </a:p>
              </p:txBody>
            </p:sp>
          </p:grpSp>
          <p:sp>
            <p:nvSpPr>
              <p:cNvPr id="54" name="Freeform 53"/>
              <p:cNvSpPr/>
              <p:nvPr/>
            </p:nvSpPr>
            <p:spPr>
              <a:xfrm>
                <a:off x="3524571" y="3328339"/>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5137042" y="1906037"/>
              <a:ext cx="1814398" cy="2109757"/>
              <a:chOff x="5137042" y="1906037"/>
              <a:chExt cx="1814398" cy="2109757"/>
            </a:xfrm>
          </p:grpSpPr>
          <p:grpSp>
            <p:nvGrpSpPr>
              <p:cNvPr id="50" name="Group 49"/>
              <p:cNvGrpSpPr/>
              <p:nvPr/>
            </p:nvGrpSpPr>
            <p:grpSpPr>
              <a:xfrm>
                <a:off x="5843797" y="1906037"/>
                <a:ext cx="1107643" cy="1221199"/>
                <a:chOff x="5843797" y="1906037"/>
                <a:chExt cx="1107643" cy="1221199"/>
              </a:xfrm>
            </p:grpSpPr>
            <p:grpSp>
              <p:nvGrpSpPr>
                <p:cNvPr id="22" name="Group 21"/>
                <p:cNvGrpSpPr/>
                <p:nvPr/>
              </p:nvGrpSpPr>
              <p:grpSpPr>
                <a:xfrm>
                  <a:off x="5843797" y="2419350"/>
                  <a:ext cx="1107643" cy="707886"/>
                  <a:chOff x="4043572" y="2428875"/>
                  <a:chExt cx="1107643" cy="707886"/>
                </a:xfrm>
              </p:grpSpPr>
              <p:sp>
                <p:nvSpPr>
                  <p:cNvPr id="13" name="TextBox 12"/>
                  <p:cNvSpPr txBox="1"/>
                  <p:nvPr/>
                </p:nvSpPr>
                <p:spPr>
                  <a:xfrm>
                    <a:off x="4669993" y="2428875"/>
                    <a:ext cx="481222" cy="707886"/>
                  </a:xfrm>
                  <a:prstGeom prst="rect">
                    <a:avLst/>
                  </a:prstGeom>
                  <a:noFill/>
                </p:spPr>
                <p:txBody>
                  <a:bodyPr wrap="none" rtlCol="0">
                    <a:spAutoFit/>
                  </a:bodyPr>
                  <a:lstStyle/>
                  <a:p>
                    <a:r>
                      <a:rPr lang="en-US" sz="4000" dirty="0"/>
                      <a:t>A</a:t>
                    </a:r>
                  </a:p>
                </p:txBody>
              </p:sp>
              <p:cxnSp>
                <p:nvCxnSpPr>
                  <p:cNvPr id="18" name="Straight Arrow Connector 17"/>
                  <p:cNvCxnSpPr/>
                  <p:nvPr/>
                </p:nvCxnSpPr>
                <p:spPr>
                  <a:xfrm>
                    <a:off x="404357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6499117" y="1906037"/>
                  <a:ext cx="378630" cy="369332"/>
                </a:xfrm>
                <a:prstGeom prst="rect">
                  <a:avLst/>
                </a:prstGeom>
                <a:noFill/>
              </p:spPr>
              <p:txBody>
                <a:bodyPr wrap="none" rtlCol="0">
                  <a:spAutoFit/>
                </a:bodyPr>
                <a:lstStyle/>
                <a:p>
                  <a:r>
                    <a:rPr lang="en-US" dirty="0"/>
                    <a:t>t3</a:t>
                  </a:r>
                </a:p>
              </p:txBody>
            </p:sp>
          </p:grpSp>
          <p:cxnSp>
            <p:nvCxnSpPr>
              <p:cNvPr id="57" name="Straight Arrow Connector 56"/>
              <p:cNvCxnSpPr/>
              <p:nvPr/>
            </p:nvCxnSpPr>
            <p:spPr>
              <a:xfrm flipH="1">
                <a:off x="5137042" y="4015794"/>
                <a:ext cx="10562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4522098" y="1906037"/>
              <a:ext cx="3453327" cy="3572712"/>
              <a:chOff x="4522098" y="1906037"/>
              <a:chExt cx="3453327" cy="3572712"/>
            </a:xfrm>
          </p:grpSpPr>
          <p:grpSp>
            <p:nvGrpSpPr>
              <p:cNvPr id="51" name="Group 50"/>
              <p:cNvGrpSpPr/>
              <p:nvPr/>
            </p:nvGrpSpPr>
            <p:grpSpPr>
              <a:xfrm>
                <a:off x="6862972" y="1906037"/>
                <a:ext cx="1112453" cy="1221199"/>
                <a:chOff x="6862972" y="1906037"/>
                <a:chExt cx="1112453" cy="1221199"/>
              </a:xfrm>
            </p:grpSpPr>
            <p:grpSp>
              <p:nvGrpSpPr>
                <p:cNvPr id="23" name="Group 22"/>
                <p:cNvGrpSpPr/>
                <p:nvPr/>
              </p:nvGrpSpPr>
              <p:grpSpPr>
                <a:xfrm>
                  <a:off x="6862972" y="2419350"/>
                  <a:ext cx="1112453" cy="707886"/>
                  <a:chOff x="5062747" y="2428875"/>
                  <a:chExt cx="1112453" cy="707886"/>
                </a:xfrm>
              </p:grpSpPr>
              <p:sp>
                <p:nvSpPr>
                  <p:cNvPr id="14" name="TextBox 13"/>
                  <p:cNvSpPr txBox="1"/>
                  <p:nvPr/>
                </p:nvSpPr>
                <p:spPr>
                  <a:xfrm>
                    <a:off x="5666727" y="2428875"/>
                    <a:ext cx="508473" cy="707886"/>
                  </a:xfrm>
                  <a:prstGeom prst="rect">
                    <a:avLst/>
                  </a:prstGeom>
                  <a:noFill/>
                </p:spPr>
                <p:txBody>
                  <a:bodyPr wrap="none" rtlCol="0">
                    <a:spAutoFit/>
                  </a:bodyPr>
                  <a:lstStyle/>
                  <a:p>
                    <a:r>
                      <a:rPr lang="en-US" sz="4000" dirty="0"/>
                      <a:t>G</a:t>
                    </a:r>
                  </a:p>
                </p:txBody>
              </p:sp>
              <p:cxnSp>
                <p:nvCxnSpPr>
                  <p:cNvPr id="19" name="Straight Arrow Connector 18"/>
                  <p:cNvCxnSpPr/>
                  <p:nvPr/>
                </p:nvCxnSpPr>
                <p:spPr>
                  <a:xfrm>
                    <a:off x="5062747"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7518292" y="1906037"/>
                  <a:ext cx="378630" cy="369332"/>
                </a:xfrm>
                <a:prstGeom prst="rect">
                  <a:avLst/>
                </a:prstGeom>
                <a:noFill/>
              </p:spPr>
              <p:txBody>
                <a:bodyPr wrap="none" rtlCol="0">
                  <a:spAutoFit/>
                </a:bodyPr>
                <a:lstStyle/>
                <a:p>
                  <a:r>
                    <a:rPr lang="en-US" dirty="0"/>
                    <a:t>t4</a:t>
                  </a:r>
                </a:p>
              </p:txBody>
            </p:sp>
          </p:grpSp>
          <p:cxnSp>
            <p:nvCxnSpPr>
              <p:cNvPr id="60" name="Straight Arrow Connector 59"/>
              <p:cNvCxnSpPr/>
              <p:nvPr/>
            </p:nvCxnSpPr>
            <p:spPr>
              <a:xfrm flipH="1">
                <a:off x="4522098" y="4777653"/>
                <a:ext cx="18824" cy="7010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3392279" y="1906037"/>
              <a:ext cx="5668904" cy="4276873"/>
              <a:chOff x="3392279" y="1906037"/>
              <a:chExt cx="5668904" cy="4276873"/>
            </a:xfrm>
          </p:grpSpPr>
          <p:grpSp>
            <p:nvGrpSpPr>
              <p:cNvPr id="52" name="Group 51"/>
              <p:cNvGrpSpPr/>
              <p:nvPr/>
            </p:nvGrpSpPr>
            <p:grpSpPr>
              <a:xfrm>
                <a:off x="7920247" y="1906037"/>
                <a:ext cx="1140936" cy="1221199"/>
                <a:chOff x="7920247" y="1906037"/>
                <a:chExt cx="1140936" cy="1221199"/>
              </a:xfrm>
            </p:grpSpPr>
            <p:sp>
              <p:nvSpPr>
                <p:cNvPr id="15" name="TextBox 14"/>
                <p:cNvSpPr txBox="1"/>
                <p:nvPr/>
              </p:nvSpPr>
              <p:spPr>
                <a:xfrm>
                  <a:off x="8552710" y="2419350"/>
                  <a:ext cx="508473" cy="707886"/>
                </a:xfrm>
                <a:prstGeom prst="rect">
                  <a:avLst/>
                </a:prstGeom>
                <a:noFill/>
              </p:spPr>
              <p:txBody>
                <a:bodyPr wrap="none" rtlCol="0">
                  <a:spAutoFit/>
                </a:bodyPr>
                <a:lstStyle/>
                <a:p>
                  <a:r>
                    <a:rPr lang="en-US" sz="4000" dirty="0"/>
                    <a:t>G</a:t>
                  </a:r>
                </a:p>
              </p:txBody>
            </p:sp>
            <p:cxnSp>
              <p:nvCxnSpPr>
                <p:cNvPr id="20" name="Straight Arrow Connector 19"/>
                <p:cNvCxnSpPr/>
                <p:nvPr/>
              </p:nvCxnSpPr>
              <p:spPr>
                <a:xfrm>
                  <a:off x="7920247" y="2773293"/>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617631" y="1906037"/>
                  <a:ext cx="378630" cy="369332"/>
                </a:xfrm>
                <a:prstGeom prst="rect">
                  <a:avLst/>
                </a:prstGeom>
                <a:noFill/>
              </p:spPr>
              <p:txBody>
                <a:bodyPr wrap="none" rtlCol="0">
                  <a:spAutoFit/>
                </a:bodyPr>
                <a:lstStyle/>
                <a:p>
                  <a:r>
                    <a:rPr lang="en-US" dirty="0"/>
                    <a:t>t5</a:t>
                  </a:r>
                </a:p>
              </p:txBody>
            </p:sp>
          </p:grpSp>
          <p:sp>
            <p:nvSpPr>
              <p:cNvPr id="63" name="Freeform 62"/>
              <p:cNvSpPr/>
              <p:nvPr/>
            </p:nvSpPr>
            <p:spPr>
              <a:xfrm rot="19816159">
                <a:off x="3392279" y="5282149"/>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5304500" y="1906037"/>
              <a:ext cx="4832561" cy="4147099"/>
              <a:chOff x="5304500" y="1906037"/>
              <a:chExt cx="4832561" cy="4147099"/>
            </a:xfrm>
          </p:grpSpPr>
          <p:grpSp>
            <p:nvGrpSpPr>
              <p:cNvPr id="53" name="Group 52"/>
              <p:cNvGrpSpPr/>
              <p:nvPr/>
            </p:nvGrpSpPr>
            <p:grpSpPr>
              <a:xfrm>
                <a:off x="9061183" y="1906037"/>
                <a:ext cx="1075878" cy="1186135"/>
                <a:chOff x="9061183" y="1906037"/>
                <a:chExt cx="1075878" cy="1186135"/>
              </a:xfrm>
            </p:grpSpPr>
            <p:sp>
              <p:nvSpPr>
                <p:cNvPr id="39" name="TextBox 38"/>
                <p:cNvSpPr txBox="1"/>
                <p:nvPr/>
              </p:nvSpPr>
              <p:spPr>
                <a:xfrm>
                  <a:off x="9702327" y="2384286"/>
                  <a:ext cx="434734" cy="707886"/>
                </a:xfrm>
                <a:prstGeom prst="rect">
                  <a:avLst/>
                </a:prstGeom>
                <a:noFill/>
              </p:spPr>
              <p:txBody>
                <a:bodyPr wrap="none" rtlCol="0">
                  <a:spAutoFit/>
                </a:bodyPr>
                <a:lstStyle/>
                <a:p>
                  <a:r>
                    <a:rPr lang="en-US" sz="4000" dirty="0"/>
                    <a:t>T</a:t>
                  </a:r>
                </a:p>
              </p:txBody>
            </p:sp>
            <p:cxnSp>
              <p:nvCxnSpPr>
                <p:cNvPr id="40" name="Straight Arrow Connector 39"/>
                <p:cNvCxnSpPr/>
                <p:nvPr/>
              </p:nvCxnSpPr>
              <p:spPr>
                <a:xfrm>
                  <a:off x="9061183" y="2773293"/>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730379" y="1906037"/>
                  <a:ext cx="378630" cy="369332"/>
                </a:xfrm>
                <a:prstGeom prst="rect">
                  <a:avLst/>
                </a:prstGeom>
                <a:noFill/>
              </p:spPr>
              <p:txBody>
                <a:bodyPr wrap="none" rtlCol="0">
                  <a:spAutoFit/>
                </a:bodyPr>
                <a:lstStyle/>
                <a:p>
                  <a:r>
                    <a:rPr lang="en-US" dirty="0"/>
                    <a:t>t6</a:t>
                  </a:r>
                </a:p>
              </p:txBody>
            </p:sp>
          </p:grpSp>
          <p:cxnSp>
            <p:nvCxnSpPr>
              <p:cNvPr id="65" name="Straight Arrow Connector 64"/>
              <p:cNvCxnSpPr/>
              <p:nvPr/>
            </p:nvCxnSpPr>
            <p:spPr>
              <a:xfrm>
                <a:off x="5304500" y="6053136"/>
                <a:ext cx="95992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784612" y="3255418"/>
              <a:ext cx="3363901" cy="3049239"/>
              <a:chOff x="4784612" y="3255418"/>
              <a:chExt cx="3363901" cy="3049239"/>
            </a:xfrm>
          </p:grpSpPr>
          <p:cxnSp>
            <p:nvCxnSpPr>
              <p:cNvPr id="81" name="Straight Arrow Connector 80"/>
              <p:cNvCxnSpPr/>
              <p:nvPr/>
            </p:nvCxnSpPr>
            <p:spPr>
              <a:xfrm>
                <a:off x="5046832" y="4776584"/>
                <a:ext cx="1313277" cy="84316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4784612" y="3255418"/>
                <a:ext cx="3363901" cy="3049239"/>
                <a:chOff x="4784612" y="3255418"/>
                <a:chExt cx="3363901" cy="3049239"/>
              </a:xfrm>
            </p:grpSpPr>
            <p:cxnSp>
              <p:nvCxnSpPr>
                <p:cNvPr id="67" name="Straight Arrow Connector 66"/>
                <p:cNvCxnSpPr/>
                <p:nvPr/>
              </p:nvCxnSpPr>
              <p:spPr>
                <a:xfrm flipH="1">
                  <a:off x="5182452" y="5785568"/>
                  <a:ext cx="10562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951440" y="4789483"/>
                  <a:ext cx="0" cy="70296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7148298" y="4744388"/>
                  <a:ext cx="0" cy="77136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4784612" y="4718125"/>
                  <a:ext cx="0" cy="77136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5047507" y="4564348"/>
                  <a:ext cx="1451610" cy="92514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5190103" y="4544228"/>
                  <a:ext cx="1095584" cy="9715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5168384" y="4696893"/>
                  <a:ext cx="1208778" cy="100706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9" name="Freeform 88"/>
                <p:cNvSpPr/>
                <p:nvPr/>
              </p:nvSpPr>
              <p:spPr>
                <a:xfrm rot="6339440">
                  <a:off x="6952615" y="3284195"/>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rot="8224975">
                  <a:off x="7190197" y="5403896"/>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TextBox 92"/>
            <p:cNvSpPr txBox="1"/>
            <p:nvPr/>
          </p:nvSpPr>
          <p:spPr>
            <a:xfrm>
              <a:off x="8317867" y="4257871"/>
              <a:ext cx="3553568" cy="1077218"/>
            </a:xfrm>
            <a:prstGeom prst="rect">
              <a:avLst/>
            </a:prstGeom>
            <a:noFill/>
          </p:spPr>
          <p:txBody>
            <a:bodyPr wrap="square" rtlCol="0">
              <a:spAutoFit/>
            </a:bodyPr>
            <a:lstStyle/>
            <a:p>
              <a:pPr algn="ctr"/>
              <a:r>
                <a:rPr lang="en-US" sz="3200" dirty="0"/>
                <a:t>Probability transition matrix</a:t>
              </a:r>
            </a:p>
          </p:txBody>
        </p:sp>
        <p:sp>
          <p:nvSpPr>
            <p:cNvPr id="95" name="TextBox 94"/>
            <p:cNvSpPr txBox="1"/>
            <p:nvPr/>
          </p:nvSpPr>
          <p:spPr>
            <a:xfrm>
              <a:off x="397577" y="4318593"/>
              <a:ext cx="2771217" cy="1077218"/>
            </a:xfrm>
            <a:prstGeom prst="rect">
              <a:avLst/>
            </a:prstGeom>
            <a:noFill/>
          </p:spPr>
          <p:txBody>
            <a:bodyPr wrap="square" rtlCol="0">
              <a:spAutoFit/>
            </a:bodyPr>
            <a:lstStyle/>
            <a:p>
              <a:pPr algn="ctr"/>
              <a:r>
                <a:rPr lang="en-US" sz="3200" dirty="0"/>
                <a:t>Four possible categories</a:t>
              </a:r>
            </a:p>
          </p:txBody>
        </p:sp>
        <p:grpSp>
          <p:nvGrpSpPr>
            <p:cNvPr id="5" name="Group 4"/>
            <p:cNvGrpSpPr/>
            <p:nvPr/>
          </p:nvGrpSpPr>
          <p:grpSpPr>
            <a:xfrm>
              <a:off x="4719847" y="1906037"/>
              <a:ext cx="1741379" cy="2709194"/>
              <a:chOff x="4719847" y="1906037"/>
              <a:chExt cx="1741379" cy="2709194"/>
            </a:xfrm>
          </p:grpSpPr>
          <p:grpSp>
            <p:nvGrpSpPr>
              <p:cNvPr id="56" name="Group 55"/>
              <p:cNvGrpSpPr/>
              <p:nvPr/>
            </p:nvGrpSpPr>
            <p:grpSpPr>
              <a:xfrm>
                <a:off x="4719847" y="1906037"/>
                <a:ext cx="1565840" cy="2342113"/>
                <a:chOff x="4719847" y="1906037"/>
                <a:chExt cx="1565840" cy="2342113"/>
              </a:xfrm>
            </p:grpSpPr>
            <p:grpSp>
              <p:nvGrpSpPr>
                <p:cNvPr id="49" name="Group 48"/>
                <p:cNvGrpSpPr/>
                <p:nvPr/>
              </p:nvGrpSpPr>
              <p:grpSpPr>
                <a:xfrm>
                  <a:off x="4719847" y="1906037"/>
                  <a:ext cx="1126692" cy="1221199"/>
                  <a:chOff x="4719847" y="1906037"/>
                  <a:chExt cx="1126692" cy="1221199"/>
                </a:xfrm>
              </p:grpSpPr>
              <p:grpSp>
                <p:nvGrpSpPr>
                  <p:cNvPr id="21" name="Group 20"/>
                  <p:cNvGrpSpPr/>
                  <p:nvPr/>
                </p:nvGrpSpPr>
                <p:grpSpPr>
                  <a:xfrm>
                    <a:off x="4719847" y="2419350"/>
                    <a:ext cx="1126692" cy="707886"/>
                    <a:chOff x="2919622" y="2428875"/>
                    <a:chExt cx="1126692" cy="707886"/>
                  </a:xfrm>
                </p:grpSpPr>
                <p:sp>
                  <p:nvSpPr>
                    <p:cNvPr id="12" name="TextBox 11"/>
                    <p:cNvSpPr txBox="1"/>
                    <p:nvPr/>
                  </p:nvSpPr>
                  <p:spPr>
                    <a:xfrm>
                      <a:off x="3587534" y="2428875"/>
                      <a:ext cx="458780" cy="707886"/>
                    </a:xfrm>
                    <a:prstGeom prst="rect">
                      <a:avLst/>
                    </a:prstGeom>
                    <a:noFill/>
                  </p:spPr>
                  <p:txBody>
                    <a:bodyPr wrap="none" rtlCol="0">
                      <a:spAutoFit/>
                    </a:bodyPr>
                    <a:lstStyle/>
                    <a:p>
                      <a:r>
                        <a:rPr lang="en-US" sz="4000" dirty="0"/>
                        <a:t>C</a:t>
                      </a:r>
                    </a:p>
                  </p:txBody>
                </p:sp>
                <p:cxnSp>
                  <p:nvCxnSpPr>
                    <p:cNvPr id="17" name="Straight Arrow Connector 16"/>
                    <p:cNvCxnSpPr/>
                    <p:nvPr/>
                  </p:nvCxnSpPr>
                  <p:spPr>
                    <a:xfrm>
                      <a:off x="291962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5427834" y="1906037"/>
                    <a:ext cx="378630" cy="369332"/>
                  </a:xfrm>
                  <a:prstGeom prst="rect">
                    <a:avLst/>
                  </a:prstGeom>
                  <a:noFill/>
                </p:spPr>
                <p:txBody>
                  <a:bodyPr wrap="none" rtlCol="0">
                    <a:spAutoFit/>
                  </a:bodyPr>
                  <a:lstStyle/>
                  <a:p>
                    <a:r>
                      <a:rPr lang="en-US" dirty="0"/>
                      <a:t>t2</a:t>
                    </a:r>
                  </a:p>
                </p:txBody>
              </p:sp>
            </p:grpSp>
            <p:cxnSp>
              <p:nvCxnSpPr>
                <p:cNvPr id="43" name="Straight Arrow Connector 42"/>
                <p:cNvCxnSpPr/>
                <p:nvPr/>
              </p:nvCxnSpPr>
              <p:spPr>
                <a:xfrm>
                  <a:off x="5325765" y="4248150"/>
                  <a:ext cx="95992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5037438" y="4245899"/>
                <a:ext cx="1423788" cy="369332"/>
              </a:xfrm>
              <a:prstGeom prst="rect">
                <a:avLst/>
              </a:prstGeom>
              <a:noFill/>
            </p:spPr>
            <p:txBody>
              <a:bodyPr wrap="none" rtlCol="0">
                <a:spAutoFit/>
              </a:bodyPr>
              <a:lstStyle/>
              <a:p>
                <a:r>
                  <a:rPr lang="en-US" dirty="0"/>
                  <a:t>P(t+1=</a:t>
                </a:r>
                <a:r>
                  <a:rPr lang="en-US" dirty="0" err="1"/>
                  <a:t>C|t</a:t>
                </a:r>
                <a:r>
                  <a:rPr lang="en-US" dirty="0"/>
                  <a:t>=A)</a:t>
                </a:r>
              </a:p>
            </p:txBody>
          </p:sp>
        </p:grpSp>
      </p:grpSp>
    </p:spTree>
    <p:extLst>
      <p:ext uri="{BB962C8B-B14F-4D97-AF65-F5344CB8AC3E}">
        <p14:creationId xmlns:p14="http://schemas.microsoft.com/office/powerpoint/2010/main" val="1035241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Probability of x given model?</a:t>
            </a:r>
          </a:p>
        </p:txBody>
      </p:sp>
      <p:sp>
        <p:nvSpPr>
          <p:cNvPr id="4" name="TextBox 3"/>
          <p:cNvSpPr txBox="1"/>
          <p:nvPr/>
        </p:nvSpPr>
        <p:spPr>
          <a:xfrm>
            <a:off x="2310581" y="1367522"/>
            <a:ext cx="7467109" cy="646331"/>
          </a:xfrm>
          <a:prstGeom prst="rect">
            <a:avLst/>
          </a:prstGeom>
          <a:noFill/>
        </p:spPr>
        <p:txBody>
          <a:bodyPr wrap="none" rtlCol="0">
            <a:spAutoFit/>
          </a:bodyPr>
          <a:lstStyle/>
          <a:p>
            <a:r>
              <a:rPr lang="en-US" sz="3600" dirty="0"/>
              <a:t>P(1,3,4,5,1,2,6,6,3,6,6,2,1,2,4,5|HMM)</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2677650" y="2371485"/>
              <a:ext cx="1176593" cy="4011676"/>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e>
                                    <m:r>
                                      <a:rPr lang="en-US" b="1" i="1" smtClean="0">
                                        <a:latin typeface="Cambria Math" panose="02040503050406030204" pitchFamily="18" charset="0"/>
                                      </a:rPr>
                                      <m:t>𝑭</m:t>
                                    </m:r>
                                  </m:e>
                                </m:d>
                              </m:oMath>
                            </m:oMathPara>
                          </a14:m>
                          <a:endParaRPr lang="en-US" dirty="0"/>
                        </a:p>
                      </a:txBody>
                      <a:tcPr/>
                    </a:tc>
                    <a:extLst>
                      <a:ext uri="{0D108BD9-81ED-4DB2-BD59-A6C34878D82A}">
                        <a16:rowId xmlns:a16="http://schemas.microsoft.com/office/drawing/2014/main" val="3875161148"/>
                      </a:ext>
                    </a:extLst>
                  </a:tr>
                  <a:tr h="370840">
                    <a:tc>
                      <a:txBody>
                        <a:bodyPr/>
                        <a:lstStyle/>
                        <a:p>
                          <a:r>
                            <a:rPr lang="en-US" dirty="0"/>
                            <a:t>1</a:t>
                          </a:r>
                        </a:p>
                      </a:txBody>
                      <a:tcPr/>
                    </a:tc>
                    <a:tc>
                      <a:txBody>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1701677948"/>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1025065137"/>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3754845710"/>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3008316298"/>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2975300136"/>
                      </a:ext>
                    </a:extLst>
                  </a:tr>
                  <a:tr h="370840">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txBody>
                      <a:tcPr/>
                    </a:tc>
                    <a:extLst>
                      <a:ext uri="{0D108BD9-81ED-4DB2-BD59-A6C34878D82A}">
                        <a16:rowId xmlns:a16="http://schemas.microsoft.com/office/drawing/2014/main" val="275438613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941634987"/>
                  </p:ext>
                </p:extLst>
              </p:nvPr>
            </p:nvGraphicFramePr>
            <p:xfrm>
              <a:off x="2677650" y="2371485"/>
              <a:ext cx="1176593" cy="4011676"/>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3"/>
                          <a:stretch>
                            <a:fillRect l="-1639" t="-1639" r="-219672" b="-981967"/>
                          </a:stretch>
                        </a:blipFill>
                      </a:tcPr>
                    </a:tc>
                    <a:tc>
                      <a:txBody>
                        <a:bodyPr/>
                        <a:lstStyle/>
                        <a:p>
                          <a:endParaRPr lang="en-US"/>
                        </a:p>
                      </a:txBody>
                      <a:tcPr>
                        <a:blipFill>
                          <a:blip r:embed="rId3"/>
                          <a:stretch>
                            <a:fillRect l="-46617" t="-1639" r="-752" b="-981967"/>
                          </a:stretch>
                        </a:blipFill>
                      </a:tcPr>
                    </a:tc>
                    <a:extLst>
                      <a:ext uri="{0D108BD9-81ED-4DB2-BD59-A6C34878D82A}">
                        <a16:rowId xmlns:a16="http://schemas.microsoft.com/office/drawing/2014/main" val="3875161148"/>
                      </a:ext>
                    </a:extLst>
                  </a:tr>
                  <a:tr h="606806">
                    <a:tc>
                      <a:txBody>
                        <a:bodyPr/>
                        <a:lstStyle/>
                        <a:p>
                          <a:r>
                            <a:rPr lang="en-US" dirty="0" smtClean="0"/>
                            <a:t>1</a:t>
                          </a:r>
                          <a:endParaRPr lang="en-US" dirty="0"/>
                        </a:p>
                      </a:txBody>
                      <a:tcPr/>
                    </a:tc>
                    <a:tc>
                      <a:txBody>
                        <a:bodyPr/>
                        <a:lstStyle/>
                        <a:p>
                          <a:endParaRPr lang="en-US"/>
                        </a:p>
                      </a:txBody>
                      <a:tcPr>
                        <a:blipFill>
                          <a:blip r:embed="rId3"/>
                          <a:stretch>
                            <a:fillRect l="-46617" t="-62000" r="-752" b="-499000"/>
                          </a:stretch>
                        </a:blipFill>
                      </a:tcPr>
                    </a:tc>
                    <a:extLst>
                      <a:ext uri="{0D108BD9-81ED-4DB2-BD59-A6C34878D82A}">
                        <a16:rowId xmlns:a16="http://schemas.microsoft.com/office/drawing/2014/main" val="1701677948"/>
                      </a:ext>
                    </a:extLst>
                  </a:tr>
                  <a:tr h="606806">
                    <a:tc>
                      <a:txBody>
                        <a:bodyPr/>
                        <a:lstStyle/>
                        <a:p>
                          <a:r>
                            <a:rPr lang="en-US" dirty="0" smtClean="0"/>
                            <a:t>2</a:t>
                          </a:r>
                          <a:endParaRPr lang="en-US" dirty="0"/>
                        </a:p>
                      </a:txBody>
                      <a:tcPr/>
                    </a:tc>
                    <a:tc>
                      <a:txBody>
                        <a:bodyPr/>
                        <a:lstStyle/>
                        <a:p>
                          <a:endParaRPr lang="en-US"/>
                        </a:p>
                      </a:txBody>
                      <a:tcPr>
                        <a:blipFill>
                          <a:blip r:embed="rId3"/>
                          <a:stretch>
                            <a:fillRect l="-46617" t="-163636" r="-752" b="-404040"/>
                          </a:stretch>
                        </a:blipFill>
                      </a:tcPr>
                    </a:tc>
                    <a:extLst>
                      <a:ext uri="{0D108BD9-81ED-4DB2-BD59-A6C34878D82A}">
                        <a16:rowId xmlns:a16="http://schemas.microsoft.com/office/drawing/2014/main" val="1025065137"/>
                      </a:ext>
                    </a:extLst>
                  </a:tr>
                  <a:tr h="606806">
                    <a:tc>
                      <a:txBody>
                        <a:bodyPr/>
                        <a:lstStyle/>
                        <a:p>
                          <a:r>
                            <a:rPr lang="en-US" dirty="0" smtClean="0"/>
                            <a:t>3</a:t>
                          </a:r>
                          <a:endParaRPr lang="en-US" dirty="0"/>
                        </a:p>
                      </a:txBody>
                      <a:tcPr/>
                    </a:tc>
                    <a:tc>
                      <a:txBody>
                        <a:bodyPr/>
                        <a:lstStyle/>
                        <a:p>
                          <a:endParaRPr lang="en-US"/>
                        </a:p>
                      </a:txBody>
                      <a:tcPr>
                        <a:blipFill>
                          <a:blip r:embed="rId3"/>
                          <a:stretch>
                            <a:fillRect l="-46617" t="-261000" r="-752" b="-300000"/>
                          </a:stretch>
                        </a:blipFill>
                      </a:tcPr>
                    </a:tc>
                    <a:extLst>
                      <a:ext uri="{0D108BD9-81ED-4DB2-BD59-A6C34878D82A}">
                        <a16:rowId xmlns:a16="http://schemas.microsoft.com/office/drawing/2014/main" val="3754845710"/>
                      </a:ext>
                    </a:extLst>
                  </a:tr>
                  <a:tr h="606806">
                    <a:tc>
                      <a:txBody>
                        <a:bodyPr/>
                        <a:lstStyle/>
                        <a:p>
                          <a:r>
                            <a:rPr lang="en-US" dirty="0" smtClean="0"/>
                            <a:t>4</a:t>
                          </a:r>
                          <a:endParaRPr lang="en-US" dirty="0"/>
                        </a:p>
                      </a:txBody>
                      <a:tcPr/>
                    </a:tc>
                    <a:tc>
                      <a:txBody>
                        <a:bodyPr/>
                        <a:lstStyle/>
                        <a:p>
                          <a:endParaRPr lang="en-US"/>
                        </a:p>
                      </a:txBody>
                      <a:tcPr>
                        <a:blipFill>
                          <a:blip r:embed="rId3"/>
                          <a:stretch>
                            <a:fillRect l="-46617" t="-361000" r="-752" b="-200000"/>
                          </a:stretch>
                        </a:blipFill>
                      </a:tcPr>
                    </a:tc>
                    <a:extLst>
                      <a:ext uri="{0D108BD9-81ED-4DB2-BD59-A6C34878D82A}">
                        <a16:rowId xmlns:a16="http://schemas.microsoft.com/office/drawing/2014/main" val="3008316298"/>
                      </a:ext>
                    </a:extLst>
                  </a:tr>
                  <a:tr h="606806">
                    <a:tc>
                      <a:txBody>
                        <a:bodyPr/>
                        <a:lstStyle/>
                        <a:p>
                          <a:r>
                            <a:rPr lang="en-US" dirty="0" smtClean="0"/>
                            <a:t>5</a:t>
                          </a:r>
                          <a:endParaRPr lang="en-US" dirty="0"/>
                        </a:p>
                      </a:txBody>
                      <a:tcPr/>
                    </a:tc>
                    <a:tc>
                      <a:txBody>
                        <a:bodyPr/>
                        <a:lstStyle/>
                        <a:p>
                          <a:endParaRPr lang="en-US"/>
                        </a:p>
                      </a:txBody>
                      <a:tcPr>
                        <a:blipFill>
                          <a:blip r:embed="rId3"/>
                          <a:stretch>
                            <a:fillRect l="-46617" t="-465657" r="-752" b="-102020"/>
                          </a:stretch>
                        </a:blipFill>
                      </a:tcPr>
                    </a:tc>
                    <a:extLst>
                      <a:ext uri="{0D108BD9-81ED-4DB2-BD59-A6C34878D82A}">
                        <a16:rowId xmlns:a16="http://schemas.microsoft.com/office/drawing/2014/main" val="2975300136"/>
                      </a:ext>
                    </a:extLst>
                  </a:tr>
                  <a:tr h="606806">
                    <a:tc>
                      <a:txBody>
                        <a:bodyPr/>
                        <a:lstStyle/>
                        <a:p>
                          <a:r>
                            <a:rPr lang="en-US" dirty="0" smtClean="0"/>
                            <a:t>6</a:t>
                          </a:r>
                          <a:endParaRPr lang="en-US" dirty="0"/>
                        </a:p>
                      </a:txBody>
                      <a:tcPr/>
                    </a:tc>
                    <a:tc>
                      <a:txBody>
                        <a:bodyPr/>
                        <a:lstStyle/>
                        <a:p>
                          <a:endParaRPr lang="en-US"/>
                        </a:p>
                      </a:txBody>
                      <a:tcPr>
                        <a:blipFill>
                          <a:blip r:embed="rId3"/>
                          <a:stretch>
                            <a:fillRect l="-46617" t="-560000" r="-752" b="-1000"/>
                          </a:stretch>
                        </a:blipFill>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7325456" y="2371485"/>
              <a:ext cx="1176593" cy="4009898"/>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e>
                                    <m:r>
                                      <a:rPr lang="en-US" b="1" i="1" smtClean="0">
                                        <a:latin typeface="Cambria Math" panose="02040503050406030204" pitchFamily="18" charset="0"/>
                                      </a:rPr>
                                      <m:t>𝑪</m:t>
                                    </m:r>
                                  </m:e>
                                </m:d>
                              </m:oMath>
                            </m:oMathPara>
                          </a14:m>
                          <a:endParaRPr lang="en-US" dirty="0"/>
                        </a:p>
                      </a:txBody>
                      <a:tcPr/>
                    </a:tc>
                    <a:extLst>
                      <a:ext uri="{0D108BD9-81ED-4DB2-BD59-A6C34878D82A}">
                        <a16:rowId xmlns:a16="http://schemas.microsoft.com/office/drawing/2014/main" val="3875161148"/>
                      </a:ext>
                    </a:extLst>
                  </a:tr>
                  <a:tr h="370840">
                    <a:tc>
                      <a:txBody>
                        <a:bodyPr/>
                        <a:lstStyle/>
                        <a:p>
                          <a:r>
                            <a:rPr lang="en-US" dirty="0"/>
                            <a:t>1</a:t>
                          </a:r>
                        </a:p>
                      </a:txBody>
                      <a:tcPr/>
                    </a:tc>
                    <a:tc>
                      <a:txBody>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oMath>
                            </m:oMathPara>
                          </a14:m>
                          <a:endParaRPr lang="en-US" dirty="0"/>
                        </a:p>
                      </a:txBody>
                      <a:tcPr/>
                    </a:tc>
                    <a:extLst>
                      <a:ext uri="{0D108BD9-81ED-4DB2-BD59-A6C34878D82A}">
                        <a16:rowId xmlns:a16="http://schemas.microsoft.com/office/drawing/2014/main" val="1701677948"/>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oMath>
                            </m:oMathPara>
                          </a14:m>
                          <a:endParaRPr lang="en-US" dirty="0"/>
                        </a:p>
                      </a:txBody>
                      <a:tcPr/>
                    </a:tc>
                    <a:extLst>
                      <a:ext uri="{0D108BD9-81ED-4DB2-BD59-A6C34878D82A}">
                        <a16:rowId xmlns:a16="http://schemas.microsoft.com/office/drawing/2014/main" val="1025065137"/>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oMath>
                            </m:oMathPara>
                          </a14:m>
                          <a:endParaRPr lang="en-US" dirty="0"/>
                        </a:p>
                      </a:txBody>
                      <a:tcPr/>
                    </a:tc>
                    <a:extLst>
                      <a:ext uri="{0D108BD9-81ED-4DB2-BD59-A6C34878D82A}">
                        <a16:rowId xmlns:a16="http://schemas.microsoft.com/office/drawing/2014/main" val="3754845710"/>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oMath>
                            </m:oMathPara>
                          </a14:m>
                          <a:endParaRPr lang="en-US" dirty="0"/>
                        </a:p>
                      </a:txBody>
                      <a:tcPr/>
                    </a:tc>
                    <a:extLst>
                      <a:ext uri="{0D108BD9-81ED-4DB2-BD59-A6C34878D82A}">
                        <a16:rowId xmlns:a16="http://schemas.microsoft.com/office/drawing/2014/main" val="3008316298"/>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m:t>
                                    </m:r>
                                  </m:den>
                                </m:f>
                              </m:oMath>
                            </m:oMathPara>
                          </a14:m>
                          <a:endParaRPr lang="en-US" dirty="0"/>
                        </a:p>
                      </a:txBody>
                      <a:tcPr/>
                    </a:tc>
                    <a:extLst>
                      <a:ext uri="{0D108BD9-81ED-4DB2-BD59-A6C34878D82A}">
                        <a16:rowId xmlns:a16="http://schemas.microsoft.com/office/drawing/2014/main" val="2975300136"/>
                      </a:ext>
                    </a:extLst>
                  </a:tr>
                  <a:tr h="370840">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txBody>
                      <a:tcPr/>
                    </a:tc>
                    <a:extLst>
                      <a:ext uri="{0D108BD9-81ED-4DB2-BD59-A6C34878D82A}">
                        <a16:rowId xmlns:a16="http://schemas.microsoft.com/office/drawing/2014/main" val="275438613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440434713"/>
                  </p:ext>
                </p:extLst>
              </p:nvPr>
            </p:nvGraphicFramePr>
            <p:xfrm>
              <a:off x="7325456" y="2371485"/>
              <a:ext cx="1176593" cy="4009898"/>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4"/>
                          <a:stretch>
                            <a:fillRect t="-1639" r="-219672" b="-980328"/>
                          </a:stretch>
                        </a:blipFill>
                      </a:tcPr>
                    </a:tc>
                    <a:tc>
                      <a:txBody>
                        <a:bodyPr/>
                        <a:lstStyle/>
                        <a:p>
                          <a:endParaRPr lang="en-US"/>
                        </a:p>
                      </a:txBody>
                      <a:tcPr>
                        <a:blipFill>
                          <a:blip r:embed="rId4"/>
                          <a:stretch>
                            <a:fillRect l="-45865" t="-1639" r="-752" b="-980328"/>
                          </a:stretch>
                        </a:blipFill>
                      </a:tcPr>
                    </a:tc>
                    <a:extLst>
                      <a:ext uri="{0D108BD9-81ED-4DB2-BD59-A6C34878D82A}">
                        <a16:rowId xmlns:a16="http://schemas.microsoft.com/office/drawing/2014/main" val="3875161148"/>
                      </a:ext>
                    </a:extLst>
                  </a:tr>
                  <a:tr h="606806">
                    <a:tc>
                      <a:txBody>
                        <a:bodyPr/>
                        <a:lstStyle/>
                        <a:p>
                          <a:r>
                            <a:rPr lang="en-US" dirty="0" smtClean="0"/>
                            <a:t>1</a:t>
                          </a:r>
                          <a:endParaRPr lang="en-US" dirty="0"/>
                        </a:p>
                      </a:txBody>
                      <a:tcPr/>
                    </a:tc>
                    <a:tc>
                      <a:txBody>
                        <a:bodyPr/>
                        <a:lstStyle/>
                        <a:p>
                          <a:endParaRPr lang="en-US"/>
                        </a:p>
                      </a:txBody>
                      <a:tcPr>
                        <a:blipFill>
                          <a:blip r:embed="rId4"/>
                          <a:stretch>
                            <a:fillRect l="-45865" t="-62626" r="-752" b="-504040"/>
                          </a:stretch>
                        </a:blipFill>
                      </a:tcPr>
                    </a:tc>
                    <a:extLst>
                      <a:ext uri="{0D108BD9-81ED-4DB2-BD59-A6C34878D82A}">
                        <a16:rowId xmlns:a16="http://schemas.microsoft.com/office/drawing/2014/main" val="1701677948"/>
                      </a:ext>
                    </a:extLst>
                  </a:tr>
                  <a:tr h="606806">
                    <a:tc>
                      <a:txBody>
                        <a:bodyPr/>
                        <a:lstStyle/>
                        <a:p>
                          <a:r>
                            <a:rPr lang="en-US" dirty="0" smtClean="0"/>
                            <a:t>2</a:t>
                          </a:r>
                          <a:endParaRPr lang="en-US" dirty="0"/>
                        </a:p>
                      </a:txBody>
                      <a:tcPr/>
                    </a:tc>
                    <a:tc>
                      <a:txBody>
                        <a:bodyPr/>
                        <a:lstStyle/>
                        <a:p>
                          <a:endParaRPr lang="en-US"/>
                        </a:p>
                      </a:txBody>
                      <a:tcPr>
                        <a:blipFill>
                          <a:blip r:embed="rId4"/>
                          <a:stretch>
                            <a:fillRect l="-45865" t="-161000" r="-752" b="-399000"/>
                          </a:stretch>
                        </a:blipFill>
                      </a:tcPr>
                    </a:tc>
                    <a:extLst>
                      <a:ext uri="{0D108BD9-81ED-4DB2-BD59-A6C34878D82A}">
                        <a16:rowId xmlns:a16="http://schemas.microsoft.com/office/drawing/2014/main" val="1025065137"/>
                      </a:ext>
                    </a:extLst>
                  </a:tr>
                  <a:tr h="606806">
                    <a:tc>
                      <a:txBody>
                        <a:bodyPr/>
                        <a:lstStyle/>
                        <a:p>
                          <a:r>
                            <a:rPr lang="en-US" dirty="0" smtClean="0"/>
                            <a:t>3</a:t>
                          </a:r>
                          <a:endParaRPr lang="en-US" dirty="0"/>
                        </a:p>
                      </a:txBody>
                      <a:tcPr/>
                    </a:tc>
                    <a:tc>
                      <a:txBody>
                        <a:bodyPr/>
                        <a:lstStyle/>
                        <a:p>
                          <a:endParaRPr lang="en-US"/>
                        </a:p>
                      </a:txBody>
                      <a:tcPr>
                        <a:blipFill>
                          <a:blip r:embed="rId4"/>
                          <a:stretch>
                            <a:fillRect l="-45865" t="-261000" r="-752" b="-299000"/>
                          </a:stretch>
                        </a:blipFill>
                      </a:tcPr>
                    </a:tc>
                    <a:extLst>
                      <a:ext uri="{0D108BD9-81ED-4DB2-BD59-A6C34878D82A}">
                        <a16:rowId xmlns:a16="http://schemas.microsoft.com/office/drawing/2014/main" val="3754845710"/>
                      </a:ext>
                    </a:extLst>
                  </a:tr>
                  <a:tr h="606806">
                    <a:tc>
                      <a:txBody>
                        <a:bodyPr/>
                        <a:lstStyle/>
                        <a:p>
                          <a:r>
                            <a:rPr lang="en-US" dirty="0" smtClean="0"/>
                            <a:t>4</a:t>
                          </a:r>
                          <a:endParaRPr lang="en-US" dirty="0"/>
                        </a:p>
                      </a:txBody>
                      <a:tcPr/>
                    </a:tc>
                    <a:tc>
                      <a:txBody>
                        <a:bodyPr/>
                        <a:lstStyle/>
                        <a:p>
                          <a:endParaRPr lang="en-US"/>
                        </a:p>
                      </a:txBody>
                      <a:tcPr>
                        <a:blipFill>
                          <a:blip r:embed="rId4"/>
                          <a:stretch>
                            <a:fillRect l="-45865" t="-364646" r="-752" b="-202020"/>
                          </a:stretch>
                        </a:blipFill>
                      </a:tcPr>
                    </a:tc>
                    <a:extLst>
                      <a:ext uri="{0D108BD9-81ED-4DB2-BD59-A6C34878D82A}">
                        <a16:rowId xmlns:a16="http://schemas.microsoft.com/office/drawing/2014/main" val="3008316298"/>
                      </a:ext>
                    </a:extLst>
                  </a:tr>
                  <a:tr h="606806">
                    <a:tc>
                      <a:txBody>
                        <a:bodyPr/>
                        <a:lstStyle/>
                        <a:p>
                          <a:r>
                            <a:rPr lang="en-US" dirty="0" smtClean="0"/>
                            <a:t>5</a:t>
                          </a:r>
                          <a:endParaRPr lang="en-US" dirty="0"/>
                        </a:p>
                      </a:txBody>
                      <a:tcPr/>
                    </a:tc>
                    <a:tc>
                      <a:txBody>
                        <a:bodyPr/>
                        <a:lstStyle/>
                        <a:p>
                          <a:endParaRPr lang="en-US"/>
                        </a:p>
                      </a:txBody>
                      <a:tcPr>
                        <a:blipFill>
                          <a:blip r:embed="rId4"/>
                          <a:stretch>
                            <a:fillRect l="-45865" t="-460000" r="-752" b="-100000"/>
                          </a:stretch>
                        </a:blipFill>
                      </a:tcPr>
                    </a:tc>
                    <a:extLst>
                      <a:ext uri="{0D108BD9-81ED-4DB2-BD59-A6C34878D82A}">
                        <a16:rowId xmlns:a16="http://schemas.microsoft.com/office/drawing/2014/main" val="2975300136"/>
                      </a:ext>
                    </a:extLst>
                  </a:tr>
                  <a:tr h="605028">
                    <a:tc>
                      <a:txBody>
                        <a:bodyPr/>
                        <a:lstStyle/>
                        <a:p>
                          <a:r>
                            <a:rPr lang="en-US" dirty="0" smtClean="0"/>
                            <a:t>6</a:t>
                          </a:r>
                          <a:endParaRPr lang="en-US" dirty="0"/>
                        </a:p>
                      </a:txBody>
                      <a:tcPr/>
                    </a:tc>
                    <a:tc>
                      <a:txBody>
                        <a:bodyPr/>
                        <a:lstStyle/>
                        <a:p>
                          <a:endParaRPr lang="en-US"/>
                        </a:p>
                      </a:txBody>
                      <a:tcPr>
                        <a:blipFill>
                          <a:blip r:embed="rId4"/>
                          <a:stretch>
                            <a:fillRect l="-45865" t="-565657" r="-752" b="-1010"/>
                          </a:stretch>
                        </a:blipFill>
                      </a:tcPr>
                    </a:tc>
                    <a:extLst>
                      <a:ext uri="{0D108BD9-81ED-4DB2-BD59-A6C34878D82A}">
                        <a16:rowId xmlns:a16="http://schemas.microsoft.com/office/drawing/2014/main" val="2754386133"/>
                      </a:ext>
                    </a:extLst>
                  </a:tr>
                </a:tbl>
              </a:graphicData>
            </a:graphic>
          </p:graphicFrame>
        </mc:Fallback>
      </mc:AlternateContent>
      <p:cxnSp>
        <p:nvCxnSpPr>
          <p:cNvPr id="8" name="Straight Arrow Connector 7"/>
          <p:cNvCxnSpPr/>
          <p:nvPr/>
        </p:nvCxnSpPr>
        <p:spPr>
          <a:xfrm>
            <a:off x="4237702" y="3844413"/>
            <a:ext cx="27137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247537" y="4906297"/>
            <a:ext cx="2684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4839954" y="3263998"/>
                <a:ext cx="17541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smtClean="0">
                              <a:latin typeface="Cambria Math" panose="02040503050406030204" pitchFamily="18" charset="0"/>
                            </a:rPr>
                            <m:t>𝑪</m:t>
                          </m:r>
                        </m:e>
                        <m:e>
                          <m:r>
                            <a:rPr lang="en-US" b="1" i="1">
                              <a:latin typeface="Cambria Math" panose="02040503050406030204" pitchFamily="18" charset="0"/>
                            </a:rPr>
                            <m:t>𝑭</m:t>
                          </m:r>
                        </m:e>
                      </m:d>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𝟎𝟏</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839954" y="3263998"/>
                <a:ext cx="175413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977814" y="4376434"/>
                <a:ext cx="16803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smtClean="0">
                              <a:latin typeface="Cambria Math" panose="02040503050406030204" pitchFamily="18" charset="0"/>
                            </a:rPr>
                            <m:t>𝑭</m:t>
                          </m:r>
                        </m:e>
                        <m:e>
                          <m:r>
                            <a:rPr lang="en-US" b="1" i="1" smtClean="0">
                              <a:latin typeface="Cambria Math" panose="02040503050406030204" pitchFamily="18" charset="0"/>
                            </a:rPr>
                            <m:t>𝑪</m:t>
                          </m:r>
                        </m:e>
                      </m:d>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𝟏</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977814" y="4376434"/>
                <a:ext cx="1680396" cy="369332"/>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p:cNvCxnSpPr/>
          <p:nvPr/>
        </p:nvCxnSpPr>
        <p:spPr>
          <a:xfrm flipH="1" flipV="1">
            <a:off x="9013371" y="2013853"/>
            <a:ext cx="764319" cy="87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06989" y="2923515"/>
            <a:ext cx="2246811" cy="1477328"/>
          </a:xfrm>
          <a:prstGeom prst="rect">
            <a:avLst/>
          </a:prstGeom>
          <a:noFill/>
        </p:spPr>
        <p:txBody>
          <a:bodyPr wrap="square" rtlCol="0">
            <a:spAutoFit/>
          </a:bodyPr>
          <a:lstStyle/>
          <a:p>
            <a:r>
              <a:rPr lang="en-US" dirty="0"/>
              <a:t>It refers to the values of emission and transmission that are used for the k considered states</a:t>
            </a:r>
          </a:p>
        </p:txBody>
      </p:sp>
    </p:spTree>
    <p:extLst>
      <p:ext uri="{BB962C8B-B14F-4D97-AF65-F5344CB8AC3E}">
        <p14:creationId xmlns:p14="http://schemas.microsoft.com/office/powerpoint/2010/main" val="2623820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11269560" cy="400110"/>
          </a:xfrm>
          <a:prstGeom prst="rect">
            <a:avLst/>
          </a:prstGeom>
          <a:noFill/>
        </p:spPr>
        <p:txBody>
          <a:bodyPr wrap="none" rtlCol="0">
            <a:spAutoFit/>
          </a:bodyPr>
          <a:lstStyle/>
          <a:p>
            <a:r>
              <a:rPr lang="en-US" sz="2000" dirty="0"/>
              <a:t>Probability of  a sequence x given that the states of the sequence are known and we have the HMM model</a:t>
            </a:r>
          </a:p>
        </p:txBody>
      </p:sp>
      <mc:AlternateContent xmlns:mc="http://schemas.openxmlformats.org/markup-compatibility/2006" xmlns:a14="http://schemas.microsoft.com/office/drawing/2010/main">
        <mc:Choice Requires="a14">
          <p:sp>
            <p:nvSpPr>
              <p:cNvPr id="8" name="TextBox 7"/>
              <p:cNvSpPr txBox="1"/>
              <p:nvPr/>
            </p:nvSpPr>
            <p:spPr>
              <a:xfrm>
                <a:off x="8396446" y="3966865"/>
                <a:ext cx="3234732"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𝜋</m:t>
                          </m:r>
                        </m:sub>
                      </m:sSub>
                      <m:sSub>
                        <m:sSubPr>
                          <m:ctrlPr>
                            <a:rPr lang="en-US" b="0" i="1" smtClean="0">
                              <a:latin typeface="Cambria Math" panose="02040503050406030204" pitchFamily="18" charset="0"/>
                            </a:rPr>
                          </m:ctrlPr>
                        </m:sSub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sub>
                              </m:sSub>
                            </m:e>
                          </m:nary>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b="0" i="1" smtClean="0">
                              <a:latin typeface="Cambria Math" panose="02040503050406030204" pitchFamily="18" charset="0"/>
                            </a:rPr>
                            <m:t>𝑎</m:t>
                          </m:r>
                        </m:e>
                        <m: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r>
                            <a:rPr lang="en-US" b="0" i="1" smtClean="0">
                              <a:latin typeface="Cambria Math" panose="02040503050406030204" pitchFamily="18" charset="0"/>
                            </a:rPr>
                            <m:t>+1</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8396446" y="3966865"/>
                <a:ext cx="3234732" cy="7789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22852" y="2362200"/>
                <a:ext cx="651454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𝑥</m:t>
                      </m:r>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1</m:t>
                              </m:r>
                            </m:sub>
                          </m:sSub>
                          <m:r>
                            <a:rPr lang="en-US" sz="4800" b="0" i="1" smtClean="0">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𝑥</m:t>
                              </m:r>
                            </m:e>
                            <m:sub>
                              <m:r>
                                <a:rPr lang="en-US" sz="4800" b="0" i="1" smtClean="0">
                                  <a:latin typeface="Cambria Math" panose="02040503050406030204" pitchFamily="18" charset="0"/>
                                </a:rPr>
                                <m:t>2</m:t>
                              </m:r>
                            </m:sub>
                          </m:sSub>
                          <m:r>
                            <a:rPr lang="en-US" sz="4800" b="0" i="1" smtClean="0">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𝑥</m:t>
                              </m:r>
                            </m:e>
                            <m:sub>
                              <m:r>
                                <a:rPr lang="en-US" sz="4800" b="0" i="1" smtClean="0">
                                  <a:latin typeface="Cambria Math" panose="02040503050406030204" pitchFamily="18" charset="0"/>
                                </a:rPr>
                                <m:t>3</m:t>
                              </m:r>
                            </m:sub>
                          </m:sSub>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6,1,6</m:t>
                          </m:r>
                        </m:e>
                      </m:d>
                    </m:oMath>
                  </m:oMathPara>
                </a14:m>
                <a:endParaRPr lang="en-US" sz="4800" dirty="0"/>
              </a:p>
            </p:txBody>
          </p:sp>
        </mc:Choice>
        <mc:Fallback xmlns="">
          <p:sp>
            <p:nvSpPr>
              <p:cNvPr id="6" name="TextBox 5"/>
              <p:cNvSpPr txBox="1">
                <a:spLocks noRot="1" noChangeAspect="1" noMove="1" noResize="1" noEditPoints="1" noAdjustHandles="1" noChangeArrowheads="1" noChangeShapeType="1" noTextEdit="1"/>
              </p:cNvSpPr>
              <p:nvPr/>
            </p:nvSpPr>
            <p:spPr>
              <a:xfrm>
                <a:off x="622852" y="2362200"/>
                <a:ext cx="6514540" cy="738664"/>
              </a:xfrm>
              <a:prstGeom prst="rect">
                <a:avLst/>
              </a:prstGeom>
              <a:blipFill>
                <a:blip r:embed="rId4"/>
                <a:stretch>
                  <a:fillRect/>
                </a:stretch>
              </a:blipFill>
            </p:spPr>
            <p:txBody>
              <a:bodyPr/>
              <a:lstStyle/>
              <a:p>
                <a:r>
                  <a:rPr lang="en-US">
                    <a:noFill/>
                  </a:rPr>
                  <a:t> </a:t>
                </a:r>
              </a:p>
            </p:txBody>
          </p:sp>
        </mc:Fallback>
      </mc:AlternateContent>
      <p:sp>
        <p:nvSpPr>
          <p:cNvPr id="10" name="TextBox 9"/>
          <p:cNvSpPr txBox="1"/>
          <p:nvPr/>
        </p:nvSpPr>
        <p:spPr>
          <a:xfrm>
            <a:off x="622852" y="1931830"/>
            <a:ext cx="3560462" cy="369332"/>
          </a:xfrm>
          <a:prstGeom prst="rect">
            <a:avLst/>
          </a:prstGeom>
          <a:noFill/>
        </p:spPr>
        <p:txBody>
          <a:bodyPr wrap="none" rtlCol="0">
            <a:spAutoFit/>
          </a:bodyPr>
          <a:lstStyle/>
          <a:p>
            <a:r>
              <a:rPr lang="en-US" dirty="0"/>
              <a:t>Imagine we observe the sequence x</a:t>
            </a:r>
          </a:p>
        </p:txBody>
      </p:sp>
      <mc:AlternateContent xmlns:mc="http://schemas.openxmlformats.org/markup-compatibility/2006" xmlns:a14="http://schemas.microsoft.com/office/drawing/2010/main">
        <mc:Choice Requires="a14">
          <p:sp>
            <p:nvSpPr>
              <p:cNvPr id="11" name="TextBox 10"/>
              <p:cNvSpPr txBox="1"/>
              <p:nvPr/>
            </p:nvSpPr>
            <p:spPr>
              <a:xfrm>
                <a:off x="622852" y="4075176"/>
                <a:ext cx="706417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𝜋</m:t>
                      </m:r>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𝜋</m:t>
                              </m:r>
                            </m:e>
                            <m:sub>
                              <m:r>
                                <a:rPr lang="en-US" sz="4800" b="0" i="1" smtClean="0">
                                  <a:latin typeface="Cambria Math" panose="02040503050406030204" pitchFamily="18" charset="0"/>
                                </a:rPr>
                                <m:t>1</m:t>
                              </m:r>
                            </m:sub>
                          </m:sSub>
                          <m:r>
                            <a:rPr lang="en-US" sz="4800" b="0" i="1" smtClean="0">
                              <a:latin typeface="Cambria Math" panose="02040503050406030204" pitchFamily="18" charset="0"/>
                            </a:rPr>
                            <m:t>,</m:t>
                          </m:r>
                          <m:sSub>
                            <m:sSubPr>
                              <m:ctrlPr>
                                <a:rPr lang="en-US" sz="4800" i="1">
                                  <a:latin typeface="Cambria Math" panose="02040503050406030204" pitchFamily="18" charset="0"/>
                                </a:rPr>
                              </m:ctrlPr>
                            </m:sSubPr>
                            <m:e>
                              <m:r>
                                <a:rPr lang="en-US" sz="4800" i="1" smtClean="0">
                                  <a:latin typeface="Cambria Math" panose="02040503050406030204" pitchFamily="18" charset="0"/>
                                  <a:ea typeface="Cambria Math" panose="02040503050406030204" pitchFamily="18" charset="0"/>
                                </a:rPr>
                                <m:t>𝜋</m:t>
                              </m:r>
                            </m:e>
                            <m:sub>
                              <m:r>
                                <a:rPr lang="en-US" sz="4800" b="0" i="1" smtClean="0">
                                  <a:latin typeface="Cambria Math" panose="02040503050406030204" pitchFamily="18" charset="0"/>
                                </a:rPr>
                                <m:t>2</m:t>
                              </m:r>
                            </m:sub>
                          </m:sSub>
                          <m:r>
                            <a:rPr lang="en-US" sz="4800" b="0" i="1" smtClean="0">
                              <a:latin typeface="Cambria Math" panose="02040503050406030204" pitchFamily="18" charset="0"/>
                            </a:rPr>
                            <m:t>,</m:t>
                          </m:r>
                          <m:sSub>
                            <m:sSubPr>
                              <m:ctrlPr>
                                <a:rPr lang="en-US" sz="4800" i="1">
                                  <a:latin typeface="Cambria Math" panose="02040503050406030204" pitchFamily="18" charset="0"/>
                                </a:rPr>
                              </m:ctrlPr>
                            </m:sSubPr>
                            <m:e>
                              <m:r>
                                <a:rPr lang="en-US" sz="4800" i="1" smtClean="0">
                                  <a:latin typeface="Cambria Math" panose="02040503050406030204" pitchFamily="18" charset="0"/>
                                  <a:ea typeface="Cambria Math" panose="02040503050406030204" pitchFamily="18" charset="0"/>
                                </a:rPr>
                                <m:t>𝜋</m:t>
                              </m:r>
                            </m:e>
                            <m:sub>
                              <m:r>
                                <a:rPr lang="en-US" sz="4800" b="0" i="1" smtClean="0">
                                  <a:latin typeface="Cambria Math" panose="02040503050406030204" pitchFamily="18" charset="0"/>
                                </a:rPr>
                                <m:t>3</m:t>
                              </m:r>
                            </m:sub>
                          </m:sSub>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𝐹</m:t>
                          </m:r>
                          <m:r>
                            <a:rPr lang="en-US" sz="4800" b="0" i="1" smtClean="0">
                              <a:latin typeface="Cambria Math" panose="02040503050406030204" pitchFamily="18" charset="0"/>
                            </a:rPr>
                            <m:t>,</m:t>
                          </m:r>
                          <m:r>
                            <a:rPr lang="en-US" sz="4800" b="0" i="1" smtClean="0">
                              <a:latin typeface="Cambria Math" panose="02040503050406030204" pitchFamily="18" charset="0"/>
                            </a:rPr>
                            <m:t>𝐹</m:t>
                          </m:r>
                          <m:r>
                            <a:rPr lang="en-US" sz="4800" b="0" i="1" smtClean="0">
                              <a:latin typeface="Cambria Math" panose="02040503050406030204" pitchFamily="18" charset="0"/>
                            </a:rPr>
                            <m:t>,</m:t>
                          </m:r>
                          <m:r>
                            <a:rPr lang="en-US" sz="4800" b="0" i="1" smtClean="0">
                              <a:latin typeface="Cambria Math" panose="02040503050406030204" pitchFamily="18" charset="0"/>
                            </a:rPr>
                            <m:t>𝐹</m:t>
                          </m:r>
                        </m:e>
                      </m:d>
                    </m:oMath>
                  </m:oMathPara>
                </a14:m>
                <a:endParaRPr lang="en-US" sz="4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22852" y="4075176"/>
                <a:ext cx="7064178" cy="738664"/>
              </a:xfrm>
              <a:prstGeom prst="rect">
                <a:avLst/>
              </a:prstGeom>
              <a:blipFill>
                <a:blip r:embed="rId5"/>
                <a:stretch>
                  <a:fillRect/>
                </a:stretch>
              </a:blipFill>
            </p:spPr>
            <p:txBody>
              <a:bodyPr/>
              <a:lstStyle/>
              <a:p>
                <a:r>
                  <a:rPr lang="en-US">
                    <a:noFill/>
                  </a:rPr>
                  <a:t> </a:t>
                </a:r>
              </a:p>
            </p:txBody>
          </p:sp>
        </mc:Fallback>
      </mc:AlternateContent>
      <p:sp>
        <p:nvSpPr>
          <p:cNvPr id="12" name="TextBox 11"/>
          <p:cNvSpPr txBox="1"/>
          <p:nvPr/>
        </p:nvSpPr>
        <p:spPr>
          <a:xfrm>
            <a:off x="622852" y="3597533"/>
            <a:ext cx="3227230" cy="369332"/>
          </a:xfrm>
          <a:prstGeom prst="rect">
            <a:avLst/>
          </a:prstGeom>
          <a:noFill/>
        </p:spPr>
        <p:txBody>
          <a:bodyPr wrap="none" rtlCol="0">
            <a:spAutoFit/>
          </a:bodyPr>
          <a:lstStyle/>
          <a:p>
            <a:r>
              <a:rPr lang="en-US" dirty="0"/>
              <a:t>What would be the probability </a:t>
            </a:r>
          </a:p>
        </p:txBody>
      </p:sp>
      <mc:AlternateContent xmlns:mc="http://schemas.openxmlformats.org/markup-compatibility/2006" xmlns:a14="http://schemas.microsoft.com/office/drawing/2010/main">
        <mc:Choice Requires="a14">
          <p:sp>
            <p:nvSpPr>
              <p:cNvPr id="13" name="Rectangle 12"/>
              <p:cNvSpPr/>
              <p:nvPr/>
            </p:nvSpPr>
            <p:spPr>
              <a:xfrm>
                <a:off x="3596486" y="3597533"/>
                <a:ext cx="9364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rPr>
                        <m:t>)</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3596486" y="3597533"/>
                <a:ext cx="936410" cy="369332"/>
              </a:xfrm>
              <a:prstGeom prst="rect">
                <a:avLst/>
              </a:prstGeom>
              <a:blipFill>
                <a:blip r:embed="rId6"/>
                <a:stretch>
                  <a:fillRect b="-13115"/>
                </a:stretch>
              </a:blipFill>
            </p:spPr>
            <p:txBody>
              <a:bodyPr/>
              <a:lstStyle/>
              <a:p>
                <a:r>
                  <a:rPr lang="en-US">
                    <a:noFill/>
                  </a:rPr>
                  <a:t> </a:t>
                </a:r>
              </a:p>
            </p:txBody>
          </p:sp>
        </mc:Fallback>
      </mc:AlternateContent>
      <p:sp>
        <p:nvSpPr>
          <p:cNvPr id="14" name="TextBox 13"/>
          <p:cNvSpPr txBox="1"/>
          <p:nvPr/>
        </p:nvSpPr>
        <p:spPr>
          <a:xfrm>
            <a:off x="4482385" y="3624965"/>
            <a:ext cx="2608663" cy="369332"/>
          </a:xfrm>
          <a:prstGeom prst="rect">
            <a:avLst/>
          </a:prstGeom>
          <a:noFill/>
        </p:spPr>
        <p:txBody>
          <a:bodyPr wrap="none" rtlCol="0">
            <a:spAutoFit/>
          </a:bodyPr>
          <a:lstStyle/>
          <a:p>
            <a:r>
              <a:rPr lang="en-US" dirty="0"/>
              <a:t>if the state sequence was </a:t>
            </a:r>
          </a:p>
        </p:txBody>
      </p:sp>
      <p:grpSp>
        <p:nvGrpSpPr>
          <p:cNvPr id="19" name="Group 18"/>
          <p:cNvGrpSpPr/>
          <p:nvPr/>
        </p:nvGrpSpPr>
        <p:grpSpPr>
          <a:xfrm>
            <a:off x="7595616" y="2757023"/>
            <a:ext cx="4462272" cy="1485793"/>
            <a:chOff x="7595616" y="2757023"/>
            <a:chExt cx="4462272" cy="1485793"/>
          </a:xfrm>
        </p:grpSpPr>
        <p:cxnSp>
          <p:nvCxnSpPr>
            <p:cNvPr id="17" name="Straight Arrow Connector 16"/>
            <p:cNvCxnSpPr/>
            <p:nvPr/>
          </p:nvCxnSpPr>
          <p:spPr>
            <a:xfrm flipH="1">
              <a:off x="9534144" y="3403354"/>
              <a:ext cx="85344" cy="839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95616" y="2757023"/>
              <a:ext cx="4462272" cy="646331"/>
            </a:xfrm>
            <a:prstGeom prst="rect">
              <a:avLst/>
            </a:prstGeom>
            <a:noFill/>
          </p:spPr>
          <p:txBody>
            <a:bodyPr wrap="square" rtlCol="0">
              <a:spAutoFit/>
            </a:bodyPr>
            <a:lstStyle/>
            <a:p>
              <a:r>
                <a:rPr lang="en-US" dirty="0"/>
                <a:t>Assume that the prior probability of starting at one state or at the other is the same (0.5)</a:t>
              </a:r>
            </a:p>
          </p:txBody>
        </p:sp>
      </p:grpSp>
      <mc:AlternateContent xmlns:mc="http://schemas.openxmlformats.org/markup-compatibility/2006" xmlns:a14="http://schemas.microsoft.com/office/drawing/2010/main">
        <mc:Choice Requires="a14">
          <p:sp>
            <p:nvSpPr>
              <p:cNvPr id="20" name="TextBox 19"/>
              <p:cNvSpPr txBox="1"/>
              <p:nvPr/>
            </p:nvSpPr>
            <p:spPr>
              <a:xfrm>
                <a:off x="271827" y="4965295"/>
                <a:ext cx="11860619" cy="10407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r>
                            <a:rPr lang="en-US" sz="3600" b="0" i="1" smtClean="0">
                              <a:latin typeface="Cambria Math" panose="02040503050406030204" pitchFamily="18" charset="0"/>
                            </a:rPr>
                            <m:t>,</m:t>
                          </m:r>
                          <m:r>
                            <a:rPr lang="en-US" sz="3600" i="1">
                              <a:latin typeface="Cambria Math" panose="02040503050406030204" pitchFamily="18" charset="0"/>
                              <a:ea typeface="Cambria Math" panose="02040503050406030204" pitchFamily="18" charset="0"/>
                            </a:rPr>
                            <m:t>𝜋</m:t>
                          </m:r>
                        </m:e>
                      </m:d>
                      <m:r>
                        <a:rPr lang="en-US" sz="3600" b="0" i="1" smtClean="0">
                          <a:latin typeface="Cambria Math" panose="02040503050406030204" pitchFamily="18" charset="0"/>
                        </a:rPr>
                        <m:t>=0.5∗0.95∗</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6</m:t>
                          </m:r>
                        </m:den>
                      </m:f>
                      <m:r>
                        <a:rPr lang="en-US" sz="3600" i="1">
                          <a:latin typeface="Cambria Math" panose="02040503050406030204" pitchFamily="18" charset="0"/>
                        </a:rPr>
                        <m:t>∗0.95∗</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6</m:t>
                          </m:r>
                        </m:den>
                      </m:f>
                      <m:r>
                        <a:rPr lang="en-US" sz="3600" i="1">
                          <a:latin typeface="Cambria Math" panose="02040503050406030204" pitchFamily="18" charset="0"/>
                        </a:rPr>
                        <m:t>∗0.95∗</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6</m:t>
                          </m:r>
                        </m:den>
                      </m:f>
                      <m:r>
                        <a:rPr lang="en-US" sz="3600" i="1">
                          <a:latin typeface="Cambria Math" panose="02040503050406030204" pitchFamily="18" charset="0"/>
                        </a:rPr>
                        <m:t>=0.001984664</m:t>
                      </m:r>
                    </m:oMath>
                  </m:oMathPara>
                </a14:m>
                <a:endParaRPr lang="en-US" sz="3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71827" y="4965295"/>
                <a:ext cx="11860619" cy="1040734"/>
              </a:xfrm>
              <a:prstGeom prst="rect">
                <a:avLst/>
              </a:prstGeom>
              <a:blipFill>
                <a:blip r:embed="rId7"/>
                <a:stretch>
                  <a:fillRect/>
                </a:stretch>
              </a:blipFill>
            </p:spPr>
            <p:txBody>
              <a:bodyPr/>
              <a:lstStyle/>
              <a:p>
                <a:r>
                  <a:rPr lang="en-US">
                    <a:noFill/>
                  </a:rPr>
                  <a:t> </a:t>
                </a:r>
              </a:p>
            </p:txBody>
          </p:sp>
        </mc:Fallback>
      </mc:AlternateContent>
      <p:cxnSp>
        <p:nvCxnSpPr>
          <p:cNvPr id="22" name="Straight Arrow Connector 21"/>
          <p:cNvCxnSpPr/>
          <p:nvPr/>
        </p:nvCxnSpPr>
        <p:spPr>
          <a:xfrm flipV="1">
            <a:off x="1950720" y="5788152"/>
            <a:ext cx="706982" cy="437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9283" y="6015947"/>
            <a:ext cx="2046266" cy="369332"/>
          </a:xfrm>
          <a:prstGeom prst="rect">
            <a:avLst/>
          </a:prstGeom>
          <a:noFill/>
        </p:spPr>
        <p:txBody>
          <a:bodyPr wrap="none" rtlCol="0">
            <a:spAutoFit/>
          </a:bodyPr>
          <a:lstStyle/>
          <a:p>
            <a:r>
              <a:rPr lang="en-US" dirty="0"/>
              <a:t>Prior of starting at F</a:t>
            </a:r>
          </a:p>
        </p:txBody>
      </p:sp>
      <p:grpSp>
        <p:nvGrpSpPr>
          <p:cNvPr id="36" name="Group 35"/>
          <p:cNvGrpSpPr/>
          <p:nvPr/>
        </p:nvGrpSpPr>
        <p:grpSpPr>
          <a:xfrm>
            <a:off x="776853" y="5822174"/>
            <a:ext cx="2817259" cy="932437"/>
            <a:chOff x="1715637" y="5822174"/>
            <a:chExt cx="2817259" cy="932437"/>
          </a:xfrm>
        </p:grpSpPr>
        <p:cxnSp>
          <p:nvCxnSpPr>
            <p:cNvPr id="25" name="Straight Arrow Connector 24"/>
            <p:cNvCxnSpPr/>
            <p:nvPr/>
          </p:nvCxnSpPr>
          <p:spPr>
            <a:xfrm flipV="1">
              <a:off x="4128894" y="5822174"/>
              <a:ext cx="404002" cy="57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715637" y="6385279"/>
              <a:ext cx="2817259" cy="369332"/>
            </a:xfrm>
            <a:prstGeom prst="rect">
              <a:avLst/>
            </a:prstGeom>
            <a:noFill/>
          </p:spPr>
          <p:txBody>
            <a:bodyPr wrap="square" rtlCol="0">
              <a:spAutoFit/>
            </a:bodyPr>
            <a:lstStyle/>
            <a:p>
              <a:r>
                <a:rPr lang="en-US" dirty="0" err="1"/>
                <a:t>Prob</a:t>
              </a:r>
              <a:r>
                <a:rPr lang="en-US" dirty="0"/>
                <a:t> of staying at state F</a:t>
              </a:r>
            </a:p>
          </p:txBody>
        </p:sp>
      </p:grpSp>
      <p:grpSp>
        <p:nvGrpSpPr>
          <p:cNvPr id="37" name="Group 36"/>
          <p:cNvGrpSpPr/>
          <p:nvPr/>
        </p:nvGrpSpPr>
        <p:grpSpPr>
          <a:xfrm>
            <a:off x="3744442" y="5809312"/>
            <a:ext cx="2817259" cy="955218"/>
            <a:chOff x="4683226" y="5809312"/>
            <a:chExt cx="2817259" cy="955218"/>
          </a:xfrm>
        </p:grpSpPr>
        <p:cxnSp>
          <p:nvCxnSpPr>
            <p:cNvPr id="28" name="Straight Arrow Connector 27"/>
            <p:cNvCxnSpPr/>
            <p:nvPr/>
          </p:nvCxnSpPr>
          <p:spPr>
            <a:xfrm flipH="1" flipV="1">
              <a:off x="5900928" y="5809312"/>
              <a:ext cx="310861" cy="416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683226" y="6395198"/>
              <a:ext cx="2817259" cy="369332"/>
            </a:xfrm>
            <a:prstGeom prst="rect">
              <a:avLst/>
            </a:prstGeom>
            <a:noFill/>
          </p:spPr>
          <p:txBody>
            <a:bodyPr wrap="square" rtlCol="0">
              <a:spAutoFit/>
            </a:bodyPr>
            <a:lstStyle/>
            <a:p>
              <a:r>
                <a:rPr lang="en-US" dirty="0"/>
                <a:t>Emission </a:t>
              </a:r>
              <a:r>
                <a:rPr lang="en-US" dirty="0" err="1"/>
                <a:t>prob</a:t>
              </a:r>
              <a:r>
                <a:rPr lang="en-US" dirty="0"/>
                <a:t> of 6 at state F</a:t>
              </a:r>
            </a:p>
          </p:txBody>
        </p:sp>
      </p:grpSp>
      <p:grpSp>
        <p:nvGrpSpPr>
          <p:cNvPr id="35" name="Group 34"/>
          <p:cNvGrpSpPr/>
          <p:nvPr/>
        </p:nvGrpSpPr>
        <p:grpSpPr>
          <a:xfrm>
            <a:off x="3159187" y="4099560"/>
            <a:ext cx="3089178" cy="2193024"/>
            <a:chOff x="3159187" y="4099560"/>
            <a:chExt cx="3089178" cy="2193024"/>
          </a:xfrm>
        </p:grpSpPr>
        <p:sp>
          <p:nvSpPr>
            <p:cNvPr id="33" name="Oval 32"/>
            <p:cNvSpPr/>
            <p:nvPr/>
          </p:nvSpPr>
          <p:spPr>
            <a:xfrm>
              <a:off x="5608320" y="4099560"/>
              <a:ext cx="640045" cy="67062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159187" y="4809375"/>
              <a:ext cx="2065050" cy="148320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5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Probability of x given model?</a:t>
            </a:r>
          </a:p>
        </p:txBody>
      </p:sp>
      <p:sp>
        <p:nvSpPr>
          <p:cNvPr id="4" name="TextBox 3"/>
          <p:cNvSpPr txBox="1"/>
          <p:nvPr/>
        </p:nvSpPr>
        <p:spPr>
          <a:xfrm>
            <a:off x="2310581" y="1367522"/>
            <a:ext cx="7467109" cy="646331"/>
          </a:xfrm>
          <a:prstGeom prst="rect">
            <a:avLst/>
          </a:prstGeom>
          <a:noFill/>
        </p:spPr>
        <p:txBody>
          <a:bodyPr wrap="none" rtlCol="0">
            <a:spAutoFit/>
          </a:bodyPr>
          <a:lstStyle/>
          <a:p>
            <a:r>
              <a:rPr lang="en-US" sz="3600" dirty="0"/>
              <a:t>P(1,3,4,5,1,2,6,6,3,6,6,2,1,2,4,5|HMM)</a:t>
            </a:r>
          </a:p>
        </p:txBody>
      </p:sp>
      <p:sp>
        <p:nvSpPr>
          <p:cNvPr id="13" name="TextBox 12"/>
          <p:cNvSpPr txBox="1"/>
          <p:nvPr/>
        </p:nvSpPr>
        <p:spPr>
          <a:xfrm>
            <a:off x="914401" y="2752079"/>
            <a:ext cx="7616188" cy="646331"/>
          </a:xfrm>
          <a:prstGeom prst="rect">
            <a:avLst/>
          </a:prstGeom>
          <a:noFill/>
        </p:spPr>
        <p:txBody>
          <a:bodyPr wrap="none" rtlCol="0">
            <a:spAutoFit/>
          </a:bodyPr>
          <a:lstStyle/>
          <a:p>
            <a:r>
              <a:rPr lang="en-US" sz="3600" dirty="0"/>
              <a:t>P(</a:t>
            </a:r>
            <a:r>
              <a:rPr lang="en-US" sz="3600" dirty="0" err="1"/>
              <a:t>S|Markov</a:t>
            </a:r>
            <a:r>
              <a:rPr lang="en-US" sz="3600" dirty="0"/>
              <a:t> Chain) = P(1)P(3|1)P(4|3)…</a:t>
            </a:r>
          </a:p>
        </p:txBody>
      </p:sp>
      <p:sp>
        <p:nvSpPr>
          <p:cNvPr id="14" name="TextBox 13"/>
          <p:cNvSpPr txBox="1"/>
          <p:nvPr/>
        </p:nvSpPr>
        <p:spPr>
          <a:xfrm>
            <a:off x="914401" y="3599448"/>
            <a:ext cx="9206366" cy="646331"/>
          </a:xfrm>
          <a:prstGeom prst="rect">
            <a:avLst/>
          </a:prstGeom>
          <a:noFill/>
        </p:spPr>
        <p:txBody>
          <a:bodyPr wrap="none" rtlCol="0">
            <a:spAutoFit/>
          </a:bodyPr>
          <a:lstStyle/>
          <a:p>
            <a:r>
              <a:rPr lang="en-US" sz="3600" dirty="0"/>
              <a:t>P(</a:t>
            </a:r>
            <a:r>
              <a:rPr lang="en-US" sz="3600" dirty="0" err="1"/>
              <a:t>S|Hidden</a:t>
            </a:r>
            <a:r>
              <a:rPr lang="en-US" sz="3600" dirty="0"/>
              <a:t> Markov Chain): P(1)P(3|1)P(4|3)…</a:t>
            </a:r>
          </a:p>
        </p:txBody>
      </p:sp>
      <p:sp>
        <p:nvSpPr>
          <p:cNvPr id="3" name="TextBox 2"/>
          <p:cNvSpPr txBox="1"/>
          <p:nvPr/>
        </p:nvSpPr>
        <p:spPr>
          <a:xfrm>
            <a:off x="914401" y="2056084"/>
            <a:ext cx="6639125" cy="707886"/>
          </a:xfrm>
          <a:prstGeom prst="rect">
            <a:avLst/>
          </a:prstGeom>
          <a:noFill/>
        </p:spPr>
        <p:txBody>
          <a:bodyPr wrap="none" rtlCol="0">
            <a:spAutoFit/>
          </a:bodyPr>
          <a:lstStyle/>
          <a:p>
            <a:r>
              <a:rPr lang="en-US" sz="4000" dirty="0">
                <a:solidFill>
                  <a:srgbClr val="FF0000"/>
                </a:solidFill>
              </a:rPr>
              <a:t>We know that in a MC it is just:</a:t>
            </a:r>
          </a:p>
        </p:txBody>
      </p:sp>
      <p:sp>
        <p:nvSpPr>
          <p:cNvPr id="24" name="TextBox 23"/>
          <p:cNvSpPr txBox="1"/>
          <p:nvPr/>
        </p:nvSpPr>
        <p:spPr>
          <a:xfrm>
            <a:off x="165968" y="4356655"/>
            <a:ext cx="2935333" cy="1938992"/>
          </a:xfrm>
          <a:prstGeom prst="rect">
            <a:avLst/>
          </a:prstGeom>
          <a:noFill/>
        </p:spPr>
        <p:txBody>
          <a:bodyPr wrap="square" rtlCol="0">
            <a:spAutoFit/>
          </a:bodyPr>
          <a:lstStyle/>
          <a:p>
            <a:r>
              <a:rPr lang="en-US" sz="4000" dirty="0">
                <a:solidFill>
                  <a:srgbClr val="FF0000"/>
                </a:solidFill>
              </a:rPr>
              <a:t>In a HMC this chain explodes!</a:t>
            </a:r>
          </a:p>
        </p:txBody>
      </p:sp>
      <p:grpSp>
        <p:nvGrpSpPr>
          <p:cNvPr id="41" name="Group 40"/>
          <p:cNvGrpSpPr/>
          <p:nvPr/>
        </p:nvGrpSpPr>
        <p:grpSpPr>
          <a:xfrm>
            <a:off x="4965900" y="4136636"/>
            <a:ext cx="1429231" cy="2474694"/>
            <a:chOff x="4965900" y="4136636"/>
            <a:chExt cx="1429231" cy="2474694"/>
          </a:xfrm>
        </p:grpSpPr>
        <p:sp>
          <p:nvSpPr>
            <p:cNvPr id="15" name="TextBox 14"/>
            <p:cNvSpPr txBox="1"/>
            <p:nvPr/>
          </p:nvSpPr>
          <p:spPr>
            <a:xfrm>
              <a:off x="4965900" y="4467554"/>
              <a:ext cx="1396536" cy="646331"/>
            </a:xfrm>
            <a:prstGeom prst="rect">
              <a:avLst/>
            </a:prstGeom>
            <a:noFill/>
          </p:spPr>
          <p:txBody>
            <a:bodyPr wrap="none" rtlCol="0">
              <a:spAutoFit/>
            </a:bodyPr>
            <a:lstStyle/>
            <a:p>
              <a:r>
                <a:rPr lang="en-US" sz="3600" dirty="0"/>
                <a:t>P(1|C)</a:t>
              </a:r>
            </a:p>
          </p:txBody>
        </p:sp>
        <p:sp>
          <p:nvSpPr>
            <p:cNvPr id="16" name="TextBox 15"/>
            <p:cNvSpPr txBox="1"/>
            <p:nvPr/>
          </p:nvSpPr>
          <p:spPr>
            <a:xfrm>
              <a:off x="4980650" y="5839155"/>
              <a:ext cx="1396536" cy="646331"/>
            </a:xfrm>
            <a:prstGeom prst="rect">
              <a:avLst/>
            </a:prstGeom>
            <a:noFill/>
          </p:spPr>
          <p:txBody>
            <a:bodyPr wrap="none" rtlCol="0">
              <a:spAutoFit/>
            </a:bodyPr>
            <a:lstStyle/>
            <a:p>
              <a:r>
                <a:rPr lang="en-US" sz="3600" dirty="0"/>
                <a:t>P(1|F)</a:t>
              </a:r>
            </a:p>
          </p:txBody>
        </p:sp>
        <p:grpSp>
          <p:nvGrpSpPr>
            <p:cNvPr id="30" name="Group 29"/>
            <p:cNvGrpSpPr/>
            <p:nvPr/>
          </p:nvGrpSpPr>
          <p:grpSpPr>
            <a:xfrm>
              <a:off x="4965900" y="4136636"/>
              <a:ext cx="1429231" cy="2474694"/>
              <a:chOff x="4965900" y="4136636"/>
              <a:chExt cx="1429231" cy="2474694"/>
            </a:xfrm>
          </p:grpSpPr>
          <p:cxnSp>
            <p:nvCxnSpPr>
              <p:cNvPr id="21" name="Straight Arrow Connector 20"/>
              <p:cNvCxnSpPr/>
              <p:nvPr/>
            </p:nvCxnSpPr>
            <p:spPr>
              <a:xfrm flipH="1">
                <a:off x="5851190" y="4136636"/>
                <a:ext cx="525996" cy="220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965900" y="4446817"/>
                <a:ext cx="1429231" cy="21645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3" name="Group 42"/>
          <p:cNvGrpSpPr/>
          <p:nvPr/>
        </p:nvGrpSpPr>
        <p:grpSpPr>
          <a:xfrm>
            <a:off x="6636774" y="4126887"/>
            <a:ext cx="2832052" cy="2614587"/>
            <a:chOff x="6636774" y="4126887"/>
            <a:chExt cx="2832052" cy="2614587"/>
          </a:xfrm>
        </p:grpSpPr>
        <p:sp>
          <p:nvSpPr>
            <p:cNvPr id="20" name="TextBox 19"/>
            <p:cNvSpPr txBox="1"/>
            <p:nvPr/>
          </p:nvSpPr>
          <p:spPr>
            <a:xfrm>
              <a:off x="6840511" y="6095143"/>
              <a:ext cx="2585964" cy="646331"/>
            </a:xfrm>
            <a:prstGeom prst="rect">
              <a:avLst/>
            </a:prstGeom>
            <a:noFill/>
          </p:spPr>
          <p:txBody>
            <a:bodyPr wrap="none" rtlCol="0">
              <a:spAutoFit/>
            </a:bodyPr>
            <a:lstStyle/>
            <a:p>
              <a:r>
                <a:rPr lang="en-US" sz="3600" dirty="0"/>
                <a:t>P(3|C)P(C|F)</a:t>
              </a:r>
            </a:p>
          </p:txBody>
        </p:sp>
        <p:sp>
          <p:nvSpPr>
            <p:cNvPr id="25" name="Left Brace 24"/>
            <p:cNvSpPr/>
            <p:nvPr/>
          </p:nvSpPr>
          <p:spPr>
            <a:xfrm>
              <a:off x="6636774" y="5713310"/>
              <a:ext cx="68826" cy="9136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p:cNvSpPr/>
            <p:nvPr/>
          </p:nvSpPr>
          <p:spPr>
            <a:xfrm>
              <a:off x="6636774" y="4401431"/>
              <a:ext cx="68826" cy="9136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2" name="Group 41"/>
            <p:cNvGrpSpPr/>
            <p:nvPr/>
          </p:nvGrpSpPr>
          <p:grpSpPr>
            <a:xfrm>
              <a:off x="6847596" y="4126887"/>
              <a:ext cx="2621230" cy="2614587"/>
              <a:chOff x="6847596" y="4126887"/>
              <a:chExt cx="2621230" cy="2614587"/>
            </a:xfrm>
          </p:grpSpPr>
          <p:sp>
            <p:nvSpPr>
              <p:cNvPr id="17" name="TextBox 16"/>
              <p:cNvSpPr txBox="1"/>
              <p:nvPr/>
            </p:nvSpPr>
            <p:spPr>
              <a:xfrm>
                <a:off x="6847596" y="4240019"/>
                <a:ext cx="2621230" cy="1200329"/>
              </a:xfrm>
              <a:prstGeom prst="rect">
                <a:avLst/>
              </a:prstGeom>
              <a:noFill/>
            </p:spPr>
            <p:txBody>
              <a:bodyPr wrap="none" rtlCol="0">
                <a:spAutoFit/>
              </a:bodyPr>
              <a:lstStyle/>
              <a:p>
                <a:r>
                  <a:rPr lang="en-US" sz="3600" dirty="0"/>
                  <a:t>P(3|F)P(F|C)</a:t>
                </a:r>
              </a:p>
              <a:p>
                <a:r>
                  <a:rPr lang="en-US" sz="3600" dirty="0"/>
                  <a:t>P(3|C)P(C|C)</a:t>
                </a:r>
              </a:p>
            </p:txBody>
          </p:sp>
          <p:sp>
            <p:nvSpPr>
              <p:cNvPr id="19" name="TextBox 18"/>
              <p:cNvSpPr txBox="1"/>
              <p:nvPr/>
            </p:nvSpPr>
            <p:spPr>
              <a:xfrm>
                <a:off x="6847596" y="5494978"/>
                <a:ext cx="2515432" cy="1200329"/>
              </a:xfrm>
              <a:prstGeom prst="rect">
                <a:avLst/>
              </a:prstGeom>
              <a:noFill/>
            </p:spPr>
            <p:txBody>
              <a:bodyPr wrap="none" rtlCol="0">
                <a:spAutoFit/>
              </a:bodyPr>
              <a:lstStyle/>
              <a:p>
                <a:r>
                  <a:rPr lang="en-US" sz="3600" dirty="0"/>
                  <a:t>P(3|F)P(F|F)</a:t>
                </a:r>
              </a:p>
              <a:p>
                <a:endParaRPr lang="en-US" sz="3600" dirty="0"/>
              </a:p>
            </p:txBody>
          </p:sp>
          <p:grpSp>
            <p:nvGrpSpPr>
              <p:cNvPr id="32" name="Group 31"/>
              <p:cNvGrpSpPr/>
              <p:nvPr/>
            </p:nvGrpSpPr>
            <p:grpSpPr>
              <a:xfrm>
                <a:off x="6858575" y="4126887"/>
                <a:ext cx="2567900" cy="2614587"/>
                <a:chOff x="6858575" y="4126887"/>
                <a:chExt cx="2567900" cy="2614587"/>
              </a:xfrm>
            </p:grpSpPr>
            <p:cxnSp>
              <p:nvCxnSpPr>
                <p:cNvPr id="23" name="Straight Arrow Connector 22"/>
                <p:cNvCxnSpPr>
                  <a:endCxn id="17" idx="0"/>
                </p:cNvCxnSpPr>
                <p:nvPr/>
              </p:nvCxnSpPr>
              <p:spPr>
                <a:xfrm>
                  <a:off x="7705746" y="4126887"/>
                  <a:ext cx="452465" cy="113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858575" y="4294649"/>
                  <a:ext cx="2567900" cy="24468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4" name="TextBox 33"/>
          <p:cNvSpPr txBox="1"/>
          <p:nvPr/>
        </p:nvSpPr>
        <p:spPr>
          <a:xfrm>
            <a:off x="9932270" y="3655231"/>
            <a:ext cx="2077684" cy="646331"/>
          </a:xfrm>
          <a:prstGeom prst="rect">
            <a:avLst/>
          </a:prstGeom>
          <a:noFill/>
        </p:spPr>
        <p:txBody>
          <a:bodyPr wrap="square" rtlCol="0">
            <a:spAutoFit/>
          </a:bodyPr>
          <a:lstStyle/>
          <a:p>
            <a:r>
              <a:rPr lang="en-US" dirty="0"/>
              <a:t>In our previous HMM notation</a:t>
            </a:r>
          </a:p>
        </p:txBody>
      </p:sp>
      <p:grpSp>
        <p:nvGrpSpPr>
          <p:cNvPr id="38" name="Group 37"/>
          <p:cNvGrpSpPr/>
          <p:nvPr/>
        </p:nvGrpSpPr>
        <p:grpSpPr>
          <a:xfrm>
            <a:off x="6882786" y="4323878"/>
            <a:ext cx="3923545" cy="540613"/>
            <a:chOff x="6876123" y="4352013"/>
            <a:chExt cx="3923545" cy="540613"/>
          </a:xfrm>
        </p:grpSpPr>
        <mc:AlternateContent xmlns:mc="http://schemas.openxmlformats.org/markup-compatibility/2006" xmlns:a14="http://schemas.microsoft.com/office/drawing/2010/main">
          <mc:Choice Requires="a14">
            <p:sp>
              <p:nvSpPr>
                <p:cNvPr id="35" name="Rectangle 34"/>
                <p:cNvSpPr/>
                <p:nvPr/>
              </p:nvSpPr>
              <p:spPr>
                <a:xfrm>
                  <a:off x="9755984" y="4394926"/>
                  <a:ext cx="1043684" cy="4977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𝜋</m:t>
                                </m:r>
                              </m:e>
                              <m:sub>
                                <m:r>
                                  <a:rPr lang="en-US" sz="2400" i="1">
                                    <a:latin typeface="Cambria Math" panose="02040503050406030204" pitchFamily="18" charset="0"/>
                                  </a:rPr>
                                  <m:t>𝑖</m:t>
                                </m:r>
                              </m:sub>
                            </m:sSub>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sub>
                        </m:sSub>
                      </m:oMath>
                    </m:oMathPara>
                  </a14:m>
                  <a:endParaRPr lang="en-US" sz="2400" dirty="0"/>
                </a:p>
              </p:txBody>
            </p:sp>
          </mc:Choice>
          <mc:Fallback xmlns="">
            <p:sp>
              <p:nvSpPr>
                <p:cNvPr id="35" name="Rectangle 34"/>
                <p:cNvSpPr>
                  <a:spLocks noRot="1" noChangeAspect="1" noMove="1" noResize="1" noEditPoints="1" noAdjustHandles="1" noChangeArrowheads="1" noChangeShapeType="1" noTextEdit="1"/>
                </p:cNvSpPr>
                <p:nvPr/>
              </p:nvSpPr>
              <p:spPr>
                <a:xfrm>
                  <a:off x="9755984" y="4394926"/>
                  <a:ext cx="1043684" cy="497700"/>
                </a:xfrm>
                <a:prstGeom prst="rect">
                  <a:avLst/>
                </a:prstGeom>
                <a:blipFill>
                  <a:blip r:embed="rId3"/>
                  <a:stretch>
                    <a:fillRect b="-3659"/>
                  </a:stretch>
                </a:blipFill>
              </p:spPr>
              <p:txBody>
                <a:bodyPr/>
                <a:lstStyle/>
                <a:p>
                  <a:r>
                    <a:rPr lang="en-US">
                      <a:noFill/>
                    </a:rPr>
                    <a:t> </a:t>
                  </a:r>
                </a:p>
              </p:txBody>
            </p:sp>
          </mc:Fallback>
        </mc:AlternateContent>
        <p:sp>
          <p:nvSpPr>
            <p:cNvPr id="37" name="Rectangle 36"/>
            <p:cNvSpPr/>
            <p:nvPr/>
          </p:nvSpPr>
          <p:spPr>
            <a:xfrm>
              <a:off x="6876123" y="4352013"/>
              <a:ext cx="1208221" cy="52409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8122306" y="4323878"/>
            <a:ext cx="3771379" cy="524093"/>
            <a:chOff x="8135963" y="4352013"/>
            <a:chExt cx="3771379" cy="524093"/>
          </a:xfrm>
        </p:grpSpPr>
        <mc:AlternateContent xmlns:mc="http://schemas.openxmlformats.org/markup-compatibility/2006" xmlns:a14="http://schemas.microsoft.com/office/drawing/2010/main">
          <mc:Choice Requires="a14">
            <p:sp>
              <p:nvSpPr>
                <p:cNvPr id="36" name="TextBox 35"/>
                <p:cNvSpPr txBox="1"/>
                <p:nvPr/>
              </p:nvSpPr>
              <p:spPr>
                <a:xfrm>
                  <a:off x="10951055" y="4467554"/>
                  <a:ext cx="956287" cy="406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𝑖</m:t>
                                </m:r>
                              </m:sub>
                            </m:sSub>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sub>
                        </m:sSub>
                      </m:oMath>
                    </m:oMathPara>
                  </a14:m>
                  <a:endParaRPr lang="en-US" sz="2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10951055" y="4467554"/>
                  <a:ext cx="956287" cy="406778"/>
                </a:xfrm>
                <a:prstGeom prst="rect">
                  <a:avLst/>
                </a:prstGeom>
                <a:blipFill>
                  <a:blip r:embed="rId4"/>
                  <a:stretch>
                    <a:fillRect l="-3822" b="-14925"/>
                  </a:stretch>
                </a:blipFill>
              </p:spPr>
              <p:txBody>
                <a:bodyPr/>
                <a:lstStyle/>
                <a:p>
                  <a:r>
                    <a:rPr lang="en-US">
                      <a:noFill/>
                    </a:rPr>
                    <a:t> </a:t>
                  </a:r>
                </a:p>
              </p:txBody>
            </p:sp>
          </mc:Fallback>
        </mc:AlternateContent>
        <p:sp>
          <p:nvSpPr>
            <p:cNvPr id="39" name="Rectangle 38"/>
            <p:cNvSpPr/>
            <p:nvPr/>
          </p:nvSpPr>
          <p:spPr>
            <a:xfrm>
              <a:off x="8135963" y="4352013"/>
              <a:ext cx="1208221" cy="52409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3079709" y="4446817"/>
            <a:ext cx="949299" cy="646331"/>
          </a:xfrm>
          <a:prstGeom prst="rect">
            <a:avLst/>
          </a:prstGeom>
        </p:spPr>
        <p:txBody>
          <a:bodyPr wrap="none">
            <a:spAutoFit/>
          </a:bodyPr>
          <a:lstStyle/>
          <a:p>
            <a:r>
              <a:rPr lang="en-US" sz="3600" dirty="0"/>
              <a:t>P(C)</a:t>
            </a:r>
          </a:p>
        </p:txBody>
      </p:sp>
      <p:sp>
        <p:nvSpPr>
          <p:cNvPr id="33" name="Rectangle 32"/>
          <p:cNvSpPr/>
          <p:nvPr/>
        </p:nvSpPr>
        <p:spPr>
          <a:xfrm>
            <a:off x="3082883" y="5815667"/>
            <a:ext cx="949299" cy="646331"/>
          </a:xfrm>
          <a:prstGeom prst="rect">
            <a:avLst/>
          </a:prstGeom>
        </p:spPr>
        <p:txBody>
          <a:bodyPr wrap="none">
            <a:spAutoFit/>
          </a:bodyPr>
          <a:lstStyle/>
          <a:p>
            <a:r>
              <a:rPr lang="en-US" sz="3600" dirty="0"/>
              <a:t>P(F)</a:t>
            </a:r>
          </a:p>
        </p:txBody>
      </p:sp>
    </p:spTree>
    <p:extLst>
      <p:ext uri="{BB962C8B-B14F-4D97-AF65-F5344CB8AC3E}">
        <p14:creationId xmlns:p14="http://schemas.microsoft.com/office/powerpoint/2010/main" val="243833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Probability of x given model? Forward</a:t>
            </a:r>
          </a:p>
        </p:txBody>
      </p:sp>
      <p:sp>
        <p:nvSpPr>
          <p:cNvPr id="4" name="TextBox 3"/>
          <p:cNvSpPr txBox="1"/>
          <p:nvPr/>
        </p:nvSpPr>
        <p:spPr>
          <a:xfrm>
            <a:off x="2310581" y="1367522"/>
            <a:ext cx="7467109" cy="646331"/>
          </a:xfrm>
          <a:prstGeom prst="rect">
            <a:avLst/>
          </a:prstGeom>
          <a:noFill/>
        </p:spPr>
        <p:txBody>
          <a:bodyPr wrap="none" rtlCol="0">
            <a:spAutoFit/>
          </a:bodyPr>
          <a:lstStyle/>
          <a:p>
            <a:r>
              <a:rPr lang="en-US" sz="3600" dirty="0"/>
              <a:t>P(1,3,4,5,1,2,6,6,3,6,6,2,1,2,4,5|HMM)</a:t>
            </a:r>
          </a:p>
        </p:txBody>
      </p:sp>
      <mc:AlternateContent xmlns:mc="http://schemas.openxmlformats.org/markup-compatibility/2006" xmlns:a14="http://schemas.microsoft.com/office/drawing/2010/main">
        <mc:Choice Requires="a14">
          <p:graphicFrame>
            <p:nvGraphicFramePr>
              <p:cNvPr id="33" name="Table 32"/>
              <p:cNvGraphicFramePr>
                <a:graphicFrameLocks noGrp="1"/>
              </p:cNvGraphicFramePr>
              <p:nvPr/>
            </p:nvGraphicFramePr>
            <p:xfrm>
              <a:off x="9132242" y="2486801"/>
              <a:ext cx="645448" cy="2222337"/>
            </p:xfrm>
            <a:graphic>
              <a:graphicData uri="http://schemas.openxmlformats.org/drawingml/2006/table">
                <a:tbl>
                  <a:tblPr firstRow="1" bandRow="1">
                    <a:tableStyleId>{7E9639D4-E3E2-4D34-9284-5A2195B3D0D7}</a:tableStyleId>
                  </a:tblPr>
                  <a:tblGrid>
                    <a:gridCol w="201343">
                      <a:extLst>
                        <a:ext uri="{9D8B030D-6E8A-4147-A177-3AD203B41FA5}">
                          <a16:colId xmlns:a16="http://schemas.microsoft.com/office/drawing/2014/main" val="350394547"/>
                        </a:ext>
                      </a:extLst>
                    </a:gridCol>
                    <a:gridCol w="444105">
                      <a:extLst>
                        <a:ext uri="{9D8B030D-6E8A-4147-A177-3AD203B41FA5}">
                          <a16:colId xmlns:a16="http://schemas.microsoft.com/office/drawing/2014/main" val="1354516941"/>
                        </a:ext>
                      </a:extLst>
                    </a:gridCol>
                  </a:tblGrid>
                  <a:tr h="203433">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𝒙</m:t>
                                </m:r>
                              </m:oMath>
                            </m:oMathPara>
                          </a14:m>
                          <a:endParaRPr lang="en-US" sz="1000" dirty="0"/>
                        </a:p>
                      </a:txBody>
                      <a:tcPr marL="50162" marR="50162" marT="25081" marB="25081"/>
                    </a:tc>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𝑷</m:t>
                                </m:r>
                                <m:d>
                                  <m:dPr>
                                    <m:ctrlPr>
                                      <a:rPr lang="en-US" sz="1000" b="1" i="1" smtClean="0">
                                        <a:latin typeface="Cambria Math" panose="02040503050406030204" pitchFamily="18" charset="0"/>
                                      </a:rPr>
                                    </m:ctrlPr>
                                  </m:dPr>
                                  <m:e>
                                    <m:r>
                                      <a:rPr lang="en-US" sz="1000" b="1" i="1" smtClean="0">
                                        <a:latin typeface="Cambria Math" panose="02040503050406030204" pitchFamily="18" charset="0"/>
                                      </a:rPr>
                                      <m:t>𝒙</m:t>
                                    </m:r>
                                  </m:e>
                                  <m:e>
                                    <m:r>
                                      <a:rPr lang="en-US" sz="1000" b="1" i="1" smtClean="0">
                                        <a:latin typeface="Cambria Math" panose="02040503050406030204" pitchFamily="18" charset="0"/>
                                      </a:rPr>
                                      <m:t>𝑭</m:t>
                                    </m:r>
                                  </m:e>
                                </m:d>
                              </m:oMath>
                            </m:oMathPara>
                          </a14:m>
                          <a:endParaRPr lang="en-US" sz="1000" dirty="0"/>
                        </a:p>
                      </a:txBody>
                      <a:tcPr marL="50162" marR="50162" marT="25081" marB="25081"/>
                    </a:tc>
                    <a:extLst>
                      <a:ext uri="{0D108BD9-81ED-4DB2-BD59-A6C34878D82A}">
                        <a16:rowId xmlns:a16="http://schemas.microsoft.com/office/drawing/2014/main" val="3875161148"/>
                      </a:ext>
                    </a:extLst>
                  </a:tr>
                  <a:tr h="332877">
                    <a:tc>
                      <a:txBody>
                        <a:bodyPr/>
                        <a:lstStyle/>
                        <a:p>
                          <a:r>
                            <a:rPr lang="en-US" sz="1000" dirty="0"/>
                            <a:t>1</a:t>
                          </a:r>
                        </a:p>
                      </a:txBody>
                      <a:tcPr marL="50162" marR="50162" marT="25081" marB="25081"/>
                    </a:tc>
                    <a:tc>
                      <a:txBody>
                        <a:bodyPr/>
                        <a:lstStyle/>
                        <a:p>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1701677948"/>
                      </a:ext>
                    </a:extLst>
                  </a:tr>
                  <a:tr h="332877">
                    <a:tc>
                      <a:txBody>
                        <a:bodyPr/>
                        <a:lstStyle/>
                        <a:p>
                          <a:r>
                            <a:rPr lang="en-US" sz="1000" dirty="0"/>
                            <a:t>2</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1025065137"/>
                      </a:ext>
                    </a:extLst>
                  </a:tr>
                  <a:tr h="332877">
                    <a:tc>
                      <a:txBody>
                        <a:bodyPr/>
                        <a:lstStyle/>
                        <a:p>
                          <a:r>
                            <a:rPr lang="en-US" sz="1000" dirty="0"/>
                            <a:t>3</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3754845710"/>
                      </a:ext>
                    </a:extLst>
                  </a:tr>
                  <a:tr h="332877">
                    <a:tc>
                      <a:txBody>
                        <a:bodyPr/>
                        <a:lstStyle/>
                        <a:p>
                          <a:r>
                            <a:rPr lang="en-US" sz="1000" dirty="0"/>
                            <a:t>4</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3008316298"/>
                      </a:ext>
                    </a:extLst>
                  </a:tr>
                  <a:tr h="332877">
                    <a:tc>
                      <a:txBody>
                        <a:bodyPr/>
                        <a:lstStyle/>
                        <a:p>
                          <a:r>
                            <a:rPr lang="en-US" sz="1000" dirty="0"/>
                            <a:t>5</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2975300136"/>
                      </a:ext>
                    </a:extLst>
                  </a:tr>
                  <a:tr h="332877">
                    <a:tc>
                      <a:txBody>
                        <a:bodyPr/>
                        <a:lstStyle/>
                        <a:p>
                          <a:r>
                            <a:rPr lang="en-US" sz="1000" dirty="0"/>
                            <a:t>6</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2754386133"/>
                      </a:ext>
                    </a:extLst>
                  </a:tr>
                </a:tbl>
              </a:graphicData>
            </a:graphic>
          </p:graphicFrame>
        </mc:Choice>
        <mc:Fallback xmlns="">
          <p:graphicFrame>
            <p:nvGraphicFramePr>
              <p:cNvPr id="33" name="Table 32"/>
              <p:cNvGraphicFramePr>
                <a:graphicFrameLocks noGrp="1"/>
              </p:cNvGraphicFramePr>
              <p:nvPr>
                <p:extLst>
                  <p:ext uri="{D42A27DB-BD31-4B8C-83A1-F6EECF244321}">
                    <p14:modId xmlns:p14="http://schemas.microsoft.com/office/powerpoint/2010/main" val="1628796159"/>
                  </p:ext>
                </p:extLst>
              </p:nvPr>
            </p:nvGraphicFramePr>
            <p:xfrm>
              <a:off x="9132242" y="2486801"/>
              <a:ext cx="645448" cy="2222337"/>
            </p:xfrm>
            <a:graphic>
              <a:graphicData uri="http://schemas.openxmlformats.org/drawingml/2006/table">
                <a:tbl>
                  <a:tblPr firstRow="1" bandRow="1">
                    <a:tableStyleId>{7E9639D4-E3E2-4D34-9284-5A2195B3D0D7}</a:tableStyleId>
                  </a:tblPr>
                  <a:tblGrid>
                    <a:gridCol w="201343">
                      <a:extLst>
                        <a:ext uri="{9D8B030D-6E8A-4147-A177-3AD203B41FA5}">
                          <a16:colId xmlns:a16="http://schemas.microsoft.com/office/drawing/2014/main" val="350394547"/>
                        </a:ext>
                      </a:extLst>
                    </a:gridCol>
                    <a:gridCol w="444105">
                      <a:extLst>
                        <a:ext uri="{9D8B030D-6E8A-4147-A177-3AD203B41FA5}">
                          <a16:colId xmlns:a16="http://schemas.microsoft.com/office/drawing/2014/main" val="1354516941"/>
                        </a:ext>
                      </a:extLst>
                    </a:gridCol>
                  </a:tblGrid>
                  <a:tr h="203433">
                    <a:tc>
                      <a:txBody>
                        <a:bodyPr/>
                        <a:lstStyle/>
                        <a:p>
                          <a:endParaRPr lang="en-US"/>
                        </a:p>
                      </a:txBody>
                      <a:tcPr marL="50162" marR="50162" marT="25081" marB="25081">
                        <a:blipFill>
                          <a:blip r:embed="rId3"/>
                          <a:stretch>
                            <a:fillRect l="-3030" r="-224242" b="-985294"/>
                          </a:stretch>
                        </a:blipFill>
                      </a:tcPr>
                    </a:tc>
                    <a:tc>
                      <a:txBody>
                        <a:bodyPr/>
                        <a:lstStyle/>
                        <a:p>
                          <a:endParaRPr lang="en-US"/>
                        </a:p>
                      </a:txBody>
                      <a:tcPr marL="50162" marR="50162" marT="25081" marB="25081">
                        <a:blipFill>
                          <a:blip r:embed="rId3"/>
                          <a:stretch>
                            <a:fillRect l="-46575" r="-1370" b="-985294"/>
                          </a:stretch>
                        </a:blipFill>
                      </a:tcPr>
                    </a:tc>
                    <a:extLst>
                      <a:ext uri="{0D108BD9-81ED-4DB2-BD59-A6C34878D82A}">
                        <a16:rowId xmlns:a16="http://schemas.microsoft.com/office/drawing/2014/main" val="3875161148"/>
                      </a:ext>
                    </a:extLst>
                  </a:tr>
                  <a:tr h="336484">
                    <a:tc>
                      <a:txBody>
                        <a:bodyPr/>
                        <a:lstStyle/>
                        <a:p>
                          <a:r>
                            <a:rPr lang="en-US" sz="1000" dirty="0" smtClean="0"/>
                            <a:t>1</a:t>
                          </a:r>
                          <a:endParaRPr lang="en-US" sz="1000" dirty="0"/>
                        </a:p>
                      </a:txBody>
                      <a:tcPr marL="50162" marR="50162" marT="25081" marB="25081"/>
                    </a:tc>
                    <a:tc>
                      <a:txBody>
                        <a:bodyPr/>
                        <a:lstStyle/>
                        <a:p>
                          <a:endParaRPr lang="en-US"/>
                        </a:p>
                      </a:txBody>
                      <a:tcPr marL="50162" marR="50162" marT="25081" marB="25081">
                        <a:blipFill>
                          <a:blip r:embed="rId3"/>
                          <a:stretch>
                            <a:fillRect l="-46575" t="-61818" r="-1370" b="-509091"/>
                          </a:stretch>
                        </a:blipFill>
                      </a:tcPr>
                    </a:tc>
                    <a:extLst>
                      <a:ext uri="{0D108BD9-81ED-4DB2-BD59-A6C34878D82A}">
                        <a16:rowId xmlns:a16="http://schemas.microsoft.com/office/drawing/2014/main" val="1701677948"/>
                      </a:ext>
                    </a:extLst>
                  </a:tr>
                  <a:tr h="336484">
                    <a:tc>
                      <a:txBody>
                        <a:bodyPr/>
                        <a:lstStyle/>
                        <a:p>
                          <a:r>
                            <a:rPr lang="en-US" sz="1000" dirty="0" smtClean="0"/>
                            <a:t>2</a:t>
                          </a:r>
                          <a:endParaRPr lang="en-US" sz="1000" dirty="0"/>
                        </a:p>
                      </a:txBody>
                      <a:tcPr marL="50162" marR="50162" marT="25081" marB="25081"/>
                    </a:tc>
                    <a:tc>
                      <a:txBody>
                        <a:bodyPr/>
                        <a:lstStyle/>
                        <a:p>
                          <a:endParaRPr lang="en-US"/>
                        </a:p>
                      </a:txBody>
                      <a:tcPr marL="50162" marR="50162" marT="25081" marB="25081">
                        <a:blipFill>
                          <a:blip r:embed="rId3"/>
                          <a:stretch>
                            <a:fillRect l="-46575" t="-161818" r="-1370" b="-409091"/>
                          </a:stretch>
                        </a:blipFill>
                      </a:tcPr>
                    </a:tc>
                    <a:extLst>
                      <a:ext uri="{0D108BD9-81ED-4DB2-BD59-A6C34878D82A}">
                        <a16:rowId xmlns:a16="http://schemas.microsoft.com/office/drawing/2014/main" val="1025065137"/>
                      </a:ext>
                    </a:extLst>
                  </a:tr>
                  <a:tr h="336484">
                    <a:tc>
                      <a:txBody>
                        <a:bodyPr/>
                        <a:lstStyle/>
                        <a:p>
                          <a:r>
                            <a:rPr lang="en-US" sz="1000" dirty="0" smtClean="0"/>
                            <a:t>3</a:t>
                          </a:r>
                          <a:endParaRPr lang="en-US" sz="1000" dirty="0"/>
                        </a:p>
                      </a:txBody>
                      <a:tcPr marL="50162" marR="50162" marT="25081" marB="25081"/>
                    </a:tc>
                    <a:tc>
                      <a:txBody>
                        <a:bodyPr/>
                        <a:lstStyle/>
                        <a:p>
                          <a:endParaRPr lang="en-US"/>
                        </a:p>
                      </a:txBody>
                      <a:tcPr marL="50162" marR="50162" marT="25081" marB="25081">
                        <a:blipFill>
                          <a:blip r:embed="rId3"/>
                          <a:stretch>
                            <a:fillRect l="-46575" t="-257143" r="-1370" b="-301786"/>
                          </a:stretch>
                        </a:blipFill>
                      </a:tcPr>
                    </a:tc>
                    <a:extLst>
                      <a:ext uri="{0D108BD9-81ED-4DB2-BD59-A6C34878D82A}">
                        <a16:rowId xmlns:a16="http://schemas.microsoft.com/office/drawing/2014/main" val="3754845710"/>
                      </a:ext>
                    </a:extLst>
                  </a:tr>
                  <a:tr h="336484">
                    <a:tc>
                      <a:txBody>
                        <a:bodyPr/>
                        <a:lstStyle/>
                        <a:p>
                          <a:r>
                            <a:rPr lang="en-US" sz="1000" dirty="0" smtClean="0"/>
                            <a:t>4</a:t>
                          </a:r>
                          <a:endParaRPr lang="en-US" sz="1000" dirty="0"/>
                        </a:p>
                      </a:txBody>
                      <a:tcPr marL="50162" marR="50162" marT="25081" marB="25081"/>
                    </a:tc>
                    <a:tc>
                      <a:txBody>
                        <a:bodyPr/>
                        <a:lstStyle/>
                        <a:p>
                          <a:endParaRPr lang="en-US"/>
                        </a:p>
                      </a:txBody>
                      <a:tcPr marL="50162" marR="50162" marT="25081" marB="25081">
                        <a:blipFill>
                          <a:blip r:embed="rId3"/>
                          <a:stretch>
                            <a:fillRect l="-46575" t="-363636" r="-1370" b="-207273"/>
                          </a:stretch>
                        </a:blipFill>
                      </a:tcPr>
                    </a:tc>
                    <a:extLst>
                      <a:ext uri="{0D108BD9-81ED-4DB2-BD59-A6C34878D82A}">
                        <a16:rowId xmlns:a16="http://schemas.microsoft.com/office/drawing/2014/main" val="3008316298"/>
                      </a:ext>
                    </a:extLst>
                  </a:tr>
                  <a:tr h="336484">
                    <a:tc>
                      <a:txBody>
                        <a:bodyPr/>
                        <a:lstStyle/>
                        <a:p>
                          <a:r>
                            <a:rPr lang="en-US" sz="1000" dirty="0" smtClean="0"/>
                            <a:t>5</a:t>
                          </a:r>
                          <a:endParaRPr lang="en-US" sz="1000" dirty="0"/>
                        </a:p>
                      </a:txBody>
                      <a:tcPr marL="50162" marR="50162" marT="25081" marB="25081"/>
                    </a:tc>
                    <a:tc>
                      <a:txBody>
                        <a:bodyPr/>
                        <a:lstStyle/>
                        <a:p>
                          <a:endParaRPr lang="en-US"/>
                        </a:p>
                      </a:txBody>
                      <a:tcPr marL="50162" marR="50162" marT="25081" marB="25081">
                        <a:blipFill>
                          <a:blip r:embed="rId3"/>
                          <a:stretch>
                            <a:fillRect l="-46575" t="-455357" r="-1370" b="-103571"/>
                          </a:stretch>
                        </a:blipFill>
                      </a:tcPr>
                    </a:tc>
                    <a:extLst>
                      <a:ext uri="{0D108BD9-81ED-4DB2-BD59-A6C34878D82A}">
                        <a16:rowId xmlns:a16="http://schemas.microsoft.com/office/drawing/2014/main" val="2975300136"/>
                      </a:ext>
                    </a:extLst>
                  </a:tr>
                  <a:tr h="336484">
                    <a:tc>
                      <a:txBody>
                        <a:bodyPr/>
                        <a:lstStyle/>
                        <a:p>
                          <a:r>
                            <a:rPr lang="en-US" sz="1000" dirty="0" smtClean="0"/>
                            <a:t>6</a:t>
                          </a:r>
                          <a:endParaRPr lang="en-US" sz="1000" dirty="0"/>
                        </a:p>
                      </a:txBody>
                      <a:tcPr marL="50162" marR="50162" marT="25081" marB="25081"/>
                    </a:tc>
                    <a:tc>
                      <a:txBody>
                        <a:bodyPr/>
                        <a:lstStyle/>
                        <a:p>
                          <a:endParaRPr lang="en-US"/>
                        </a:p>
                      </a:txBody>
                      <a:tcPr marL="50162" marR="50162" marT="25081" marB="25081">
                        <a:blipFill>
                          <a:blip r:embed="rId3"/>
                          <a:stretch>
                            <a:fillRect l="-46575" t="-565455" r="-1370" b="-5455"/>
                          </a:stretch>
                        </a:blipFill>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4" name="Table 43"/>
              <p:cNvGraphicFramePr>
                <a:graphicFrameLocks noGrp="1"/>
              </p:cNvGraphicFramePr>
              <p:nvPr/>
            </p:nvGraphicFramePr>
            <p:xfrm>
              <a:off x="11200545" y="2417977"/>
              <a:ext cx="672502" cy="2291924"/>
            </p:xfrm>
            <a:graphic>
              <a:graphicData uri="http://schemas.openxmlformats.org/drawingml/2006/table">
                <a:tbl>
                  <a:tblPr firstRow="1" bandRow="1">
                    <a:tableStyleId>{7E9639D4-E3E2-4D34-9284-5A2195B3D0D7}</a:tableStyleId>
                  </a:tblPr>
                  <a:tblGrid>
                    <a:gridCol w="209782">
                      <a:extLst>
                        <a:ext uri="{9D8B030D-6E8A-4147-A177-3AD203B41FA5}">
                          <a16:colId xmlns:a16="http://schemas.microsoft.com/office/drawing/2014/main" val="350394547"/>
                        </a:ext>
                      </a:extLst>
                    </a:gridCol>
                    <a:gridCol w="462720">
                      <a:extLst>
                        <a:ext uri="{9D8B030D-6E8A-4147-A177-3AD203B41FA5}">
                          <a16:colId xmlns:a16="http://schemas.microsoft.com/office/drawing/2014/main" val="1354516941"/>
                        </a:ext>
                      </a:extLst>
                    </a:gridCol>
                  </a:tblGrid>
                  <a:tr h="211960">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𝒙</m:t>
                                </m:r>
                              </m:oMath>
                            </m:oMathPara>
                          </a14:m>
                          <a:endParaRPr lang="en-US" sz="1000" dirty="0"/>
                        </a:p>
                      </a:txBody>
                      <a:tcPr marL="52264" marR="52264" marT="26132" marB="26132"/>
                    </a:tc>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𝑷</m:t>
                                </m:r>
                                <m:d>
                                  <m:dPr>
                                    <m:ctrlPr>
                                      <a:rPr lang="en-US" sz="1000" b="1" i="1" smtClean="0">
                                        <a:latin typeface="Cambria Math" panose="02040503050406030204" pitchFamily="18" charset="0"/>
                                      </a:rPr>
                                    </m:ctrlPr>
                                  </m:dPr>
                                  <m:e>
                                    <m:r>
                                      <a:rPr lang="en-US" sz="1000" b="1" i="1" smtClean="0">
                                        <a:latin typeface="Cambria Math" panose="02040503050406030204" pitchFamily="18" charset="0"/>
                                      </a:rPr>
                                      <m:t>𝒙</m:t>
                                    </m:r>
                                  </m:e>
                                  <m:e>
                                    <m:r>
                                      <a:rPr lang="en-US" sz="1000" b="1" i="1" smtClean="0">
                                        <a:latin typeface="Cambria Math" panose="02040503050406030204" pitchFamily="18" charset="0"/>
                                      </a:rPr>
                                      <m:t>𝑪</m:t>
                                    </m:r>
                                  </m:e>
                                </m:d>
                              </m:oMath>
                            </m:oMathPara>
                          </a14:m>
                          <a:endParaRPr lang="en-US" sz="1000" dirty="0"/>
                        </a:p>
                      </a:txBody>
                      <a:tcPr marL="52264" marR="52264" marT="26132" marB="26132"/>
                    </a:tc>
                    <a:extLst>
                      <a:ext uri="{0D108BD9-81ED-4DB2-BD59-A6C34878D82A}">
                        <a16:rowId xmlns:a16="http://schemas.microsoft.com/office/drawing/2014/main" val="3875161148"/>
                      </a:ext>
                    </a:extLst>
                  </a:tr>
                  <a:tr h="346830">
                    <a:tc>
                      <a:txBody>
                        <a:bodyPr/>
                        <a:lstStyle/>
                        <a:p>
                          <a:r>
                            <a:rPr lang="en-US" sz="1000" dirty="0"/>
                            <a:t>1</a:t>
                          </a:r>
                        </a:p>
                      </a:txBody>
                      <a:tcPr marL="52264" marR="52264" marT="26132" marB="26132"/>
                    </a:tc>
                    <a:tc>
                      <a:txBody>
                        <a:bodyPr/>
                        <a:lstStyle/>
                        <a:p>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1701677948"/>
                      </a:ext>
                    </a:extLst>
                  </a:tr>
                  <a:tr h="346830">
                    <a:tc>
                      <a:txBody>
                        <a:bodyPr/>
                        <a:lstStyle/>
                        <a:p>
                          <a:r>
                            <a:rPr lang="en-US" sz="1000" dirty="0"/>
                            <a:t>2</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1025065137"/>
                      </a:ext>
                    </a:extLst>
                  </a:tr>
                  <a:tr h="346830">
                    <a:tc>
                      <a:txBody>
                        <a:bodyPr/>
                        <a:lstStyle/>
                        <a:p>
                          <a:r>
                            <a:rPr lang="en-US" sz="1000" dirty="0"/>
                            <a:t>3</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3754845710"/>
                      </a:ext>
                    </a:extLst>
                  </a:tr>
                  <a:tr h="346830">
                    <a:tc>
                      <a:txBody>
                        <a:bodyPr/>
                        <a:lstStyle/>
                        <a:p>
                          <a:r>
                            <a:rPr lang="en-US" sz="1000" dirty="0"/>
                            <a:t>4</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3008316298"/>
                      </a:ext>
                    </a:extLst>
                  </a:tr>
                  <a:tr h="346830">
                    <a:tc>
                      <a:txBody>
                        <a:bodyPr/>
                        <a:lstStyle/>
                        <a:p>
                          <a:r>
                            <a:rPr lang="en-US" sz="1000" dirty="0"/>
                            <a:t>5</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2975300136"/>
                      </a:ext>
                    </a:extLst>
                  </a:tr>
                  <a:tr h="345814">
                    <a:tc>
                      <a:txBody>
                        <a:bodyPr/>
                        <a:lstStyle/>
                        <a:p>
                          <a:r>
                            <a:rPr lang="en-US" sz="1000" dirty="0"/>
                            <a:t>6</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2</m:t>
                                    </m:r>
                                  </m:den>
                                </m:f>
                              </m:oMath>
                            </m:oMathPara>
                          </a14:m>
                          <a:endParaRPr lang="en-US" sz="1000" dirty="0"/>
                        </a:p>
                      </a:txBody>
                      <a:tcPr marL="52264" marR="52264" marT="26132" marB="26132"/>
                    </a:tc>
                    <a:extLst>
                      <a:ext uri="{0D108BD9-81ED-4DB2-BD59-A6C34878D82A}">
                        <a16:rowId xmlns:a16="http://schemas.microsoft.com/office/drawing/2014/main" val="2754386133"/>
                      </a:ext>
                    </a:extLst>
                  </a:tr>
                </a:tbl>
              </a:graphicData>
            </a:graphic>
          </p:graphicFrame>
        </mc:Choice>
        <mc:Fallback xmlns="">
          <p:graphicFrame>
            <p:nvGraphicFramePr>
              <p:cNvPr id="44" name="Table 43"/>
              <p:cNvGraphicFramePr>
                <a:graphicFrameLocks noGrp="1"/>
              </p:cNvGraphicFramePr>
              <p:nvPr>
                <p:extLst>
                  <p:ext uri="{D42A27DB-BD31-4B8C-83A1-F6EECF244321}">
                    <p14:modId xmlns:p14="http://schemas.microsoft.com/office/powerpoint/2010/main" val="3479568636"/>
                  </p:ext>
                </p:extLst>
              </p:nvPr>
            </p:nvGraphicFramePr>
            <p:xfrm>
              <a:off x="11200545" y="2417977"/>
              <a:ext cx="672502" cy="2291924"/>
            </p:xfrm>
            <a:graphic>
              <a:graphicData uri="http://schemas.openxmlformats.org/drawingml/2006/table">
                <a:tbl>
                  <a:tblPr firstRow="1" bandRow="1">
                    <a:tableStyleId>{7E9639D4-E3E2-4D34-9284-5A2195B3D0D7}</a:tableStyleId>
                  </a:tblPr>
                  <a:tblGrid>
                    <a:gridCol w="209782">
                      <a:extLst>
                        <a:ext uri="{9D8B030D-6E8A-4147-A177-3AD203B41FA5}">
                          <a16:colId xmlns:a16="http://schemas.microsoft.com/office/drawing/2014/main" val="350394547"/>
                        </a:ext>
                      </a:extLst>
                    </a:gridCol>
                    <a:gridCol w="462720">
                      <a:extLst>
                        <a:ext uri="{9D8B030D-6E8A-4147-A177-3AD203B41FA5}">
                          <a16:colId xmlns:a16="http://schemas.microsoft.com/office/drawing/2014/main" val="1354516941"/>
                        </a:ext>
                      </a:extLst>
                    </a:gridCol>
                  </a:tblGrid>
                  <a:tr h="211960">
                    <a:tc>
                      <a:txBody>
                        <a:bodyPr/>
                        <a:lstStyle/>
                        <a:p>
                          <a:endParaRPr lang="en-US"/>
                        </a:p>
                      </a:txBody>
                      <a:tcPr marL="52264" marR="52264" marT="26132" marB="26132">
                        <a:blipFill>
                          <a:blip r:embed="rId4"/>
                          <a:stretch>
                            <a:fillRect l="-2857" r="-220000" b="-982857"/>
                          </a:stretch>
                        </a:blipFill>
                      </a:tcPr>
                    </a:tc>
                    <a:tc>
                      <a:txBody>
                        <a:bodyPr/>
                        <a:lstStyle/>
                        <a:p>
                          <a:endParaRPr lang="en-US"/>
                        </a:p>
                      </a:txBody>
                      <a:tcPr marL="52264" marR="52264" marT="26132" marB="26132">
                        <a:blipFill>
                          <a:blip r:embed="rId4"/>
                          <a:stretch>
                            <a:fillRect l="-47368" r="-1316" b="-982857"/>
                          </a:stretch>
                        </a:blipFill>
                      </a:tcPr>
                    </a:tc>
                    <a:extLst>
                      <a:ext uri="{0D108BD9-81ED-4DB2-BD59-A6C34878D82A}">
                        <a16:rowId xmlns:a16="http://schemas.microsoft.com/office/drawing/2014/main" val="3875161148"/>
                      </a:ext>
                    </a:extLst>
                  </a:tr>
                  <a:tr h="346830">
                    <a:tc>
                      <a:txBody>
                        <a:bodyPr/>
                        <a:lstStyle/>
                        <a:p>
                          <a:r>
                            <a:rPr lang="en-US" sz="1000" dirty="0" smtClean="0"/>
                            <a:t>1</a:t>
                          </a:r>
                          <a:endParaRPr lang="en-US" sz="1000" dirty="0"/>
                        </a:p>
                      </a:txBody>
                      <a:tcPr marL="52264" marR="52264" marT="26132" marB="26132"/>
                    </a:tc>
                    <a:tc>
                      <a:txBody>
                        <a:bodyPr/>
                        <a:lstStyle/>
                        <a:p>
                          <a:endParaRPr lang="en-US"/>
                        </a:p>
                      </a:txBody>
                      <a:tcPr marL="52264" marR="52264" marT="26132" marB="26132">
                        <a:blipFill>
                          <a:blip r:embed="rId4"/>
                          <a:stretch>
                            <a:fillRect l="-47368" t="-61404" r="-1316" b="-503509"/>
                          </a:stretch>
                        </a:blipFill>
                      </a:tcPr>
                    </a:tc>
                    <a:extLst>
                      <a:ext uri="{0D108BD9-81ED-4DB2-BD59-A6C34878D82A}">
                        <a16:rowId xmlns:a16="http://schemas.microsoft.com/office/drawing/2014/main" val="1701677948"/>
                      </a:ext>
                    </a:extLst>
                  </a:tr>
                  <a:tr h="346830">
                    <a:tc>
                      <a:txBody>
                        <a:bodyPr/>
                        <a:lstStyle/>
                        <a:p>
                          <a:r>
                            <a:rPr lang="en-US" sz="1000" dirty="0" smtClean="0"/>
                            <a:t>2</a:t>
                          </a:r>
                          <a:endParaRPr lang="en-US" sz="1000" dirty="0"/>
                        </a:p>
                      </a:txBody>
                      <a:tcPr marL="52264" marR="52264" marT="26132" marB="26132"/>
                    </a:tc>
                    <a:tc>
                      <a:txBody>
                        <a:bodyPr/>
                        <a:lstStyle/>
                        <a:p>
                          <a:endParaRPr lang="en-US"/>
                        </a:p>
                      </a:txBody>
                      <a:tcPr marL="52264" marR="52264" marT="26132" marB="26132">
                        <a:blipFill>
                          <a:blip r:embed="rId4"/>
                          <a:stretch>
                            <a:fillRect l="-47368" t="-161404" r="-1316" b="-403509"/>
                          </a:stretch>
                        </a:blipFill>
                      </a:tcPr>
                    </a:tc>
                    <a:extLst>
                      <a:ext uri="{0D108BD9-81ED-4DB2-BD59-A6C34878D82A}">
                        <a16:rowId xmlns:a16="http://schemas.microsoft.com/office/drawing/2014/main" val="1025065137"/>
                      </a:ext>
                    </a:extLst>
                  </a:tr>
                  <a:tr h="346830">
                    <a:tc>
                      <a:txBody>
                        <a:bodyPr/>
                        <a:lstStyle/>
                        <a:p>
                          <a:r>
                            <a:rPr lang="en-US" sz="1000" dirty="0" smtClean="0"/>
                            <a:t>3</a:t>
                          </a:r>
                          <a:endParaRPr lang="en-US" sz="1000" dirty="0"/>
                        </a:p>
                      </a:txBody>
                      <a:tcPr marL="52264" marR="52264" marT="26132" marB="26132"/>
                    </a:tc>
                    <a:tc>
                      <a:txBody>
                        <a:bodyPr/>
                        <a:lstStyle/>
                        <a:p>
                          <a:endParaRPr lang="en-US"/>
                        </a:p>
                      </a:txBody>
                      <a:tcPr marL="52264" marR="52264" marT="26132" marB="26132">
                        <a:blipFill>
                          <a:blip r:embed="rId4"/>
                          <a:stretch>
                            <a:fillRect l="-47368" t="-261404" r="-1316" b="-303509"/>
                          </a:stretch>
                        </a:blipFill>
                      </a:tcPr>
                    </a:tc>
                    <a:extLst>
                      <a:ext uri="{0D108BD9-81ED-4DB2-BD59-A6C34878D82A}">
                        <a16:rowId xmlns:a16="http://schemas.microsoft.com/office/drawing/2014/main" val="3754845710"/>
                      </a:ext>
                    </a:extLst>
                  </a:tr>
                  <a:tr h="346830">
                    <a:tc>
                      <a:txBody>
                        <a:bodyPr/>
                        <a:lstStyle/>
                        <a:p>
                          <a:r>
                            <a:rPr lang="en-US" sz="1000" dirty="0" smtClean="0"/>
                            <a:t>4</a:t>
                          </a:r>
                          <a:endParaRPr lang="en-US" sz="1000" dirty="0"/>
                        </a:p>
                      </a:txBody>
                      <a:tcPr marL="52264" marR="52264" marT="26132" marB="26132"/>
                    </a:tc>
                    <a:tc>
                      <a:txBody>
                        <a:bodyPr/>
                        <a:lstStyle/>
                        <a:p>
                          <a:endParaRPr lang="en-US"/>
                        </a:p>
                      </a:txBody>
                      <a:tcPr marL="52264" marR="52264" marT="26132" marB="26132">
                        <a:blipFill>
                          <a:blip r:embed="rId4"/>
                          <a:stretch>
                            <a:fillRect l="-47368" t="-361404" r="-1316" b="-203509"/>
                          </a:stretch>
                        </a:blipFill>
                      </a:tcPr>
                    </a:tc>
                    <a:extLst>
                      <a:ext uri="{0D108BD9-81ED-4DB2-BD59-A6C34878D82A}">
                        <a16:rowId xmlns:a16="http://schemas.microsoft.com/office/drawing/2014/main" val="3008316298"/>
                      </a:ext>
                    </a:extLst>
                  </a:tr>
                  <a:tr h="346830">
                    <a:tc>
                      <a:txBody>
                        <a:bodyPr/>
                        <a:lstStyle/>
                        <a:p>
                          <a:r>
                            <a:rPr lang="en-US" sz="1000" dirty="0" smtClean="0"/>
                            <a:t>5</a:t>
                          </a:r>
                          <a:endParaRPr lang="en-US" sz="1000" dirty="0"/>
                        </a:p>
                      </a:txBody>
                      <a:tcPr marL="52264" marR="52264" marT="26132" marB="26132"/>
                    </a:tc>
                    <a:tc>
                      <a:txBody>
                        <a:bodyPr/>
                        <a:lstStyle/>
                        <a:p>
                          <a:endParaRPr lang="en-US"/>
                        </a:p>
                      </a:txBody>
                      <a:tcPr marL="52264" marR="52264" marT="26132" marB="26132">
                        <a:blipFill>
                          <a:blip r:embed="rId4"/>
                          <a:stretch>
                            <a:fillRect l="-47368" t="-461404" r="-1316" b="-103509"/>
                          </a:stretch>
                        </a:blipFill>
                      </a:tcPr>
                    </a:tc>
                    <a:extLst>
                      <a:ext uri="{0D108BD9-81ED-4DB2-BD59-A6C34878D82A}">
                        <a16:rowId xmlns:a16="http://schemas.microsoft.com/office/drawing/2014/main" val="2975300136"/>
                      </a:ext>
                    </a:extLst>
                  </a:tr>
                  <a:tr h="345814">
                    <a:tc>
                      <a:txBody>
                        <a:bodyPr/>
                        <a:lstStyle/>
                        <a:p>
                          <a:r>
                            <a:rPr lang="en-US" sz="1000" dirty="0" smtClean="0"/>
                            <a:t>6</a:t>
                          </a:r>
                          <a:endParaRPr lang="en-US" sz="1000" dirty="0"/>
                        </a:p>
                      </a:txBody>
                      <a:tcPr marL="52264" marR="52264" marT="26132" marB="26132"/>
                    </a:tc>
                    <a:tc>
                      <a:txBody>
                        <a:bodyPr/>
                        <a:lstStyle/>
                        <a:p>
                          <a:endParaRPr lang="en-US"/>
                        </a:p>
                      </a:txBody>
                      <a:tcPr marL="52264" marR="52264" marT="26132" marB="26132">
                        <a:blipFill>
                          <a:blip r:embed="rId4"/>
                          <a:stretch>
                            <a:fillRect l="-47368" t="-561404" r="-1316" b="-3509"/>
                          </a:stretch>
                        </a:blipFill>
                      </a:tcPr>
                    </a:tc>
                    <a:extLst>
                      <a:ext uri="{0D108BD9-81ED-4DB2-BD59-A6C34878D82A}">
                        <a16:rowId xmlns:a16="http://schemas.microsoft.com/office/drawing/2014/main" val="2754386133"/>
                      </a:ext>
                    </a:extLst>
                  </a:tr>
                </a:tbl>
              </a:graphicData>
            </a:graphic>
          </p:graphicFrame>
        </mc:Fallback>
      </mc:AlternateContent>
      <p:cxnSp>
        <p:nvCxnSpPr>
          <p:cNvPr id="45" name="Straight Arrow Connector 44"/>
          <p:cNvCxnSpPr/>
          <p:nvPr/>
        </p:nvCxnSpPr>
        <p:spPr>
          <a:xfrm>
            <a:off x="9871794" y="3431459"/>
            <a:ext cx="1278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9812801" y="4090220"/>
            <a:ext cx="1380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p:cNvSpPr/>
              <p:nvPr/>
            </p:nvSpPr>
            <p:spPr>
              <a:xfrm>
                <a:off x="9931190" y="3098874"/>
                <a:ext cx="11765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𝑷</m:t>
                      </m:r>
                      <m:d>
                        <m:dPr>
                          <m:ctrlPr>
                            <a:rPr lang="en-US" sz="1100" b="1" i="1">
                              <a:latin typeface="Cambria Math" panose="02040503050406030204" pitchFamily="18" charset="0"/>
                            </a:rPr>
                          </m:ctrlPr>
                        </m:dPr>
                        <m:e>
                          <m:r>
                            <a:rPr lang="en-US" sz="1100" b="1" i="1" smtClean="0">
                              <a:latin typeface="Cambria Math" panose="02040503050406030204" pitchFamily="18" charset="0"/>
                            </a:rPr>
                            <m:t>𝑪</m:t>
                          </m:r>
                        </m:e>
                        <m:e>
                          <m:r>
                            <a:rPr lang="en-US" sz="1100" b="1" i="1">
                              <a:latin typeface="Cambria Math" panose="02040503050406030204" pitchFamily="18" charset="0"/>
                            </a:rPr>
                            <m:t>𝑭</m:t>
                          </m:r>
                        </m:e>
                      </m:d>
                      <m:r>
                        <a:rPr lang="en-US" sz="1100" b="1" i="1" smtClean="0">
                          <a:latin typeface="Cambria Math" panose="02040503050406030204" pitchFamily="18" charset="0"/>
                        </a:rPr>
                        <m:t>=</m:t>
                      </m:r>
                      <m:r>
                        <a:rPr lang="en-US" sz="1100" b="1" i="1" smtClean="0">
                          <a:latin typeface="Cambria Math" panose="02040503050406030204" pitchFamily="18" charset="0"/>
                        </a:rPr>
                        <m:t>𝟎</m:t>
                      </m:r>
                      <m:r>
                        <a:rPr lang="en-US" sz="1100" b="1" i="1" smtClean="0">
                          <a:latin typeface="Cambria Math" panose="02040503050406030204" pitchFamily="18" charset="0"/>
                        </a:rPr>
                        <m:t>.</m:t>
                      </m:r>
                      <m:r>
                        <a:rPr lang="en-US" sz="1100" b="1" i="1" smtClean="0">
                          <a:latin typeface="Cambria Math" panose="02040503050406030204" pitchFamily="18" charset="0"/>
                        </a:rPr>
                        <m:t>𝟎𝟏</m:t>
                      </m:r>
                    </m:oMath>
                  </m:oMathPara>
                </a14:m>
                <a:endParaRPr lang="en-US" sz="1100" dirty="0"/>
              </a:p>
            </p:txBody>
          </p:sp>
        </mc:Choice>
        <mc:Fallback xmlns="">
          <p:sp>
            <p:nvSpPr>
              <p:cNvPr id="47" name="Rectangle 46"/>
              <p:cNvSpPr>
                <a:spLocks noRot="1" noChangeAspect="1" noMove="1" noResize="1" noEditPoints="1" noAdjustHandles="1" noChangeArrowheads="1" noChangeShapeType="1" noTextEdit="1"/>
              </p:cNvSpPr>
              <p:nvPr/>
            </p:nvSpPr>
            <p:spPr>
              <a:xfrm>
                <a:off x="9931190" y="3098874"/>
                <a:ext cx="1176515" cy="261610"/>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10038233" y="4090220"/>
                <a:ext cx="1146864"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𝑷</m:t>
                      </m:r>
                      <m:d>
                        <m:dPr>
                          <m:ctrlPr>
                            <a:rPr lang="en-US" sz="1100" b="1" i="1">
                              <a:latin typeface="Cambria Math" panose="02040503050406030204" pitchFamily="18" charset="0"/>
                            </a:rPr>
                          </m:ctrlPr>
                        </m:dPr>
                        <m:e>
                          <m:r>
                            <a:rPr lang="en-US" sz="1100" b="1" i="1" smtClean="0">
                              <a:latin typeface="Cambria Math" panose="02040503050406030204" pitchFamily="18" charset="0"/>
                            </a:rPr>
                            <m:t>𝑭</m:t>
                          </m:r>
                        </m:e>
                        <m:e>
                          <m:r>
                            <a:rPr lang="en-US" sz="1100" b="1" i="1" smtClean="0">
                              <a:latin typeface="Cambria Math" panose="02040503050406030204" pitchFamily="18" charset="0"/>
                            </a:rPr>
                            <m:t>𝑪</m:t>
                          </m:r>
                        </m:e>
                      </m:d>
                      <m:r>
                        <a:rPr lang="en-US" sz="1100" b="1" i="1" smtClean="0">
                          <a:latin typeface="Cambria Math" panose="02040503050406030204" pitchFamily="18" charset="0"/>
                        </a:rPr>
                        <m:t>=</m:t>
                      </m:r>
                      <m:r>
                        <a:rPr lang="en-US" sz="1100" b="1" i="1" smtClean="0">
                          <a:latin typeface="Cambria Math" panose="02040503050406030204" pitchFamily="18" charset="0"/>
                        </a:rPr>
                        <m:t>𝟎</m:t>
                      </m:r>
                      <m:r>
                        <a:rPr lang="en-US" sz="1100" b="1" i="1" smtClean="0">
                          <a:latin typeface="Cambria Math" panose="02040503050406030204" pitchFamily="18" charset="0"/>
                        </a:rPr>
                        <m:t>.</m:t>
                      </m:r>
                      <m:r>
                        <a:rPr lang="en-US" sz="1100" b="1" i="1" smtClean="0">
                          <a:latin typeface="Cambria Math" panose="02040503050406030204" pitchFamily="18" charset="0"/>
                        </a:rPr>
                        <m:t>𝟏</m:t>
                      </m:r>
                    </m:oMath>
                  </m:oMathPara>
                </a14:m>
                <a:endParaRPr lang="en-US" sz="1100" dirty="0"/>
              </a:p>
            </p:txBody>
          </p:sp>
        </mc:Choice>
        <mc:Fallback xmlns="">
          <p:sp>
            <p:nvSpPr>
              <p:cNvPr id="48" name="Rectangle 47"/>
              <p:cNvSpPr>
                <a:spLocks noRot="1" noChangeAspect="1" noMove="1" noResize="1" noEditPoints="1" noAdjustHandles="1" noChangeArrowheads="1" noChangeShapeType="1" noTextEdit="1"/>
              </p:cNvSpPr>
              <p:nvPr/>
            </p:nvSpPr>
            <p:spPr>
              <a:xfrm>
                <a:off x="10038233" y="4090220"/>
                <a:ext cx="1146864" cy="261610"/>
              </a:xfrm>
              <a:prstGeom prst="rect">
                <a:avLst/>
              </a:prstGeom>
              <a:blipFill>
                <a:blip r:embed="rId6"/>
                <a:stretch>
                  <a:fillRect/>
                </a:stretch>
              </a:blipFill>
            </p:spPr>
            <p:txBody>
              <a:bodyPr/>
              <a:lstStyle/>
              <a:p>
                <a:r>
                  <a:rPr lang="en-US">
                    <a:noFill/>
                  </a:rPr>
                  <a:t> </a:t>
                </a:r>
              </a:p>
            </p:txBody>
          </p:sp>
        </mc:Fallback>
      </mc:AlternateContent>
      <p:graphicFrame>
        <p:nvGraphicFramePr>
          <p:cNvPr id="18" name="Table 17"/>
          <p:cNvGraphicFramePr>
            <a:graphicFrameLocks noGrp="1"/>
          </p:cNvGraphicFramePr>
          <p:nvPr>
            <p:extLst>
              <p:ext uri="{D42A27DB-BD31-4B8C-83A1-F6EECF244321}">
                <p14:modId xmlns:p14="http://schemas.microsoft.com/office/powerpoint/2010/main" val="3759056764"/>
              </p:ext>
            </p:extLst>
          </p:nvPr>
        </p:nvGraphicFramePr>
        <p:xfrm>
          <a:off x="596489" y="3108505"/>
          <a:ext cx="8128000" cy="111252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tc>
                  <a:txBody>
                    <a:bodyPr/>
                    <a:lstStyle/>
                    <a:p>
                      <a:r>
                        <a:rPr lang="en-US" dirty="0"/>
                        <a:t>…</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r>
                        <a:rPr lang="en-US" sz="1200" dirty="0">
                          <a:latin typeface="Cambria Math" panose="02040503050406030204" pitchFamily="18" charset="0"/>
                          <a:ea typeface="Cambria Math" panose="02040503050406030204" pitchFamily="18" charset="0"/>
                        </a:rPr>
                        <a:t>0.5*1/6</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0528423"/>
                  </a:ext>
                </a:extLst>
              </a:tr>
              <a:tr h="370840">
                <a:tc>
                  <a:txBody>
                    <a:bodyPr/>
                    <a:lstStyle/>
                    <a:p>
                      <a:r>
                        <a:rPr lang="en-US" dirty="0"/>
                        <a:t>L</a:t>
                      </a:r>
                    </a:p>
                  </a:txBody>
                  <a:tcPr/>
                </a:tc>
                <a:tc>
                  <a:txBody>
                    <a:bodyPr/>
                    <a:lstStyle/>
                    <a:p>
                      <a:r>
                        <a:rPr lang="en-US" sz="1200" dirty="0">
                          <a:latin typeface="Cambria Math" panose="02040503050406030204" pitchFamily="18" charset="0"/>
                          <a:ea typeface="Cambria Math" panose="02040503050406030204" pitchFamily="18" charset="0"/>
                        </a:rPr>
                        <a:t>0.5*1/10</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61509629"/>
                  </a:ext>
                </a:extLst>
              </a:tr>
            </a:tbl>
          </a:graphicData>
        </a:graphic>
      </p:graphicFrame>
    </p:spTree>
    <p:extLst>
      <p:ext uri="{BB962C8B-B14F-4D97-AF65-F5344CB8AC3E}">
        <p14:creationId xmlns:p14="http://schemas.microsoft.com/office/powerpoint/2010/main" val="1391522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Probability of x given model? Forward</a:t>
            </a:r>
          </a:p>
        </p:txBody>
      </p:sp>
      <p:sp>
        <p:nvSpPr>
          <p:cNvPr id="4" name="TextBox 3"/>
          <p:cNvSpPr txBox="1"/>
          <p:nvPr/>
        </p:nvSpPr>
        <p:spPr>
          <a:xfrm>
            <a:off x="2310581" y="1367522"/>
            <a:ext cx="7467109" cy="646331"/>
          </a:xfrm>
          <a:prstGeom prst="rect">
            <a:avLst/>
          </a:prstGeom>
          <a:noFill/>
        </p:spPr>
        <p:txBody>
          <a:bodyPr wrap="none" rtlCol="0">
            <a:spAutoFit/>
          </a:bodyPr>
          <a:lstStyle/>
          <a:p>
            <a:r>
              <a:rPr lang="en-US" sz="3600" dirty="0"/>
              <a:t>P(1,3,4,5,1,2,6,6,3,6,6,2,1,2,4,5|HMM)</a:t>
            </a:r>
          </a:p>
        </p:txBody>
      </p:sp>
      <mc:AlternateContent xmlns:mc="http://schemas.openxmlformats.org/markup-compatibility/2006" xmlns:a14="http://schemas.microsoft.com/office/drawing/2010/main">
        <mc:Choice Requires="a14">
          <p:graphicFrame>
            <p:nvGraphicFramePr>
              <p:cNvPr id="33" name="Table 32"/>
              <p:cNvGraphicFramePr>
                <a:graphicFrameLocks noGrp="1"/>
              </p:cNvGraphicFramePr>
              <p:nvPr/>
            </p:nvGraphicFramePr>
            <p:xfrm>
              <a:off x="9132242" y="2486801"/>
              <a:ext cx="645448" cy="2222337"/>
            </p:xfrm>
            <a:graphic>
              <a:graphicData uri="http://schemas.openxmlformats.org/drawingml/2006/table">
                <a:tbl>
                  <a:tblPr firstRow="1" bandRow="1">
                    <a:tableStyleId>{7E9639D4-E3E2-4D34-9284-5A2195B3D0D7}</a:tableStyleId>
                  </a:tblPr>
                  <a:tblGrid>
                    <a:gridCol w="201343">
                      <a:extLst>
                        <a:ext uri="{9D8B030D-6E8A-4147-A177-3AD203B41FA5}">
                          <a16:colId xmlns:a16="http://schemas.microsoft.com/office/drawing/2014/main" val="350394547"/>
                        </a:ext>
                      </a:extLst>
                    </a:gridCol>
                    <a:gridCol w="444105">
                      <a:extLst>
                        <a:ext uri="{9D8B030D-6E8A-4147-A177-3AD203B41FA5}">
                          <a16:colId xmlns:a16="http://schemas.microsoft.com/office/drawing/2014/main" val="1354516941"/>
                        </a:ext>
                      </a:extLst>
                    </a:gridCol>
                  </a:tblGrid>
                  <a:tr h="203433">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𝒙</m:t>
                                </m:r>
                              </m:oMath>
                            </m:oMathPara>
                          </a14:m>
                          <a:endParaRPr lang="en-US" sz="1000" dirty="0"/>
                        </a:p>
                      </a:txBody>
                      <a:tcPr marL="50162" marR="50162" marT="25081" marB="25081"/>
                    </a:tc>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𝑷</m:t>
                                </m:r>
                                <m:d>
                                  <m:dPr>
                                    <m:ctrlPr>
                                      <a:rPr lang="en-US" sz="1000" b="1" i="1" smtClean="0">
                                        <a:latin typeface="Cambria Math" panose="02040503050406030204" pitchFamily="18" charset="0"/>
                                      </a:rPr>
                                    </m:ctrlPr>
                                  </m:dPr>
                                  <m:e>
                                    <m:r>
                                      <a:rPr lang="en-US" sz="1000" b="1" i="1" smtClean="0">
                                        <a:latin typeface="Cambria Math" panose="02040503050406030204" pitchFamily="18" charset="0"/>
                                      </a:rPr>
                                      <m:t>𝒙</m:t>
                                    </m:r>
                                  </m:e>
                                  <m:e>
                                    <m:r>
                                      <a:rPr lang="en-US" sz="1000" b="1" i="1" smtClean="0">
                                        <a:latin typeface="Cambria Math" panose="02040503050406030204" pitchFamily="18" charset="0"/>
                                      </a:rPr>
                                      <m:t>𝑭</m:t>
                                    </m:r>
                                  </m:e>
                                </m:d>
                              </m:oMath>
                            </m:oMathPara>
                          </a14:m>
                          <a:endParaRPr lang="en-US" sz="1000" dirty="0"/>
                        </a:p>
                      </a:txBody>
                      <a:tcPr marL="50162" marR="50162" marT="25081" marB="25081"/>
                    </a:tc>
                    <a:extLst>
                      <a:ext uri="{0D108BD9-81ED-4DB2-BD59-A6C34878D82A}">
                        <a16:rowId xmlns:a16="http://schemas.microsoft.com/office/drawing/2014/main" val="3875161148"/>
                      </a:ext>
                    </a:extLst>
                  </a:tr>
                  <a:tr h="332877">
                    <a:tc>
                      <a:txBody>
                        <a:bodyPr/>
                        <a:lstStyle/>
                        <a:p>
                          <a:r>
                            <a:rPr lang="en-US" sz="1000" dirty="0"/>
                            <a:t>1</a:t>
                          </a:r>
                        </a:p>
                      </a:txBody>
                      <a:tcPr marL="50162" marR="50162" marT="25081" marB="25081"/>
                    </a:tc>
                    <a:tc>
                      <a:txBody>
                        <a:bodyPr/>
                        <a:lstStyle/>
                        <a:p>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1701677948"/>
                      </a:ext>
                    </a:extLst>
                  </a:tr>
                  <a:tr h="332877">
                    <a:tc>
                      <a:txBody>
                        <a:bodyPr/>
                        <a:lstStyle/>
                        <a:p>
                          <a:r>
                            <a:rPr lang="en-US" sz="1000" dirty="0"/>
                            <a:t>2</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1025065137"/>
                      </a:ext>
                    </a:extLst>
                  </a:tr>
                  <a:tr h="332877">
                    <a:tc>
                      <a:txBody>
                        <a:bodyPr/>
                        <a:lstStyle/>
                        <a:p>
                          <a:r>
                            <a:rPr lang="en-US" sz="1000" dirty="0"/>
                            <a:t>3</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3754845710"/>
                      </a:ext>
                    </a:extLst>
                  </a:tr>
                  <a:tr h="332877">
                    <a:tc>
                      <a:txBody>
                        <a:bodyPr/>
                        <a:lstStyle/>
                        <a:p>
                          <a:r>
                            <a:rPr lang="en-US" sz="1000" dirty="0"/>
                            <a:t>4</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3008316298"/>
                      </a:ext>
                    </a:extLst>
                  </a:tr>
                  <a:tr h="332877">
                    <a:tc>
                      <a:txBody>
                        <a:bodyPr/>
                        <a:lstStyle/>
                        <a:p>
                          <a:r>
                            <a:rPr lang="en-US" sz="1000" dirty="0"/>
                            <a:t>5</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2975300136"/>
                      </a:ext>
                    </a:extLst>
                  </a:tr>
                  <a:tr h="332877">
                    <a:tc>
                      <a:txBody>
                        <a:bodyPr/>
                        <a:lstStyle/>
                        <a:p>
                          <a:r>
                            <a:rPr lang="en-US" sz="1000" dirty="0"/>
                            <a:t>6</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2754386133"/>
                      </a:ext>
                    </a:extLst>
                  </a:tr>
                </a:tbl>
              </a:graphicData>
            </a:graphic>
          </p:graphicFrame>
        </mc:Choice>
        <mc:Fallback xmlns="">
          <p:graphicFrame>
            <p:nvGraphicFramePr>
              <p:cNvPr id="33" name="Table 32"/>
              <p:cNvGraphicFramePr>
                <a:graphicFrameLocks noGrp="1"/>
              </p:cNvGraphicFramePr>
              <p:nvPr>
                <p:extLst>
                  <p:ext uri="{D42A27DB-BD31-4B8C-83A1-F6EECF244321}">
                    <p14:modId xmlns:p14="http://schemas.microsoft.com/office/powerpoint/2010/main" val="1628796159"/>
                  </p:ext>
                </p:extLst>
              </p:nvPr>
            </p:nvGraphicFramePr>
            <p:xfrm>
              <a:off x="9132242" y="2486801"/>
              <a:ext cx="645448" cy="2222337"/>
            </p:xfrm>
            <a:graphic>
              <a:graphicData uri="http://schemas.openxmlformats.org/drawingml/2006/table">
                <a:tbl>
                  <a:tblPr firstRow="1" bandRow="1">
                    <a:tableStyleId>{7E9639D4-E3E2-4D34-9284-5A2195B3D0D7}</a:tableStyleId>
                  </a:tblPr>
                  <a:tblGrid>
                    <a:gridCol w="201343">
                      <a:extLst>
                        <a:ext uri="{9D8B030D-6E8A-4147-A177-3AD203B41FA5}">
                          <a16:colId xmlns:a16="http://schemas.microsoft.com/office/drawing/2014/main" val="350394547"/>
                        </a:ext>
                      </a:extLst>
                    </a:gridCol>
                    <a:gridCol w="444105">
                      <a:extLst>
                        <a:ext uri="{9D8B030D-6E8A-4147-A177-3AD203B41FA5}">
                          <a16:colId xmlns:a16="http://schemas.microsoft.com/office/drawing/2014/main" val="1354516941"/>
                        </a:ext>
                      </a:extLst>
                    </a:gridCol>
                  </a:tblGrid>
                  <a:tr h="203433">
                    <a:tc>
                      <a:txBody>
                        <a:bodyPr/>
                        <a:lstStyle/>
                        <a:p>
                          <a:endParaRPr lang="en-US"/>
                        </a:p>
                      </a:txBody>
                      <a:tcPr marL="50162" marR="50162" marT="25081" marB="25081">
                        <a:blipFill>
                          <a:blip r:embed="rId3"/>
                          <a:stretch>
                            <a:fillRect l="-3030" r="-224242" b="-985294"/>
                          </a:stretch>
                        </a:blipFill>
                      </a:tcPr>
                    </a:tc>
                    <a:tc>
                      <a:txBody>
                        <a:bodyPr/>
                        <a:lstStyle/>
                        <a:p>
                          <a:endParaRPr lang="en-US"/>
                        </a:p>
                      </a:txBody>
                      <a:tcPr marL="50162" marR="50162" marT="25081" marB="25081">
                        <a:blipFill>
                          <a:blip r:embed="rId3"/>
                          <a:stretch>
                            <a:fillRect l="-46575" r="-1370" b="-985294"/>
                          </a:stretch>
                        </a:blipFill>
                      </a:tcPr>
                    </a:tc>
                    <a:extLst>
                      <a:ext uri="{0D108BD9-81ED-4DB2-BD59-A6C34878D82A}">
                        <a16:rowId xmlns:a16="http://schemas.microsoft.com/office/drawing/2014/main" val="3875161148"/>
                      </a:ext>
                    </a:extLst>
                  </a:tr>
                  <a:tr h="336484">
                    <a:tc>
                      <a:txBody>
                        <a:bodyPr/>
                        <a:lstStyle/>
                        <a:p>
                          <a:r>
                            <a:rPr lang="en-US" sz="1000" dirty="0" smtClean="0"/>
                            <a:t>1</a:t>
                          </a:r>
                          <a:endParaRPr lang="en-US" sz="1000" dirty="0"/>
                        </a:p>
                      </a:txBody>
                      <a:tcPr marL="50162" marR="50162" marT="25081" marB="25081"/>
                    </a:tc>
                    <a:tc>
                      <a:txBody>
                        <a:bodyPr/>
                        <a:lstStyle/>
                        <a:p>
                          <a:endParaRPr lang="en-US"/>
                        </a:p>
                      </a:txBody>
                      <a:tcPr marL="50162" marR="50162" marT="25081" marB="25081">
                        <a:blipFill>
                          <a:blip r:embed="rId3"/>
                          <a:stretch>
                            <a:fillRect l="-46575" t="-61818" r="-1370" b="-509091"/>
                          </a:stretch>
                        </a:blipFill>
                      </a:tcPr>
                    </a:tc>
                    <a:extLst>
                      <a:ext uri="{0D108BD9-81ED-4DB2-BD59-A6C34878D82A}">
                        <a16:rowId xmlns:a16="http://schemas.microsoft.com/office/drawing/2014/main" val="1701677948"/>
                      </a:ext>
                    </a:extLst>
                  </a:tr>
                  <a:tr h="336484">
                    <a:tc>
                      <a:txBody>
                        <a:bodyPr/>
                        <a:lstStyle/>
                        <a:p>
                          <a:r>
                            <a:rPr lang="en-US" sz="1000" dirty="0" smtClean="0"/>
                            <a:t>2</a:t>
                          </a:r>
                          <a:endParaRPr lang="en-US" sz="1000" dirty="0"/>
                        </a:p>
                      </a:txBody>
                      <a:tcPr marL="50162" marR="50162" marT="25081" marB="25081"/>
                    </a:tc>
                    <a:tc>
                      <a:txBody>
                        <a:bodyPr/>
                        <a:lstStyle/>
                        <a:p>
                          <a:endParaRPr lang="en-US"/>
                        </a:p>
                      </a:txBody>
                      <a:tcPr marL="50162" marR="50162" marT="25081" marB="25081">
                        <a:blipFill>
                          <a:blip r:embed="rId3"/>
                          <a:stretch>
                            <a:fillRect l="-46575" t="-161818" r="-1370" b="-409091"/>
                          </a:stretch>
                        </a:blipFill>
                      </a:tcPr>
                    </a:tc>
                    <a:extLst>
                      <a:ext uri="{0D108BD9-81ED-4DB2-BD59-A6C34878D82A}">
                        <a16:rowId xmlns:a16="http://schemas.microsoft.com/office/drawing/2014/main" val="1025065137"/>
                      </a:ext>
                    </a:extLst>
                  </a:tr>
                  <a:tr h="336484">
                    <a:tc>
                      <a:txBody>
                        <a:bodyPr/>
                        <a:lstStyle/>
                        <a:p>
                          <a:r>
                            <a:rPr lang="en-US" sz="1000" dirty="0" smtClean="0"/>
                            <a:t>3</a:t>
                          </a:r>
                          <a:endParaRPr lang="en-US" sz="1000" dirty="0"/>
                        </a:p>
                      </a:txBody>
                      <a:tcPr marL="50162" marR="50162" marT="25081" marB="25081"/>
                    </a:tc>
                    <a:tc>
                      <a:txBody>
                        <a:bodyPr/>
                        <a:lstStyle/>
                        <a:p>
                          <a:endParaRPr lang="en-US"/>
                        </a:p>
                      </a:txBody>
                      <a:tcPr marL="50162" marR="50162" marT="25081" marB="25081">
                        <a:blipFill>
                          <a:blip r:embed="rId3"/>
                          <a:stretch>
                            <a:fillRect l="-46575" t="-257143" r="-1370" b="-301786"/>
                          </a:stretch>
                        </a:blipFill>
                      </a:tcPr>
                    </a:tc>
                    <a:extLst>
                      <a:ext uri="{0D108BD9-81ED-4DB2-BD59-A6C34878D82A}">
                        <a16:rowId xmlns:a16="http://schemas.microsoft.com/office/drawing/2014/main" val="3754845710"/>
                      </a:ext>
                    </a:extLst>
                  </a:tr>
                  <a:tr h="336484">
                    <a:tc>
                      <a:txBody>
                        <a:bodyPr/>
                        <a:lstStyle/>
                        <a:p>
                          <a:r>
                            <a:rPr lang="en-US" sz="1000" dirty="0" smtClean="0"/>
                            <a:t>4</a:t>
                          </a:r>
                          <a:endParaRPr lang="en-US" sz="1000" dirty="0"/>
                        </a:p>
                      </a:txBody>
                      <a:tcPr marL="50162" marR="50162" marT="25081" marB="25081"/>
                    </a:tc>
                    <a:tc>
                      <a:txBody>
                        <a:bodyPr/>
                        <a:lstStyle/>
                        <a:p>
                          <a:endParaRPr lang="en-US"/>
                        </a:p>
                      </a:txBody>
                      <a:tcPr marL="50162" marR="50162" marT="25081" marB="25081">
                        <a:blipFill>
                          <a:blip r:embed="rId3"/>
                          <a:stretch>
                            <a:fillRect l="-46575" t="-363636" r="-1370" b="-207273"/>
                          </a:stretch>
                        </a:blipFill>
                      </a:tcPr>
                    </a:tc>
                    <a:extLst>
                      <a:ext uri="{0D108BD9-81ED-4DB2-BD59-A6C34878D82A}">
                        <a16:rowId xmlns:a16="http://schemas.microsoft.com/office/drawing/2014/main" val="3008316298"/>
                      </a:ext>
                    </a:extLst>
                  </a:tr>
                  <a:tr h="336484">
                    <a:tc>
                      <a:txBody>
                        <a:bodyPr/>
                        <a:lstStyle/>
                        <a:p>
                          <a:r>
                            <a:rPr lang="en-US" sz="1000" dirty="0" smtClean="0"/>
                            <a:t>5</a:t>
                          </a:r>
                          <a:endParaRPr lang="en-US" sz="1000" dirty="0"/>
                        </a:p>
                      </a:txBody>
                      <a:tcPr marL="50162" marR="50162" marT="25081" marB="25081"/>
                    </a:tc>
                    <a:tc>
                      <a:txBody>
                        <a:bodyPr/>
                        <a:lstStyle/>
                        <a:p>
                          <a:endParaRPr lang="en-US"/>
                        </a:p>
                      </a:txBody>
                      <a:tcPr marL="50162" marR="50162" marT="25081" marB="25081">
                        <a:blipFill>
                          <a:blip r:embed="rId3"/>
                          <a:stretch>
                            <a:fillRect l="-46575" t="-455357" r="-1370" b="-103571"/>
                          </a:stretch>
                        </a:blipFill>
                      </a:tcPr>
                    </a:tc>
                    <a:extLst>
                      <a:ext uri="{0D108BD9-81ED-4DB2-BD59-A6C34878D82A}">
                        <a16:rowId xmlns:a16="http://schemas.microsoft.com/office/drawing/2014/main" val="2975300136"/>
                      </a:ext>
                    </a:extLst>
                  </a:tr>
                  <a:tr h="336484">
                    <a:tc>
                      <a:txBody>
                        <a:bodyPr/>
                        <a:lstStyle/>
                        <a:p>
                          <a:r>
                            <a:rPr lang="en-US" sz="1000" dirty="0" smtClean="0"/>
                            <a:t>6</a:t>
                          </a:r>
                          <a:endParaRPr lang="en-US" sz="1000" dirty="0"/>
                        </a:p>
                      </a:txBody>
                      <a:tcPr marL="50162" marR="50162" marT="25081" marB="25081"/>
                    </a:tc>
                    <a:tc>
                      <a:txBody>
                        <a:bodyPr/>
                        <a:lstStyle/>
                        <a:p>
                          <a:endParaRPr lang="en-US"/>
                        </a:p>
                      </a:txBody>
                      <a:tcPr marL="50162" marR="50162" marT="25081" marB="25081">
                        <a:blipFill>
                          <a:blip r:embed="rId3"/>
                          <a:stretch>
                            <a:fillRect l="-46575" t="-565455" r="-1370" b="-5455"/>
                          </a:stretch>
                        </a:blipFill>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4" name="Table 43"/>
              <p:cNvGraphicFramePr>
                <a:graphicFrameLocks noGrp="1"/>
              </p:cNvGraphicFramePr>
              <p:nvPr/>
            </p:nvGraphicFramePr>
            <p:xfrm>
              <a:off x="11200545" y="2417977"/>
              <a:ext cx="672502" cy="2291924"/>
            </p:xfrm>
            <a:graphic>
              <a:graphicData uri="http://schemas.openxmlformats.org/drawingml/2006/table">
                <a:tbl>
                  <a:tblPr firstRow="1" bandRow="1">
                    <a:tableStyleId>{7E9639D4-E3E2-4D34-9284-5A2195B3D0D7}</a:tableStyleId>
                  </a:tblPr>
                  <a:tblGrid>
                    <a:gridCol w="209782">
                      <a:extLst>
                        <a:ext uri="{9D8B030D-6E8A-4147-A177-3AD203B41FA5}">
                          <a16:colId xmlns:a16="http://schemas.microsoft.com/office/drawing/2014/main" val="350394547"/>
                        </a:ext>
                      </a:extLst>
                    </a:gridCol>
                    <a:gridCol w="462720">
                      <a:extLst>
                        <a:ext uri="{9D8B030D-6E8A-4147-A177-3AD203B41FA5}">
                          <a16:colId xmlns:a16="http://schemas.microsoft.com/office/drawing/2014/main" val="1354516941"/>
                        </a:ext>
                      </a:extLst>
                    </a:gridCol>
                  </a:tblGrid>
                  <a:tr h="211960">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𝒙</m:t>
                                </m:r>
                              </m:oMath>
                            </m:oMathPara>
                          </a14:m>
                          <a:endParaRPr lang="en-US" sz="1000" dirty="0"/>
                        </a:p>
                      </a:txBody>
                      <a:tcPr marL="52264" marR="52264" marT="26132" marB="26132"/>
                    </a:tc>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𝑷</m:t>
                                </m:r>
                                <m:d>
                                  <m:dPr>
                                    <m:ctrlPr>
                                      <a:rPr lang="en-US" sz="1000" b="1" i="1" smtClean="0">
                                        <a:latin typeface="Cambria Math" panose="02040503050406030204" pitchFamily="18" charset="0"/>
                                      </a:rPr>
                                    </m:ctrlPr>
                                  </m:dPr>
                                  <m:e>
                                    <m:r>
                                      <a:rPr lang="en-US" sz="1000" b="1" i="1" smtClean="0">
                                        <a:latin typeface="Cambria Math" panose="02040503050406030204" pitchFamily="18" charset="0"/>
                                      </a:rPr>
                                      <m:t>𝒙</m:t>
                                    </m:r>
                                  </m:e>
                                  <m:e>
                                    <m:r>
                                      <a:rPr lang="en-US" sz="1000" b="1" i="1" smtClean="0">
                                        <a:latin typeface="Cambria Math" panose="02040503050406030204" pitchFamily="18" charset="0"/>
                                      </a:rPr>
                                      <m:t>𝑪</m:t>
                                    </m:r>
                                  </m:e>
                                </m:d>
                              </m:oMath>
                            </m:oMathPara>
                          </a14:m>
                          <a:endParaRPr lang="en-US" sz="1000" dirty="0"/>
                        </a:p>
                      </a:txBody>
                      <a:tcPr marL="52264" marR="52264" marT="26132" marB="26132"/>
                    </a:tc>
                    <a:extLst>
                      <a:ext uri="{0D108BD9-81ED-4DB2-BD59-A6C34878D82A}">
                        <a16:rowId xmlns:a16="http://schemas.microsoft.com/office/drawing/2014/main" val="3875161148"/>
                      </a:ext>
                    </a:extLst>
                  </a:tr>
                  <a:tr h="346830">
                    <a:tc>
                      <a:txBody>
                        <a:bodyPr/>
                        <a:lstStyle/>
                        <a:p>
                          <a:r>
                            <a:rPr lang="en-US" sz="1000" dirty="0"/>
                            <a:t>1</a:t>
                          </a:r>
                        </a:p>
                      </a:txBody>
                      <a:tcPr marL="52264" marR="52264" marT="26132" marB="26132"/>
                    </a:tc>
                    <a:tc>
                      <a:txBody>
                        <a:bodyPr/>
                        <a:lstStyle/>
                        <a:p>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1701677948"/>
                      </a:ext>
                    </a:extLst>
                  </a:tr>
                  <a:tr h="346830">
                    <a:tc>
                      <a:txBody>
                        <a:bodyPr/>
                        <a:lstStyle/>
                        <a:p>
                          <a:r>
                            <a:rPr lang="en-US" sz="1000" dirty="0"/>
                            <a:t>2</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1025065137"/>
                      </a:ext>
                    </a:extLst>
                  </a:tr>
                  <a:tr h="346830">
                    <a:tc>
                      <a:txBody>
                        <a:bodyPr/>
                        <a:lstStyle/>
                        <a:p>
                          <a:r>
                            <a:rPr lang="en-US" sz="1000" dirty="0"/>
                            <a:t>3</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3754845710"/>
                      </a:ext>
                    </a:extLst>
                  </a:tr>
                  <a:tr h="346830">
                    <a:tc>
                      <a:txBody>
                        <a:bodyPr/>
                        <a:lstStyle/>
                        <a:p>
                          <a:r>
                            <a:rPr lang="en-US" sz="1000" dirty="0"/>
                            <a:t>4</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3008316298"/>
                      </a:ext>
                    </a:extLst>
                  </a:tr>
                  <a:tr h="346830">
                    <a:tc>
                      <a:txBody>
                        <a:bodyPr/>
                        <a:lstStyle/>
                        <a:p>
                          <a:r>
                            <a:rPr lang="en-US" sz="1000" dirty="0"/>
                            <a:t>5</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2975300136"/>
                      </a:ext>
                    </a:extLst>
                  </a:tr>
                  <a:tr h="345814">
                    <a:tc>
                      <a:txBody>
                        <a:bodyPr/>
                        <a:lstStyle/>
                        <a:p>
                          <a:r>
                            <a:rPr lang="en-US" sz="1000" dirty="0"/>
                            <a:t>6</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2</m:t>
                                    </m:r>
                                  </m:den>
                                </m:f>
                              </m:oMath>
                            </m:oMathPara>
                          </a14:m>
                          <a:endParaRPr lang="en-US" sz="1000" dirty="0"/>
                        </a:p>
                      </a:txBody>
                      <a:tcPr marL="52264" marR="52264" marT="26132" marB="26132"/>
                    </a:tc>
                    <a:extLst>
                      <a:ext uri="{0D108BD9-81ED-4DB2-BD59-A6C34878D82A}">
                        <a16:rowId xmlns:a16="http://schemas.microsoft.com/office/drawing/2014/main" val="2754386133"/>
                      </a:ext>
                    </a:extLst>
                  </a:tr>
                </a:tbl>
              </a:graphicData>
            </a:graphic>
          </p:graphicFrame>
        </mc:Choice>
        <mc:Fallback xmlns="">
          <p:graphicFrame>
            <p:nvGraphicFramePr>
              <p:cNvPr id="44" name="Table 43"/>
              <p:cNvGraphicFramePr>
                <a:graphicFrameLocks noGrp="1"/>
              </p:cNvGraphicFramePr>
              <p:nvPr>
                <p:extLst>
                  <p:ext uri="{D42A27DB-BD31-4B8C-83A1-F6EECF244321}">
                    <p14:modId xmlns:p14="http://schemas.microsoft.com/office/powerpoint/2010/main" val="3479568636"/>
                  </p:ext>
                </p:extLst>
              </p:nvPr>
            </p:nvGraphicFramePr>
            <p:xfrm>
              <a:off x="11200545" y="2417977"/>
              <a:ext cx="672502" cy="2291924"/>
            </p:xfrm>
            <a:graphic>
              <a:graphicData uri="http://schemas.openxmlformats.org/drawingml/2006/table">
                <a:tbl>
                  <a:tblPr firstRow="1" bandRow="1">
                    <a:tableStyleId>{7E9639D4-E3E2-4D34-9284-5A2195B3D0D7}</a:tableStyleId>
                  </a:tblPr>
                  <a:tblGrid>
                    <a:gridCol w="209782">
                      <a:extLst>
                        <a:ext uri="{9D8B030D-6E8A-4147-A177-3AD203B41FA5}">
                          <a16:colId xmlns:a16="http://schemas.microsoft.com/office/drawing/2014/main" val="350394547"/>
                        </a:ext>
                      </a:extLst>
                    </a:gridCol>
                    <a:gridCol w="462720">
                      <a:extLst>
                        <a:ext uri="{9D8B030D-6E8A-4147-A177-3AD203B41FA5}">
                          <a16:colId xmlns:a16="http://schemas.microsoft.com/office/drawing/2014/main" val="1354516941"/>
                        </a:ext>
                      </a:extLst>
                    </a:gridCol>
                  </a:tblGrid>
                  <a:tr h="211960">
                    <a:tc>
                      <a:txBody>
                        <a:bodyPr/>
                        <a:lstStyle/>
                        <a:p>
                          <a:endParaRPr lang="en-US"/>
                        </a:p>
                      </a:txBody>
                      <a:tcPr marL="52264" marR="52264" marT="26132" marB="26132">
                        <a:blipFill>
                          <a:blip r:embed="rId4"/>
                          <a:stretch>
                            <a:fillRect l="-2857" r="-220000" b="-982857"/>
                          </a:stretch>
                        </a:blipFill>
                      </a:tcPr>
                    </a:tc>
                    <a:tc>
                      <a:txBody>
                        <a:bodyPr/>
                        <a:lstStyle/>
                        <a:p>
                          <a:endParaRPr lang="en-US"/>
                        </a:p>
                      </a:txBody>
                      <a:tcPr marL="52264" marR="52264" marT="26132" marB="26132">
                        <a:blipFill>
                          <a:blip r:embed="rId4"/>
                          <a:stretch>
                            <a:fillRect l="-47368" r="-1316" b="-982857"/>
                          </a:stretch>
                        </a:blipFill>
                      </a:tcPr>
                    </a:tc>
                    <a:extLst>
                      <a:ext uri="{0D108BD9-81ED-4DB2-BD59-A6C34878D82A}">
                        <a16:rowId xmlns:a16="http://schemas.microsoft.com/office/drawing/2014/main" val="3875161148"/>
                      </a:ext>
                    </a:extLst>
                  </a:tr>
                  <a:tr h="346830">
                    <a:tc>
                      <a:txBody>
                        <a:bodyPr/>
                        <a:lstStyle/>
                        <a:p>
                          <a:r>
                            <a:rPr lang="en-US" sz="1000" dirty="0" smtClean="0"/>
                            <a:t>1</a:t>
                          </a:r>
                          <a:endParaRPr lang="en-US" sz="1000" dirty="0"/>
                        </a:p>
                      </a:txBody>
                      <a:tcPr marL="52264" marR="52264" marT="26132" marB="26132"/>
                    </a:tc>
                    <a:tc>
                      <a:txBody>
                        <a:bodyPr/>
                        <a:lstStyle/>
                        <a:p>
                          <a:endParaRPr lang="en-US"/>
                        </a:p>
                      </a:txBody>
                      <a:tcPr marL="52264" marR="52264" marT="26132" marB="26132">
                        <a:blipFill>
                          <a:blip r:embed="rId4"/>
                          <a:stretch>
                            <a:fillRect l="-47368" t="-61404" r="-1316" b="-503509"/>
                          </a:stretch>
                        </a:blipFill>
                      </a:tcPr>
                    </a:tc>
                    <a:extLst>
                      <a:ext uri="{0D108BD9-81ED-4DB2-BD59-A6C34878D82A}">
                        <a16:rowId xmlns:a16="http://schemas.microsoft.com/office/drawing/2014/main" val="1701677948"/>
                      </a:ext>
                    </a:extLst>
                  </a:tr>
                  <a:tr h="346830">
                    <a:tc>
                      <a:txBody>
                        <a:bodyPr/>
                        <a:lstStyle/>
                        <a:p>
                          <a:r>
                            <a:rPr lang="en-US" sz="1000" dirty="0" smtClean="0"/>
                            <a:t>2</a:t>
                          </a:r>
                          <a:endParaRPr lang="en-US" sz="1000" dirty="0"/>
                        </a:p>
                      </a:txBody>
                      <a:tcPr marL="52264" marR="52264" marT="26132" marB="26132"/>
                    </a:tc>
                    <a:tc>
                      <a:txBody>
                        <a:bodyPr/>
                        <a:lstStyle/>
                        <a:p>
                          <a:endParaRPr lang="en-US"/>
                        </a:p>
                      </a:txBody>
                      <a:tcPr marL="52264" marR="52264" marT="26132" marB="26132">
                        <a:blipFill>
                          <a:blip r:embed="rId4"/>
                          <a:stretch>
                            <a:fillRect l="-47368" t="-161404" r="-1316" b="-403509"/>
                          </a:stretch>
                        </a:blipFill>
                      </a:tcPr>
                    </a:tc>
                    <a:extLst>
                      <a:ext uri="{0D108BD9-81ED-4DB2-BD59-A6C34878D82A}">
                        <a16:rowId xmlns:a16="http://schemas.microsoft.com/office/drawing/2014/main" val="1025065137"/>
                      </a:ext>
                    </a:extLst>
                  </a:tr>
                  <a:tr h="346830">
                    <a:tc>
                      <a:txBody>
                        <a:bodyPr/>
                        <a:lstStyle/>
                        <a:p>
                          <a:r>
                            <a:rPr lang="en-US" sz="1000" dirty="0" smtClean="0"/>
                            <a:t>3</a:t>
                          </a:r>
                          <a:endParaRPr lang="en-US" sz="1000" dirty="0"/>
                        </a:p>
                      </a:txBody>
                      <a:tcPr marL="52264" marR="52264" marT="26132" marB="26132"/>
                    </a:tc>
                    <a:tc>
                      <a:txBody>
                        <a:bodyPr/>
                        <a:lstStyle/>
                        <a:p>
                          <a:endParaRPr lang="en-US"/>
                        </a:p>
                      </a:txBody>
                      <a:tcPr marL="52264" marR="52264" marT="26132" marB="26132">
                        <a:blipFill>
                          <a:blip r:embed="rId4"/>
                          <a:stretch>
                            <a:fillRect l="-47368" t="-261404" r="-1316" b="-303509"/>
                          </a:stretch>
                        </a:blipFill>
                      </a:tcPr>
                    </a:tc>
                    <a:extLst>
                      <a:ext uri="{0D108BD9-81ED-4DB2-BD59-A6C34878D82A}">
                        <a16:rowId xmlns:a16="http://schemas.microsoft.com/office/drawing/2014/main" val="3754845710"/>
                      </a:ext>
                    </a:extLst>
                  </a:tr>
                  <a:tr h="346830">
                    <a:tc>
                      <a:txBody>
                        <a:bodyPr/>
                        <a:lstStyle/>
                        <a:p>
                          <a:r>
                            <a:rPr lang="en-US" sz="1000" dirty="0" smtClean="0"/>
                            <a:t>4</a:t>
                          </a:r>
                          <a:endParaRPr lang="en-US" sz="1000" dirty="0"/>
                        </a:p>
                      </a:txBody>
                      <a:tcPr marL="52264" marR="52264" marT="26132" marB="26132"/>
                    </a:tc>
                    <a:tc>
                      <a:txBody>
                        <a:bodyPr/>
                        <a:lstStyle/>
                        <a:p>
                          <a:endParaRPr lang="en-US"/>
                        </a:p>
                      </a:txBody>
                      <a:tcPr marL="52264" marR="52264" marT="26132" marB="26132">
                        <a:blipFill>
                          <a:blip r:embed="rId4"/>
                          <a:stretch>
                            <a:fillRect l="-47368" t="-361404" r="-1316" b="-203509"/>
                          </a:stretch>
                        </a:blipFill>
                      </a:tcPr>
                    </a:tc>
                    <a:extLst>
                      <a:ext uri="{0D108BD9-81ED-4DB2-BD59-A6C34878D82A}">
                        <a16:rowId xmlns:a16="http://schemas.microsoft.com/office/drawing/2014/main" val="3008316298"/>
                      </a:ext>
                    </a:extLst>
                  </a:tr>
                  <a:tr h="346830">
                    <a:tc>
                      <a:txBody>
                        <a:bodyPr/>
                        <a:lstStyle/>
                        <a:p>
                          <a:r>
                            <a:rPr lang="en-US" sz="1000" dirty="0" smtClean="0"/>
                            <a:t>5</a:t>
                          </a:r>
                          <a:endParaRPr lang="en-US" sz="1000" dirty="0"/>
                        </a:p>
                      </a:txBody>
                      <a:tcPr marL="52264" marR="52264" marT="26132" marB="26132"/>
                    </a:tc>
                    <a:tc>
                      <a:txBody>
                        <a:bodyPr/>
                        <a:lstStyle/>
                        <a:p>
                          <a:endParaRPr lang="en-US"/>
                        </a:p>
                      </a:txBody>
                      <a:tcPr marL="52264" marR="52264" marT="26132" marB="26132">
                        <a:blipFill>
                          <a:blip r:embed="rId4"/>
                          <a:stretch>
                            <a:fillRect l="-47368" t="-461404" r="-1316" b="-103509"/>
                          </a:stretch>
                        </a:blipFill>
                      </a:tcPr>
                    </a:tc>
                    <a:extLst>
                      <a:ext uri="{0D108BD9-81ED-4DB2-BD59-A6C34878D82A}">
                        <a16:rowId xmlns:a16="http://schemas.microsoft.com/office/drawing/2014/main" val="2975300136"/>
                      </a:ext>
                    </a:extLst>
                  </a:tr>
                  <a:tr h="345814">
                    <a:tc>
                      <a:txBody>
                        <a:bodyPr/>
                        <a:lstStyle/>
                        <a:p>
                          <a:r>
                            <a:rPr lang="en-US" sz="1000" dirty="0" smtClean="0"/>
                            <a:t>6</a:t>
                          </a:r>
                          <a:endParaRPr lang="en-US" sz="1000" dirty="0"/>
                        </a:p>
                      </a:txBody>
                      <a:tcPr marL="52264" marR="52264" marT="26132" marB="26132"/>
                    </a:tc>
                    <a:tc>
                      <a:txBody>
                        <a:bodyPr/>
                        <a:lstStyle/>
                        <a:p>
                          <a:endParaRPr lang="en-US"/>
                        </a:p>
                      </a:txBody>
                      <a:tcPr marL="52264" marR="52264" marT="26132" marB="26132">
                        <a:blipFill>
                          <a:blip r:embed="rId4"/>
                          <a:stretch>
                            <a:fillRect l="-47368" t="-561404" r="-1316" b="-3509"/>
                          </a:stretch>
                        </a:blipFill>
                      </a:tcPr>
                    </a:tc>
                    <a:extLst>
                      <a:ext uri="{0D108BD9-81ED-4DB2-BD59-A6C34878D82A}">
                        <a16:rowId xmlns:a16="http://schemas.microsoft.com/office/drawing/2014/main" val="2754386133"/>
                      </a:ext>
                    </a:extLst>
                  </a:tr>
                </a:tbl>
              </a:graphicData>
            </a:graphic>
          </p:graphicFrame>
        </mc:Fallback>
      </mc:AlternateContent>
      <p:cxnSp>
        <p:nvCxnSpPr>
          <p:cNvPr id="45" name="Straight Arrow Connector 44"/>
          <p:cNvCxnSpPr/>
          <p:nvPr/>
        </p:nvCxnSpPr>
        <p:spPr>
          <a:xfrm>
            <a:off x="9871794" y="3431459"/>
            <a:ext cx="1278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9812801" y="4090220"/>
            <a:ext cx="1380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p:cNvSpPr/>
              <p:nvPr/>
            </p:nvSpPr>
            <p:spPr>
              <a:xfrm>
                <a:off x="9902968" y="3084763"/>
                <a:ext cx="11765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𝑷</m:t>
                      </m:r>
                      <m:d>
                        <m:dPr>
                          <m:ctrlPr>
                            <a:rPr lang="en-US" sz="1100" b="1" i="1">
                              <a:latin typeface="Cambria Math" panose="02040503050406030204" pitchFamily="18" charset="0"/>
                            </a:rPr>
                          </m:ctrlPr>
                        </m:dPr>
                        <m:e>
                          <m:r>
                            <a:rPr lang="en-US" sz="1100" b="1" i="1" smtClean="0">
                              <a:latin typeface="Cambria Math" panose="02040503050406030204" pitchFamily="18" charset="0"/>
                            </a:rPr>
                            <m:t>𝑪</m:t>
                          </m:r>
                        </m:e>
                        <m:e>
                          <m:r>
                            <a:rPr lang="en-US" sz="1100" b="1" i="1">
                              <a:latin typeface="Cambria Math" panose="02040503050406030204" pitchFamily="18" charset="0"/>
                            </a:rPr>
                            <m:t>𝑭</m:t>
                          </m:r>
                        </m:e>
                      </m:d>
                      <m:r>
                        <a:rPr lang="en-US" sz="1100" b="1" i="1" smtClean="0">
                          <a:latin typeface="Cambria Math" panose="02040503050406030204" pitchFamily="18" charset="0"/>
                        </a:rPr>
                        <m:t>=</m:t>
                      </m:r>
                      <m:r>
                        <a:rPr lang="en-US" sz="1100" b="1" i="1" smtClean="0">
                          <a:latin typeface="Cambria Math" panose="02040503050406030204" pitchFamily="18" charset="0"/>
                        </a:rPr>
                        <m:t>𝟎</m:t>
                      </m:r>
                      <m:r>
                        <a:rPr lang="en-US" sz="1100" b="1" i="1" smtClean="0">
                          <a:latin typeface="Cambria Math" panose="02040503050406030204" pitchFamily="18" charset="0"/>
                        </a:rPr>
                        <m:t>.</m:t>
                      </m:r>
                      <m:r>
                        <a:rPr lang="en-US" sz="1100" b="1" i="1" smtClean="0">
                          <a:latin typeface="Cambria Math" panose="02040503050406030204" pitchFamily="18" charset="0"/>
                        </a:rPr>
                        <m:t>𝟎𝟏</m:t>
                      </m:r>
                    </m:oMath>
                  </m:oMathPara>
                </a14:m>
                <a:endParaRPr lang="en-US" sz="1100" dirty="0"/>
              </a:p>
            </p:txBody>
          </p:sp>
        </mc:Choice>
        <mc:Fallback xmlns="">
          <p:sp>
            <p:nvSpPr>
              <p:cNvPr id="47" name="Rectangle 46"/>
              <p:cNvSpPr>
                <a:spLocks noRot="1" noChangeAspect="1" noMove="1" noResize="1" noEditPoints="1" noAdjustHandles="1" noChangeArrowheads="1" noChangeShapeType="1" noTextEdit="1"/>
              </p:cNvSpPr>
              <p:nvPr/>
            </p:nvSpPr>
            <p:spPr>
              <a:xfrm>
                <a:off x="9902968" y="3084763"/>
                <a:ext cx="1176515"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10038233" y="4090220"/>
                <a:ext cx="1146864"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𝑷</m:t>
                      </m:r>
                      <m:d>
                        <m:dPr>
                          <m:ctrlPr>
                            <a:rPr lang="en-US" sz="1100" b="1" i="1">
                              <a:latin typeface="Cambria Math" panose="02040503050406030204" pitchFamily="18" charset="0"/>
                            </a:rPr>
                          </m:ctrlPr>
                        </m:dPr>
                        <m:e>
                          <m:r>
                            <a:rPr lang="en-US" sz="1100" b="1" i="1" smtClean="0">
                              <a:latin typeface="Cambria Math" panose="02040503050406030204" pitchFamily="18" charset="0"/>
                            </a:rPr>
                            <m:t>𝑭</m:t>
                          </m:r>
                        </m:e>
                        <m:e>
                          <m:r>
                            <a:rPr lang="en-US" sz="1100" b="1" i="1" smtClean="0">
                              <a:latin typeface="Cambria Math" panose="02040503050406030204" pitchFamily="18" charset="0"/>
                            </a:rPr>
                            <m:t>𝑪</m:t>
                          </m:r>
                        </m:e>
                      </m:d>
                      <m:r>
                        <a:rPr lang="en-US" sz="1100" b="1" i="1" smtClean="0">
                          <a:latin typeface="Cambria Math" panose="02040503050406030204" pitchFamily="18" charset="0"/>
                        </a:rPr>
                        <m:t>=</m:t>
                      </m:r>
                      <m:r>
                        <a:rPr lang="en-US" sz="1100" b="1" i="1" smtClean="0">
                          <a:latin typeface="Cambria Math" panose="02040503050406030204" pitchFamily="18" charset="0"/>
                        </a:rPr>
                        <m:t>𝟎</m:t>
                      </m:r>
                      <m:r>
                        <a:rPr lang="en-US" sz="1100" b="1" i="1" smtClean="0">
                          <a:latin typeface="Cambria Math" panose="02040503050406030204" pitchFamily="18" charset="0"/>
                        </a:rPr>
                        <m:t>.</m:t>
                      </m:r>
                      <m:r>
                        <a:rPr lang="en-US" sz="1100" b="1" i="1" smtClean="0">
                          <a:latin typeface="Cambria Math" panose="02040503050406030204" pitchFamily="18" charset="0"/>
                        </a:rPr>
                        <m:t>𝟏</m:t>
                      </m:r>
                    </m:oMath>
                  </m:oMathPara>
                </a14:m>
                <a:endParaRPr lang="en-US" sz="1100" dirty="0"/>
              </a:p>
            </p:txBody>
          </p:sp>
        </mc:Choice>
        <mc:Fallback xmlns="">
          <p:sp>
            <p:nvSpPr>
              <p:cNvPr id="48" name="Rectangle 47"/>
              <p:cNvSpPr>
                <a:spLocks noRot="1" noChangeAspect="1" noMove="1" noResize="1" noEditPoints="1" noAdjustHandles="1" noChangeArrowheads="1" noChangeShapeType="1" noTextEdit="1"/>
              </p:cNvSpPr>
              <p:nvPr/>
            </p:nvSpPr>
            <p:spPr>
              <a:xfrm>
                <a:off x="10038233" y="4090220"/>
                <a:ext cx="1146864" cy="261610"/>
              </a:xfrm>
              <a:prstGeom prst="rect">
                <a:avLst/>
              </a:prstGeom>
              <a:blipFill>
                <a:blip r:embed="rId6"/>
                <a:stretch>
                  <a:fillRect/>
                </a:stretch>
              </a:blipFill>
            </p:spPr>
            <p:txBody>
              <a:bodyPr/>
              <a:lstStyle/>
              <a:p>
                <a:r>
                  <a:rPr lang="en-US">
                    <a:noFill/>
                  </a:rPr>
                  <a:t> </a:t>
                </a:r>
              </a:p>
            </p:txBody>
          </p:sp>
        </mc:Fallback>
      </mc:AlternateContent>
      <p:graphicFrame>
        <p:nvGraphicFramePr>
          <p:cNvPr id="18" name="Table 17"/>
          <p:cNvGraphicFramePr>
            <a:graphicFrameLocks noGrp="1"/>
          </p:cNvGraphicFramePr>
          <p:nvPr>
            <p:extLst>
              <p:ext uri="{D42A27DB-BD31-4B8C-83A1-F6EECF244321}">
                <p14:modId xmlns:p14="http://schemas.microsoft.com/office/powerpoint/2010/main" val="2023212685"/>
              </p:ext>
            </p:extLst>
          </p:nvPr>
        </p:nvGraphicFramePr>
        <p:xfrm>
          <a:off x="596489" y="3108505"/>
          <a:ext cx="8128000" cy="111252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tc>
                  <a:txBody>
                    <a:bodyPr/>
                    <a:lstStyle/>
                    <a:p>
                      <a:r>
                        <a:rPr lang="en-US" dirty="0"/>
                        <a:t>…</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r>
                        <a:rPr lang="en-US" sz="1200" dirty="0">
                          <a:latin typeface="Cambria Math" panose="02040503050406030204" pitchFamily="18" charset="0"/>
                          <a:ea typeface="Cambria Math" panose="02040503050406030204" pitchFamily="18" charset="0"/>
                        </a:rPr>
                        <a:t>0.5*1/6</a:t>
                      </a:r>
                    </a:p>
                  </a:txBody>
                  <a:tcPr/>
                </a:tc>
                <a:tc>
                  <a:txBody>
                    <a:bodyPr/>
                    <a:lstStyle/>
                    <a:p>
                      <a:r>
                        <a:rPr lang="en-US" sz="1200" dirty="0">
                          <a:latin typeface="Cambria Math" panose="02040503050406030204" pitchFamily="18" charset="0"/>
                          <a:ea typeface="Cambria Math" panose="02040503050406030204" pitchFamily="18" charset="0"/>
                        </a:rPr>
                        <a:t>     0.5*1/6*0.99*1/6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0528423"/>
                  </a:ext>
                </a:extLst>
              </a:tr>
              <a:tr h="370840">
                <a:tc>
                  <a:txBody>
                    <a:bodyPr/>
                    <a:lstStyle/>
                    <a:p>
                      <a:r>
                        <a:rPr lang="en-US" dirty="0"/>
                        <a:t>L</a:t>
                      </a:r>
                    </a:p>
                  </a:txBody>
                  <a:tcPr/>
                </a:tc>
                <a:tc>
                  <a:txBody>
                    <a:bodyPr/>
                    <a:lstStyle/>
                    <a:p>
                      <a:r>
                        <a:rPr lang="en-US" sz="1200" dirty="0">
                          <a:latin typeface="Cambria Math" panose="02040503050406030204" pitchFamily="18" charset="0"/>
                          <a:ea typeface="Cambria Math" panose="02040503050406030204" pitchFamily="18" charset="0"/>
                        </a:rPr>
                        <a:t>0.5*1/10</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61509629"/>
                  </a:ext>
                </a:extLst>
              </a:tr>
            </a:tbl>
          </a:graphicData>
        </a:graphic>
      </p:graphicFrame>
      <p:cxnSp>
        <p:nvCxnSpPr>
          <p:cNvPr id="5" name="Straight Arrow Connector 4"/>
          <p:cNvCxnSpPr/>
          <p:nvPr/>
        </p:nvCxnSpPr>
        <p:spPr>
          <a:xfrm>
            <a:off x="3165987" y="3628104"/>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24516" y="2182761"/>
            <a:ext cx="442452" cy="369332"/>
          </a:xfrm>
          <a:prstGeom prst="rect">
            <a:avLst/>
          </a:prstGeom>
          <a:noFill/>
        </p:spPr>
        <p:txBody>
          <a:bodyPr wrap="square" rtlCol="0">
            <a:spAutoFit/>
          </a:bodyPr>
          <a:lstStyle/>
          <a:p>
            <a:r>
              <a:rPr lang="en-US" dirty="0"/>
              <a:t>F,F</a:t>
            </a:r>
          </a:p>
        </p:txBody>
      </p:sp>
      <p:cxnSp>
        <p:nvCxnSpPr>
          <p:cNvPr id="9" name="Straight Arrow Connector 8"/>
          <p:cNvCxnSpPr>
            <a:endCxn id="7" idx="1"/>
          </p:cNvCxnSpPr>
          <p:nvPr/>
        </p:nvCxnSpPr>
        <p:spPr>
          <a:xfrm flipV="1">
            <a:off x="2644877" y="2367427"/>
            <a:ext cx="1779639" cy="867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7" idx="2"/>
          </p:cNvCxnSpPr>
          <p:nvPr/>
        </p:nvCxnSpPr>
        <p:spPr>
          <a:xfrm flipV="1">
            <a:off x="4159045" y="2552093"/>
            <a:ext cx="486697" cy="712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108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Probability of x given model? Forward</a:t>
            </a:r>
          </a:p>
        </p:txBody>
      </p:sp>
      <p:sp>
        <p:nvSpPr>
          <p:cNvPr id="4" name="TextBox 3"/>
          <p:cNvSpPr txBox="1"/>
          <p:nvPr/>
        </p:nvSpPr>
        <p:spPr>
          <a:xfrm>
            <a:off x="2310581" y="1367522"/>
            <a:ext cx="7467109" cy="646331"/>
          </a:xfrm>
          <a:prstGeom prst="rect">
            <a:avLst/>
          </a:prstGeom>
          <a:noFill/>
        </p:spPr>
        <p:txBody>
          <a:bodyPr wrap="none" rtlCol="0">
            <a:spAutoFit/>
          </a:bodyPr>
          <a:lstStyle/>
          <a:p>
            <a:r>
              <a:rPr lang="en-US" sz="3600" dirty="0"/>
              <a:t>P(1,3,4,5,1,2,6,6,3,6,6,2,1,2,4,5|HMM)</a:t>
            </a:r>
          </a:p>
        </p:txBody>
      </p:sp>
      <mc:AlternateContent xmlns:mc="http://schemas.openxmlformats.org/markup-compatibility/2006" xmlns:a14="http://schemas.microsoft.com/office/drawing/2010/main">
        <mc:Choice Requires="a14">
          <p:graphicFrame>
            <p:nvGraphicFramePr>
              <p:cNvPr id="33" name="Table 32"/>
              <p:cNvGraphicFramePr>
                <a:graphicFrameLocks noGrp="1"/>
              </p:cNvGraphicFramePr>
              <p:nvPr/>
            </p:nvGraphicFramePr>
            <p:xfrm>
              <a:off x="9132242" y="2486801"/>
              <a:ext cx="645448" cy="2222337"/>
            </p:xfrm>
            <a:graphic>
              <a:graphicData uri="http://schemas.openxmlformats.org/drawingml/2006/table">
                <a:tbl>
                  <a:tblPr firstRow="1" bandRow="1">
                    <a:tableStyleId>{7E9639D4-E3E2-4D34-9284-5A2195B3D0D7}</a:tableStyleId>
                  </a:tblPr>
                  <a:tblGrid>
                    <a:gridCol w="201343">
                      <a:extLst>
                        <a:ext uri="{9D8B030D-6E8A-4147-A177-3AD203B41FA5}">
                          <a16:colId xmlns:a16="http://schemas.microsoft.com/office/drawing/2014/main" val="350394547"/>
                        </a:ext>
                      </a:extLst>
                    </a:gridCol>
                    <a:gridCol w="444105">
                      <a:extLst>
                        <a:ext uri="{9D8B030D-6E8A-4147-A177-3AD203B41FA5}">
                          <a16:colId xmlns:a16="http://schemas.microsoft.com/office/drawing/2014/main" val="1354516941"/>
                        </a:ext>
                      </a:extLst>
                    </a:gridCol>
                  </a:tblGrid>
                  <a:tr h="203433">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𝒙</m:t>
                                </m:r>
                              </m:oMath>
                            </m:oMathPara>
                          </a14:m>
                          <a:endParaRPr lang="en-US" sz="1000" dirty="0"/>
                        </a:p>
                      </a:txBody>
                      <a:tcPr marL="50162" marR="50162" marT="25081" marB="25081"/>
                    </a:tc>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𝑷</m:t>
                                </m:r>
                                <m:d>
                                  <m:dPr>
                                    <m:ctrlPr>
                                      <a:rPr lang="en-US" sz="1000" b="1" i="1" smtClean="0">
                                        <a:latin typeface="Cambria Math" panose="02040503050406030204" pitchFamily="18" charset="0"/>
                                      </a:rPr>
                                    </m:ctrlPr>
                                  </m:dPr>
                                  <m:e>
                                    <m:r>
                                      <a:rPr lang="en-US" sz="1000" b="1" i="1" smtClean="0">
                                        <a:latin typeface="Cambria Math" panose="02040503050406030204" pitchFamily="18" charset="0"/>
                                      </a:rPr>
                                      <m:t>𝒙</m:t>
                                    </m:r>
                                  </m:e>
                                  <m:e>
                                    <m:r>
                                      <a:rPr lang="en-US" sz="1000" b="1" i="1" smtClean="0">
                                        <a:latin typeface="Cambria Math" panose="02040503050406030204" pitchFamily="18" charset="0"/>
                                      </a:rPr>
                                      <m:t>𝑭</m:t>
                                    </m:r>
                                  </m:e>
                                </m:d>
                              </m:oMath>
                            </m:oMathPara>
                          </a14:m>
                          <a:endParaRPr lang="en-US" sz="1000" dirty="0"/>
                        </a:p>
                      </a:txBody>
                      <a:tcPr marL="50162" marR="50162" marT="25081" marB="25081"/>
                    </a:tc>
                    <a:extLst>
                      <a:ext uri="{0D108BD9-81ED-4DB2-BD59-A6C34878D82A}">
                        <a16:rowId xmlns:a16="http://schemas.microsoft.com/office/drawing/2014/main" val="3875161148"/>
                      </a:ext>
                    </a:extLst>
                  </a:tr>
                  <a:tr h="332877">
                    <a:tc>
                      <a:txBody>
                        <a:bodyPr/>
                        <a:lstStyle/>
                        <a:p>
                          <a:r>
                            <a:rPr lang="en-US" sz="1000" dirty="0"/>
                            <a:t>1</a:t>
                          </a:r>
                        </a:p>
                      </a:txBody>
                      <a:tcPr marL="50162" marR="50162" marT="25081" marB="25081"/>
                    </a:tc>
                    <a:tc>
                      <a:txBody>
                        <a:bodyPr/>
                        <a:lstStyle/>
                        <a:p>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1701677948"/>
                      </a:ext>
                    </a:extLst>
                  </a:tr>
                  <a:tr h="332877">
                    <a:tc>
                      <a:txBody>
                        <a:bodyPr/>
                        <a:lstStyle/>
                        <a:p>
                          <a:r>
                            <a:rPr lang="en-US" sz="1000" dirty="0"/>
                            <a:t>2</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1025065137"/>
                      </a:ext>
                    </a:extLst>
                  </a:tr>
                  <a:tr h="332877">
                    <a:tc>
                      <a:txBody>
                        <a:bodyPr/>
                        <a:lstStyle/>
                        <a:p>
                          <a:r>
                            <a:rPr lang="en-US" sz="1000" dirty="0"/>
                            <a:t>3</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3754845710"/>
                      </a:ext>
                    </a:extLst>
                  </a:tr>
                  <a:tr h="332877">
                    <a:tc>
                      <a:txBody>
                        <a:bodyPr/>
                        <a:lstStyle/>
                        <a:p>
                          <a:r>
                            <a:rPr lang="en-US" sz="1000" dirty="0"/>
                            <a:t>4</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3008316298"/>
                      </a:ext>
                    </a:extLst>
                  </a:tr>
                  <a:tr h="332877">
                    <a:tc>
                      <a:txBody>
                        <a:bodyPr/>
                        <a:lstStyle/>
                        <a:p>
                          <a:r>
                            <a:rPr lang="en-US" sz="1000" dirty="0"/>
                            <a:t>5</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2975300136"/>
                      </a:ext>
                    </a:extLst>
                  </a:tr>
                  <a:tr h="332877">
                    <a:tc>
                      <a:txBody>
                        <a:bodyPr/>
                        <a:lstStyle/>
                        <a:p>
                          <a:r>
                            <a:rPr lang="en-US" sz="1000" dirty="0"/>
                            <a:t>6</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2754386133"/>
                      </a:ext>
                    </a:extLst>
                  </a:tr>
                </a:tbl>
              </a:graphicData>
            </a:graphic>
          </p:graphicFrame>
        </mc:Choice>
        <mc:Fallback xmlns="">
          <p:graphicFrame>
            <p:nvGraphicFramePr>
              <p:cNvPr id="33" name="Table 32"/>
              <p:cNvGraphicFramePr>
                <a:graphicFrameLocks noGrp="1"/>
              </p:cNvGraphicFramePr>
              <p:nvPr>
                <p:extLst>
                  <p:ext uri="{D42A27DB-BD31-4B8C-83A1-F6EECF244321}">
                    <p14:modId xmlns:p14="http://schemas.microsoft.com/office/powerpoint/2010/main" val="1628796159"/>
                  </p:ext>
                </p:extLst>
              </p:nvPr>
            </p:nvGraphicFramePr>
            <p:xfrm>
              <a:off x="9132242" y="2486801"/>
              <a:ext cx="645448" cy="2222337"/>
            </p:xfrm>
            <a:graphic>
              <a:graphicData uri="http://schemas.openxmlformats.org/drawingml/2006/table">
                <a:tbl>
                  <a:tblPr firstRow="1" bandRow="1">
                    <a:tableStyleId>{7E9639D4-E3E2-4D34-9284-5A2195B3D0D7}</a:tableStyleId>
                  </a:tblPr>
                  <a:tblGrid>
                    <a:gridCol w="201343">
                      <a:extLst>
                        <a:ext uri="{9D8B030D-6E8A-4147-A177-3AD203B41FA5}">
                          <a16:colId xmlns:a16="http://schemas.microsoft.com/office/drawing/2014/main" val="350394547"/>
                        </a:ext>
                      </a:extLst>
                    </a:gridCol>
                    <a:gridCol w="444105">
                      <a:extLst>
                        <a:ext uri="{9D8B030D-6E8A-4147-A177-3AD203B41FA5}">
                          <a16:colId xmlns:a16="http://schemas.microsoft.com/office/drawing/2014/main" val="1354516941"/>
                        </a:ext>
                      </a:extLst>
                    </a:gridCol>
                  </a:tblGrid>
                  <a:tr h="203433">
                    <a:tc>
                      <a:txBody>
                        <a:bodyPr/>
                        <a:lstStyle/>
                        <a:p>
                          <a:endParaRPr lang="en-US"/>
                        </a:p>
                      </a:txBody>
                      <a:tcPr marL="50162" marR="50162" marT="25081" marB="25081">
                        <a:blipFill>
                          <a:blip r:embed="rId3"/>
                          <a:stretch>
                            <a:fillRect l="-3030" r="-224242" b="-985294"/>
                          </a:stretch>
                        </a:blipFill>
                      </a:tcPr>
                    </a:tc>
                    <a:tc>
                      <a:txBody>
                        <a:bodyPr/>
                        <a:lstStyle/>
                        <a:p>
                          <a:endParaRPr lang="en-US"/>
                        </a:p>
                      </a:txBody>
                      <a:tcPr marL="50162" marR="50162" marT="25081" marB="25081">
                        <a:blipFill>
                          <a:blip r:embed="rId3"/>
                          <a:stretch>
                            <a:fillRect l="-46575" r="-1370" b="-985294"/>
                          </a:stretch>
                        </a:blipFill>
                      </a:tcPr>
                    </a:tc>
                    <a:extLst>
                      <a:ext uri="{0D108BD9-81ED-4DB2-BD59-A6C34878D82A}">
                        <a16:rowId xmlns:a16="http://schemas.microsoft.com/office/drawing/2014/main" val="3875161148"/>
                      </a:ext>
                    </a:extLst>
                  </a:tr>
                  <a:tr h="336484">
                    <a:tc>
                      <a:txBody>
                        <a:bodyPr/>
                        <a:lstStyle/>
                        <a:p>
                          <a:r>
                            <a:rPr lang="en-US" sz="1000" dirty="0" smtClean="0"/>
                            <a:t>1</a:t>
                          </a:r>
                          <a:endParaRPr lang="en-US" sz="1000" dirty="0"/>
                        </a:p>
                      </a:txBody>
                      <a:tcPr marL="50162" marR="50162" marT="25081" marB="25081"/>
                    </a:tc>
                    <a:tc>
                      <a:txBody>
                        <a:bodyPr/>
                        <a:lstStyle/>
                        <a:p>
                          <a:endParaRPr lang="en-US"/>
                        </a:p>
                      </a:txBody>
                      <a:tcPr marL="50162" marR="50162" marT="25081" marB="25081">
                        <a:blipFill>
                          <a:blip r:embed="rId3"/>
                          <a:stretch>
                            <a:fillRect l="-46575" t="-61818" r="-1370" b="-509091"/>
                          </a:stretch>
                        </a:blipFill>
                      </a:tcPr>
                    </a:tc>
                    <a:extLst>
                      <a:ext uri="{0D108BD9-81ED-4DB2-BD59-A6C34878D82A}">
                        <a16:rowId xmlns:a16="http://schemas.microsoft.com/office/drawing/2014/main" val="1701677948"/>
                      </a:ext>
                    </a:extLst>
                  </a:tr>
                  <a:tr h="336484">
                    <a:tc>
                      <a:txBody>
                        <a:bodyPr/>
                        <a:lstStyle/>
                        <a:p>
                          <a:r>
                            <a:rPr lang="en-US" sz="1000" dirty="0" smtClean="0"/>
                            <a:t>2</a:t>
                          </a:r>
                          <a:endParaRPr lang="en-US" sz="1000" dirty="0"/>
                        </a:p>
                      </a:txBody>
                      <a:tcPr marL="50162" marR="50162" marT="25081" marB="25081"/>
                    </a:tc>
                    <a:tc>
                      <a:txBody>
                        <a:bodyPr/>
                        <a:lstStyle/>
                        <a:p>
                          <a:endParaRPr lang="en-US"/>
                        </a:p>
                      </a:txBody>
                      <a:tcPr marL="50162" marR="50162" marT="25081" marB="25081">
                        <a:blipFill>
                          <a:blip r:embed="rId3"/>
                          <a:stretch>
                            <a:fillRect l="-46575" t="-161818" r="-1370" b="-409091"/>
                          </a:stretch>
                        </a:blipFill>
                      </a:tcPr>
                    </a:tc>
                    <a:extLst>
                      <a:ext uri="{0D108BD9-81ED-4DB2-BD59-A6C34878D82A}">
                        <a16:rowId xmlns:a16="http://schemas.microsoft.com/office/drawing/2014/main" val="1025065137"/>
                      </a:ext>
                    </a:extLst>
                  </a:tr>
                  <a:tr h="336484">
                    <a:tc>
                      <a:txBody>
                        <a:bodyPr/>
                        <a:lstStyle/>
                        <a:p>
                          <a:r>
                            <a:rPr lang="en-US" sz="1000" dirty="0" smtClean="0"/>
                            <a:t>3</a:t>
                          </a:r>
                          <a:endParaRPr lang="en-US" sz="1000" dirty="0"/>
                        </a:p>
                      </a:txBody>
                      <a:tcPr marL="50162" marR="50162" marT="25081" marB="25081"/>
                    </a:tc>
                    <a:tc>
                      <a:txBody>
                        <a:bodyPr/>
                        <a:lstStyle/>
                        <a:p>
                          <a:endParaRPr lang="en-US"/>
                        </a:p>
                      </a:txBody>
                      <a:tcPr marL="50162" marR="50162" marT="25081" marB="25081">
                        <a:blipFill>
                          <a:blip r:embed="rId3"/>
                          <a:stretch>
                            <a:fillRect l="-46575" t="-257143" r="-1370" b="-301786"/>
                          </a:stretch>
                        </a:blipFill>
                      </a:tcPr>
                    </a:tc>
                    <a:extLst>
                      <a:ext uri="{0D108BD9-81ED-4DB2-BD59-A6C34878D82A}">
                        <a16:rowId xmlns:a16="http://schemas.microsoft.com/office/drawing/2014/main" val="3754845710"/>
                      </a:ext>
                    </a:extLst>
                  </a:tr>
                  <a:tr h="336484">
                    <a:tc>
                      <a:txBody>
                        <a:bodyPr/>
                        <a:lstStyle/>
                        <a:p>
                          <a:r>
                            <a:rPr lang="en-US" sz="1000" dirty="0" smtClean="0"/>
                            <a:t>4</a:t>
                          </a:r>
                          <a:endParaRPr lang="en-US" sz="1000" dirty="0"/>
                        </a:p>
                      </a:txBody>
                      <a:tcPr marL="50162" marR="50162" marT="25081" marB="25081"/>
                    </a:tc>
                    <a:tc>
                      <a:txBody>
                        <a:bodyPr/>
                        <a:lstStyle/>
                        <a:p>
                          <a:endParaRPr lang="en-US"/>
                        </a:p>
                      </a:txBody>
                      <a:tcPr marL="50162" marR="50162" marT="25081" marB="25081">
                        <a:blipFill>
                          <a:blip r:embed="rId3"/>
                          <a:stretch>
                            <a:fillRect l="-46575" t="-363636" r="-1370" b="-207273"/>
                          </a:stretch>
                        </a:blipFill>
                      </a:tcPr>
                    </a:tc>
                    <a:extLst>
                      <a:ext uri="{0D108BD9-81ED-4DB2-BD59-A6C34878D82A}">
                        <a16:rowId xmlns:a16="http://schemas.microsoft.com/office/drawing/2014/main" val="3008316298"/>
                      </a:ext>
                    </a:extLst>
                  </a:tr>
                  <a:tr h="336484">
                    <a:tc>
                      <a:txBody>
                        <a:bodyPr/>
                        <a:lstStyle/>
                        <a:p>
                          <a:r>
                            <a:rPr lang="en-US" sz="1000" dirty="0" smtClean="0"/>
                            <a:t>5</a:t>
                          </a:r>
                          <a:endParaRPr lang="en-US" sz="1000" dirty="0"/>
                        </a:p>
                      </a:txBody>
                      <a:tcPr marL="50162" marR="50162" marT="25081" marB="25081"/>
                    </a:tc>
                    <a:tc>
                      <a:txBody>
                        <a:bodyPr/>
                        <a:lstStyle/>
                        <a:p>
                          <a:endParaRPr lang="en-US"/>
                        </a:p>
                      </a:txBody>
                      <a:tcPr marL="50162" marR="50162" marT="25081" marB="25081">
                        <a:blipFill>
                          <a:blip r:embed="rId3"/>
                          <a:stretch>
                            <a:fillRect l="-46575" t="-455357" r="-1370" b="-103571"/>
                          </a:stretch>
                        </a:blipFill>
                      </a:tcPr>
                    </a:tc>
                    <a:extLst>
                      <a:ext uri="{0D108BD9-81ED-4DB2-BD59-A6C34878D82A}">
                        <a16:rowId xmlns:a16="http://schemas.microsoft.com/office/drawing/2014/main" val="2975300136"/>
                      </a:ext>
                    </a:extLst>
                  </a:tr>
                  <a:tr h="336484">
                    <a:tc>
                      <a:txBody>
                        <a:bodyPr/>
                        <a:lstStyle/>
                        <a:p>
                          <a:r>
                            <a:rPr lang="en-US" sz="1000" dirty="0" smtClean="0"/>
                            <a:t>6</a:t>
                          </a:r>
                          <a:endParaRPr lang="en-US" sz="1000" dirty="0"/>
                        </a:p>
                      </a:txBody>
                      <a:tcPr marL="50162" marR="50162" marT="25081" marB="25081"/>
                    </a:tc>
                    <a:tc>
                      <a:txBody>
                        <a:bodyPr/>
                        <a:lstStyle/>
                        <a:p>
                          <a:endParaRPr lang="en-US"/>
                        </a:p>
                      </a:txBody>
                      <a:tcPr marL="50162" marR="50162" marT="25081" marB="25081">
                        <a:blipFill>
                          <a:blip r:embed="rId3"/>
                          <a:stretch>
                            <a:fillRect l="-46575" t="-565455" r="-1370" b="-5455"/>
                          </a:stretch>
                        </a:blipFill>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4" name="Table 43"/>
              <p:cNvGraphicFramePr>
                <a:graphicFrameLocks noGrp="1"/>
              </p:cNvGraphicFramePr>
              <p:nvPr/>
            </p:nvGraphicFramePr>
            <p:xfrm>
              <a:off x="11200545" y="2417977"/>
              <a:ext cx="672502" cy="2291924"/>
            </p:xfrm>
            <a:graphic>
              <a:graphicData uri="http://schemas.openxmlformats.org/drawingml/2006/table">
                <a:tbl>
                  <a:tblPr firstRow="1" bandRow="1">
                    <a:tableStyleId>{7E9639D4-E3E2-4D34-9284-5A2195B3D0D7}</a:tableStyleId>
                  </a:tblPr>
                  <a:tblGrid>
                    <a:gridCol w="209782">
                      <a:extLst>
                        <a:ext uri="{9D8B030D-6E8A-4147-A177-3AD203B41FA5}">
                          <a16:colId xmlns:a16="http://schemas.microsoft.com/office/drawing/2014/main" val="350394547"/>
                        </a:ext>
                      </a:extLst>
                    </a:gridCol>
                    <a:gridCol w="462720">
                      <a:extLst>
                        <a:ext uri="{9D8B030D-6E8A-4147-A177-3AD203B41FA5}">
                          <a16:colId xmlns:a16="http://schemas.microsoft.com/office/drawing/2014/main" val="1354516941"/>
                        </a:ext>
                      </a:extLst>
                    </a:gridCol>
                  </a:tblGrid>
                  <a:tr h="211960">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𝒙</m:t>
                                </m:r>
                              </m:oMath>
                            </m:oMathPara>
                          </a14:m>
                          <a:endParaRPr lang="en-US" sz="1000" dirty="0"/>
                        </a:p>
                      </a:txBody>
                      <a:tcPr marL="52264" marR="52264" marT="26132" marB="26132"/>
                    </a:tc>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𝑷</m:t>
                                </m:r>
                                <m:d>
                                  <m:dPr>
                                    <m:ctrlPr>
                                      <a:rPr lang="en-US" sz="1000" b="1" i="1" smtClean="0">
                                        <a:latin typeface="Cambria Math" panose="02040503050406030204" pitchFamily="18" charset="0"/>
                                      </a:rPr>
                                    </m:ctrlPr>
                                  </m:dPr>
                                  <m:e>
                                    <m:r>
                                      <a:rPr lang="en-US" sz="1000" b="1" i="1" smtClean="0">
                                        <a:latin typeface="Cambria Math" panose="02040503050406030204" pitchFamily="18" charset="0"/>
                                      </a:rPr>
                                      <m:t>𝒙</m:t>
                                    </m:r>
                                  </m:e>
                                  <m:e>
                                    <m:r>
                                      <a:rPr lang="en-US" sz="1000" b="1" i="1" smtClean="0">
                                        <a:latin typeface="Cambria Math" panose="02040503050406030204" pitchFamily="18" charset="0"/>
                                      </a:rPr>
                                      <m:t>𝑪</m:t>
                                    </m:r>
                                  </m:e>
                                </m:d>
                              </m:oMath>
                            </m:oMathPara>
                          </a14:m>
                          <a:endParaRPr lang="en-US" sz="1000" dirty="0"/>
                        </a:p>
                      </a:txBody>
                      <a:tcPr marL="52264" marR="52264" marT="26132" marB="26132"/>
                    </a:tc>
                    <a:extLst>
                      <a:ext uri="{0D108BD9-81ED-4DB2-BD59-A6C34878D82A}">
                        <a16:rowId xmlns:a16="http://schemas.microsoft.com/office/drawing/2014/main" val="3875161148"/>
                      </a:ext>
                    </a:extLst>
                  </a:tr>
                  <a:tr h="346830">
                    <a:tc>
                      <a:txBody>
                        <a:bodyPr/>
                        <a:lstStyle/>
                        <a:p>
                          <a:r>
                            <a:rPr lang="en-US" sz="1000" dirty="0"/>
                            <a:t>1</a:t>
                          </a:r>
                        </a:p>
                      </a:txBody>
                      <a:tcPr marL="52264" marR="52264" marT="26132" marB="26132"/>
                    </a:tc>
                    <a:tc>
                      <a:txBody>
                        <a:bodyPr/>
                        <a:lstStyle/>
                        <a:p>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1701677948"/>
                      </a:ext>
                    </a:extLst>
                  </a:tr>
                  <a:tr h="346830">
                    <a:tc>
                      <a:txBody>
                        <a:bodyPr/>
                        <a:lstStyle/>
                        <a:p>
                          <a:r>
                            <a:rPr lang="en-US" sz="1000" dirty="0"/>
                            <a:t>2</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1025065137"/>
                      </a:ext>
                    </a:extLst>
                  </a:tr>
                  <a:tr h="346830">
                    <a:tc>
                      <a:txBody>
                        <a:bodyPr/>
                        <a:lstStyle/>
                        <a:p>
                          <a:r>
                            <a:rPr lang="en-US" sz="1000" dirty="0"/>
                            <a:t>3</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3754845710"/>
                      </a:ext>
                    </a:extLst>
                  </a:tr>
                  <a:tr h="346830">
                    <a:tc>
                      <a:txBody>
                        <a:bodyPr/>
                        <a:lstStyle/>
                        <a:p>
                          <a:r>
                            <a:rPr lang="en-US" sz="1000" dirty="0"/>
                            <a:t>4</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3008316298"/>
                      </a:ext>
                    </a:extLst>
                  </a:tr>
                  <a:tr h="346830">
                    <a:tc>
                      <a:txBody>
                        <a:bodyPr/>
                        <a:lstStyle/>
                        <a:p>
                          <a:r>
                            <a:rPr lang="en-US" sz="1000" dirty="0"/>
                            <a:t>5</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2975300136"/>
                      </a:ext>
                    </a:extLst>
                  </a:tr>
                  <a:tr h="345814">
                    <a:tc>
                      <a:txBody>
                        <a:bodyPr/>
                        <a:lstStyle/>
                        <a:p>
                          <a:r>
                            <a:rPr lang="en-US" sz="1000" dirty="0"/>
                            <a:t>6</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2</m:t>
                                    </m:r>
                                  </m:den>
                                </m:f>
                              </m:oMath>
                            </m:oMathPara>
                          </a14:m>
                          <a:endParaRPr lang="en-US" sz="1000" dirty="0"/>
                        </a:p>
                      </a:txBody>
                      <a:tcPr marL="52264" marR="52264" marT="26132" marB="26132"/>
                    </a:tc>
                    <a:extLst>
                      <a:ext uri="{0D108BD9-81ED-4DB2-BD59-A6C34878D82A}">
                        <a16:rowId xmlns:a16="http://schemas.microsoft.com/office/drawing/2014/main" val="2754386133"/>
                      </a:ext>
                    </a:extLst>
                  </a:tr>
                </a:tbl>
              </a:graphicData>
            </a:graphic>
          </p:graphicFrame>
        </mc:Choice>
        <mc:Fallback xmlns="">
          <p:graphicFrame>
            <p:nvGraphicFramePr>
              <p:cNvPr id="44" name="Table 43"/>
              <p:cNvGraphicFramePr>
                <a:graphicFrameLocks noGrp="1"/>
              </p:cNvGraphicFramePr>
              <p:nvPr>
                <p:extLst>
                  <p:ext uri="{D42A27DB-BD31-4B8C-83A1-F6EECF244321}">
                    <p14:modId xmlns:p14="http://schemas.microsoft.com/office/powerpoint/2010/main" val="3479568636"/>
                  </p:ext>
                </p:extLst>
              </p:nvPr>
            </p:nvGraphicFramePr>
            <p:xfrm>
              <a:off x="11200545" y="2417977"/>
              <a:ext cx="672502" cy="2291924"/>
            </p:xfrm>
            <a:graphic>
              <a:graphicData uri="http://schemas.openxmlformats.org/drawingml/2006/table">
                <a:tbl>
                  <a:tblPr firstRow="1" bandRow="1">
                    <a:tableStyleId>{7E9639D4-E3E2-4D34-9284-5A2195B3D0D7}</a:tableStyleId>
                  </a:tblPr>
                  <a:tblGrid>
                    <a:gridCol w="209782">
                      <a:extLst>
                        <a:ext uri="{9D8B030D-6E8A-4147-A177-3AD203B41FA5}">
                          <a16:colId xmlns:a16="http://schemas.microsoft.com/office/drawing/2014/main" val="350394547"/>
                        </a:ext>
                      </a:extLst>
                    </a:gridCol>
                    <a:gridCol w="462720">
                      <a:extLst>
                        <a:ext uri="{9D8B030D-6E8A-4147-A177-3AD203B41FA5}">
                          <a16:colId xmlns:a16="http://schemas.microsoft.com/office/drawing/2014/main" val="1354516941"/>
                        </a:ext>
                      </a:extLst>
                    </a:gridCol>
                  </a:tblGrid>
                  <a:tr h="211960">
                    <a:tc>
                      <a:txBody>
                        <a:bodyPr/>
                        <a:lstStyle/>
                        <a:p>
                          <a:endParaRPr lang="en-US"/>
                        </a:p>
                      </a:txBody>
                      <a:tcPr marL="52264" marR="52264" marT="26132" marB="26132">
                        <a:blipFill>
                          <a:blip r:embed="rId4"/>
                          <a:stretch>
                            <a:fillRect l="-2857" r="-220000" b="-982857"/>
                          </a:stretch>
                        </a:blipFill>
                      </a:tcPr>
                    </a:tc>
                    <a:tc>
                      <a:txBody>
                        <a:bodyPr/>
                        <a:lstStyle/>
                        <a:p>
                          <a:endParaRPr lang="en-US"/>
                        </a:p>
                      </a:txBody>
                      <a:tcPr marL="52264" marR="52264" marT="26132" marB="26132">
                        <a:blipFill>
                          <a:blip r:embed="rId4"/>
                          <a:stretch>
                            <a:fillRect l="-47368" r="-1316" b="-982857"/>
                          </a:stretch>
                        </a:blipFill>
                      </a:tcPr>
                    </a:tc>
                    <a:extLst>
                      <a:ext uri="{0D108BD9-81ED-4DB2-BD59-A6C34878D82A}">
                        <a16:rowId xmlns:a16="http://schemas.microsoft.com/office/drawing/2014/main" val="3875161148"/>
                      </a:ext>
                    </a:extLst>
                  </a:tr>
                  <a:tr h="346830">
                    <a:tc>
                      <a:txBody>
                        <a:bodyPr/>
                        <a:lstStyle/>
                        <a:p>
                          <a:r>
                            <a:rPr lang="en-US" sz="1000" dirty="0" smtClean="0"/>
                            <a:t>1</a:t>
                          </a:r>
                          <a:endParaRPr lang="en-US" sz="1000" dirty="0"/>
                        </a:p>
                      </a:txBody>
                      <a:tcPr marL="52264" marR="52264" marT="26132" marB="26132"/>
                    </a:tc>
                    <a:tc>
                      <a:txBody>
                        <a:bodyPr/>
                        <a:lstStyle/>
                        <a:p>
                          <a:endParaRPr lang="en-US"/>
                        </a:p>
                      </a:txBody>
                      <a:tcPr marL="52264" marR="52264" marT="26132" marB="26132">
                        <a:blipFill>
                          <a:blip r:embed="rId4"/>
                          <a:stretch>
                            <a:fillRect l="-47368" t="-61404" r="-1316" b="-503509"/>
                          </a:stretch>
                        </a:blipFill>
                      </a:tcPr>
                    </a:tc>
                    <a:extLst>
                      <a:ext uri="{0D108BD9-81ED-4DB2-BD59-A6C34878D82A}">
                        <a16:rowId xmlns:a16="http://schemas.microsoft.com/office/drawing/2014/main" val="1701677948"/>
                      </a:ext>
                    </a:extLst>
                  </a:tr>
                  <a:tr h="346830">
                    <a:tc>
                      <a:txBody>
                        <a:bodyPr/>
                        <a:lstStyle/>
                        <a:p>
                          <a:r>
                            <a:rPr lang="en-US" sz="1000" dirty="0" smtClean="0"/>
                            <a:t>2</a:t>
                          </a:r>
                          <a:endParaRPr lang="en-US" sz="1000" dirty="0"/>
                        </a:p>
                      </a:txBody>
                      <a:tcPr marL="52264" marR="52264" marT="26132" marB="26132"/>
                    </a:tc>
                    <a:tc>
                      <a:txBody>
                        <a:bodyPr/>
                        <a:lstStyle/>
                        <a:p>
                          <a:endParaRPr lang="en-US"/>
                        </a:p>
                      </a:txBody>
                      <a:tcPr marL="52264" marR="52264" marT="26132" marB="26132">
                        <a:blipFill>
                          <a:blip r:embed="rId4"/>
                          <a:stretch>
                            <a:fillRect l="-47368" t="-161404" r="-1316" b="-403509"/>
                          </a:stretch>
                        </a:blipFill>
                      </a:tcPr>
                    </a:tc>
                    <a:extLst>
                      <a:ext uri="{0D108BD9-81ED-4DB2-BD59-A6C34878D82A}">
                        <a16:rowId xmlns:a16="http://schemas.microsoft.com/office/drawing/2014/main" val="1025065137"/>
                      </a:ext>
                    </a:extLst>
                  </a:tr>
                  <a:tr h="346830">
                    <a:tc>
                      <a:txBody>
                        <a:bodyPr/>
                        <a:lstStyle/>
                        <a:p>
                          <a:r>
                            <a:rPr lang="en-US" sz="1000" dirty="0" smtClean="0"/>
                            <a:t>3</a:t>
                          </a:r>
                          <a:endParaRPr lang="en-US" sz="1000" dirty="0"/>
                        </a:p>
                      </a:txBody>
                      <a:tcPr marL="52264" marR="52264" marT="26132" marB="26132"/>
                    </a:tc>
                    <a:tc>
                      <a:txBody>
                        <a:bodyPr/>
                        <a:lstStyle/>
                        <a:p>
                          <a:endParaRPr lang="en-US"/>
                        </a:p>
                      </a:txBody>
                      <a:tcPr marL="52264" marR="52264" marT="26132" marB="26132">
                        <a:blipFill>
                          <a:blip r:embed="rId4"/>
                          <a:stretch>
                            <a:fillRect l="-47368" t="-261404" r="-1316" b="-303509"/>
                          </a:stretch>
                        </a:blipFill>
                      </a:tcPr>
                    </a:tc>
                    <a:extLst>
                      <a:ext uri="{0D108BD9-81ED-4DB2-BD59-A6C34878D82A}">
                        <a16:rowId xmlns:a16="http://schemas.microsoft.com/office/drawing/2014/main" val="3754845710"/>
                      </a:ext>
                    </a:extLst>
                  </a:tr>
                  <a:tr h="346830">
                    <a:tc>
                      <a:txBody>
                        <a:bodyPr/>
                        <a:lstStyle/>
                        <a:p>
                          <a:r>
                            <a:rPr lang="en-US" sz="1000" dirty="0" smtClean="0"/>
                            <a:t>4</a:t>
                          </a:r>
                          <a:endParaRPr lang="en-US" sz="1000" dirty="0"/>
                        </a:p>
                      </a:txBody>
                      <a:tcPr marL="52264" marR="52264" marT="26132" marB="26132"/>
                    </a:tc>
                    <a:tc>
                      <a:txBody>
                        <a:bodyPr/>
                        <a:lstStyle/>
                        <a:p>
                          <a:endParaRPr lang="en-US"/>
                        </a:p>
                      </a:txBody>
                      <a:tcPr marL="52264" marR="52264" marT="26132" marB="26132">
                        <a:blipFill>
                          <a:blip r:embed="rId4"/>
                          <a:stretch>
                            <a:fillRect l="-47368" t="-361404" r="-1316" b="-203509"/>
                          </a:stretch>
                        </a:blipFill>
                      </a:tcPr>
                    </a:tc>
                    <a:extLst>
                      <a:ext uri="{0D108BD9-81ED-4DB2-BD59-A6C34878D82A}">
                        <a16:rowId xmlns:a16="http://schemas.microsoft.com/office/drawing/2014/main" val="3008316298"/>
                      </a:ext>
                    </a:extLst>
                  </a:tr>
                  <a:tr h="346830">
                    <a:tc>
                      <a:txBody>
                        <a:bodyPr/>
                        <a:lstStyle/>
                        <a:p>
                          <a:r>
                            <a:rPr lang="en-US" sz="1000" dirty="0" smtClean="0"/>
                            <a:t>5</a:t>
                          </a:r>
                          <a:endParaRPr lang="en-US" sz="1000" dirty="0"/>
                        </a:p>
                      </a:txBody>
                      <a:tcPr marL="52264" marR="52264" marT="26132" marB="26132"/>
                    </a:tc>
                    <a:tc>
                      <a:txBody>
                        <a:bodyPr/>
                        <a:lstStyle/>
                        <a:p>
                          <a:endParaRPr lang="en-US"/>
                        </a:p>
                      </a:txBody>
                      <a:tcPr marL="52264" marR="52264" marT="26132" marB="26132">
                        <a:blipFill>
                          <a:blip r:embed="rId4"/>
                          <a:stretch>
                            <a:fillRect l="-47368" t="-461404" r="-1316" b="-103509"/>
                          </a:stretch>
                        </a:blipFill>
                      </a:tcPr>
                    </a:tc>
                    <a:extLst>
                      <a:ext uri="{0D108BD9-81ED-4DB2-BD59-A6C34878D82A}">
                        <a16:rowId xmlns:a16="http://schemas.microsoft.com/office/drawing/2014/main" val="2975300136"/>
                      </a:ext>
                    </a:extLst>
                  </a:tr>
                  <a:tr h="345814">
                    <a:tc>
                      <a:txBody>
                        <a:bodyPr/>
                        <a:lstStyle/>
                        <a:p>
                          <a:r>
                            <a:rPr lang="en-US" sz="1000" dirty="0" smtClean="0"/>
                            <a:t>6</a:t>
                          </a:r>
                          <a:endParaRPr lang="en-US" sz="1000" dirty="0"/>
                        </a:p>
                      </a:txBody>
                      <a:tcPr marL="52264" marR="52264" marT="26132" marB="26132"/>
                    </a:tc>
                    <a:tc>
                      <a:txBody>
                        <a:bodyPr/>
                        <a:lstStyle/>
                        <a:p>
                          <a:endParaRPr lang="en-US"/>
                        </a:p>
                      </a:txBody>
                      <a:tcPr marL="52264" marR="52264" marT="26132" marB="26132">
                        <a:blipFill>
                          <a:blip r:embed="rId4"/>
                          <a:stretch>
                            <a:fillRect l="-47368" t="-561404" r="-1316" b="-3509"/>
                          </a:stretch>
                        </a:blipFill>
                      </a:tcPr>
                    </a:tc>
                    <a:extLst>
                      <a:ext uri="{0D108BD9-81ED-4DB2-BD59-A6C34878D82A}">
                        <a16:rowId xmlns:a16="http://schemas.microsoft.com/office/drawing/2014/main" val="2754386133"/>
                      </a:ext>
                    </a:extLst>
                  </a:tr>
                </a:tbl>
              </a:graphicData>
            </a:graphic>
          </p:graphicFrame>
        </mc:Fallback>
      </mc:AlternateContent>
      <p:cxnSp>
        <p:nvCxnSpPr>
          <p:cNvPr id="45" name="Straight Arrow Connector 44"/>
          <p:cNvCxnSpPr/>
          <p:nvPr/>
        </p:nvCxnSpPr>
        <p:spPr>
          <a:xfrm>
            <a:off x="9871794" y="3431459"/>
            <a:ext cx="1278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9812801" y="4090220"/>
            <a:ext cx="1380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p:cNvSpPr/>
              <p:nvPr/>
            </p:nvSpPr>
            <p:spPr>
              <a:xfrm>
                <a:off x="9902968" y="3084763"/>
                <a:ext cx="11765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𝑷</m:t>
                      </m:r>
                      <m:d>
                        <m:dPr>
                          <m:ctrlPr>
                            <a:rPr lang="en-US" sz="1100" b="1" i="1">
                              <a:latin typeface="Cambria Math" panose="02040503050406030204" pitchFamily="18" charset="0"/>
                            </a:rPr>
                          </m:ctrlPr>
                        </m:dPr>
                        <m:e>
                          <m:r>
                            <a:rPr lang="en-US" sz="1100" b="1" i="1" smtClean="0">
                              <a:latin typeface="Cambria Math" panose="02040503050406030204" pitchFamily="18" charset="0"/>
                            </a:rPr>
                            <m:t>𝑪</m:t>
                          </m:r>
                        </m:e>
                        <m:e>
                          <m:r>
                            <a:rPr lang="en-US" sz="1100" b="1" i="1">
                              <a:latin typeface="Cambria Math" panose="02040503050406030204" pitchFamily="18" charset="0"/>
                            </a:rPr>
                            <m:t>𝑭</m:t>
                          </m:r>
                        </m:e>
                      </m:d>
                      <m:r>
                        <a:rPr lang="en-US" sz="1100" b="1" i="1" smtClean="0">
                          <a:latin typeface="Cambria Math" panose="02040503050406030204" pitchFamily="18" charset="0"/>
                        </a:rPr>
                        <m:t>=</m:t>
                      </m:r>
                      <m:r>
                        <a:rPr lang="en-US" sz="1100" b="1" i="1" smtClean="0">
                          <a:latin typeface="Cambria Math" panose="02040503050406030204" pitchFamily="18" charset="0"/>
                        </a:rPr>
                        <m:t>𝟎</m:t>
                      </m:r>
                      <m:r>
                        <a:rPr lang="en-US" sz="1100" b="1" i="1" smtClean="0">
                          <a:latin typeface="Cambria Math" panose="02040503050406030204" pitchFamily="18" charset="0"/>
                        </a:rPr>
                        <m:t>.</m:t>
                      </m:r>
                      <m:r>
                        <a:rPr lang="en-US" sz="1100" b="1" i="1" smtClean="0">
                          <a:latin typeface="Cambria Math" panose="02040503050406030204" pitchFamily="18" charset="0"/>
                        </a:rPr>
                        <m:t>𝟎𝟏</m:t>
                      </m:r>
                    </m:oMath>
                  </m:oMathPara>
                </a14:m>
                <a:endParaRPr lang="en-US" sz="1100" dirty="0"/>
              </a:p>
            </p:txBody>
          </p:sp>
        </mc:Choice>
        <mc:Fallback xmlns="">
          <p:sp>
            <p:nvSpPr>
              <p:cNvPr id="47" name="Rectangle 46"/>
              <p:cNvSpPr>
                <a:spLocks noRot="1" noChangeAspect="1" noMove="1" noResize="1" noEditPoints="1" noAdjustHandles="1" noChangeArrowheads="1" noChangeShapeType="1" noTextEdit="1"/>
              </p:cNvSpPr>
              <p:nvPr/>
            </p:nvSpPr>
            <p:spPr>
              <a:xfrm>
                <a:off x="9902968" y="3084763"/>
                <a:ext cx="1176515"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10038233" y="4090220"/>
                <a:ext cx="1146864"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𝑷</m:t>
                      </m:r>
                      <m:d>
                        <m:dPr>
                          <m:ctrlPr>
                            <a:rPr lang="en-US" sz="1100" b="1" i="1">
                              <a:latin typeface="Cambria Math" panose="02040503050406030204" pitchFamily="18" charset="0"/>
                            </a:rPr>
                          </m:ctrlPr>
                        </m:dPr>
                        <m:e>
                          <m:r>
                            <a:rPr lang="en-US" sz="1100" b="1" i="1" smtClean="0">
                              <a:latin typeface="Cambria Math" panose="02040503050406030204" pitchFamily="18" charset="0"/>
                            </a:rPr>
                            <m:t>𝑭</m:t>
                          </m:r>
                        </m:e>
                        <m:e>
                          <m:r>
                            <a:rPr lang="en-US" sz="1100" b="1" i="1" smtClean="0">
                              <a:latin typeface="Cambria Math" panose="02040503050406030204" pitchFamily="18" charset="0"/>
                            </a:rPr>
                            <m:t>𝑪</m:t>
                          </m:r>
                        </m:e>
                      </m:d>
                      <m:r>
                        <a:rPr lang="en-US" sz="1100" b="1" i="1" smtClean="0">
                          <a:latin typeface="Cambria Math" panose="02040503050406030204" pitchFamily="18" charset="0"/>
                        </a:rPr>
                        <m:t>=</m:t>
                      </m:r>
                      <m:r>
                        <a:rPr lang="en-US" sz="1100" b="1" i="1" smtClean="0">
                          <a:latin typeface="Cambria Math" panose="02040503050406030204" pitchFamily="18" charset="0"/>
                        </a:rPr>
                        <m:t>𝟎</m:t>
                      </m:r>
                      <m:r>
                        <a:rPr lang="en-US" sz="1100" b="1" i="1" smtClean="0">
                          <a:latin typeface="Cambria Math" panose="02040503050406030204" pitchFamily="18" charset="0"/>
                        </a:rPr>
                        <m:t>.</m:t>
                      </m:r>
                      <m:r>
                        <a:rPr lang="en-US" sz="1100" b="1" i="1" smtClean="0">
                          <a:latin typeface="Cambria Math" panose="02040503050406030204" pitchFamily="18" charset="0"/>
                        </a:rPr>
                        <m:t>𝟏</m:t>
                      </m:r>
                    </m:oMath>
                  </m:oMathPara>
                </a14:m>
                <a:endParaRPr lang="en-US" sz="1100" dirty="0"/>
              </a:p>
            </p:txBody>
          </p:sp>
        </mc:Choice>
        <mc:Fallback xmlns="">
          <p:sp>
            <p:nvSpPr>
              <p:cNvPr id="48" name="Rectangle 47"/>
              <p:cNvSpPr>
                <a:spLocks noRot="1" noChangeAspect="1" noMove="1" noResize="1" noEditPoints="1" noAdjustHandles="1" noChangeArrowheads="1" noChangeShapeType="1" noTextEdit="1"/>
              </p:cNvSpPr>
              <p:nvPr/>
            </p:nvSpPr>
            <p:spPr>
              <a:xfrm>
                <a:off x="10038233" y="4090220"/>
                <a:ext cx="1146864" cy="261610"/>
              </a:xfrm>
              <a:prstGeom prst="rect">
                <a:avLst/>
              </a:prstGeom>
              <a:blipFill>
                <a:blip r:embed="rId6"/>
                <a:stretch>
                  <a:fillRect/>
                </a:stretch>
              </a:blipFill>
            </p:spPr>
            <p:txBody>
              <a:bodyPr/>
              <a:lstStyle/>
              <a:p>
                <a:r>
                  <a:rPr lang="en-US">
                    <a:noFill/>
                  </a:rPr>
                  <a:t> </a:t>
                </a:r>
              </a:p>
            </p:txBody>
          </p:sp>
        </mc:Fallback>
      </mc:AlternateContent>
      <p:graphicFrame>
        <p:nvGraphicFramePr>
          <p:cNvPr id="18" name="Table 17"/>
          <p:cNvGraphicFramePr>
            <a:graphicFrameLocks noGrp="1"/>
          </p:cNvGraphicFramePr>
          <p:nvPr>
            <p:extLst>
              <p:ext uri="{D42A27DB-BD31-4B8C-83A1-F6EECF244321}">
                <p14:modId xmlns:p14="http://schemas.microsoft.com/office/powerpoint/2010/main" val="657995308"/>
              </p:ext>
            </p:extLst>
          </p:nvPr>
        </p:nvGraphicFramePr>
        <p:xfrm>
          <a:off x="596489" y="3108505"/>
          <a:ext cx="8128000" cy="138176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tc>
                  <a:txBody>
                    <a:bodyPr/>
                    <a:lstStyle/>
                    <a:p>
                      <a:r>
                        <a:rPr lang="en-US" dirty="0"/>
                        <a:t>…</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r>
                        <a:rPr lang="en-US" sz="1200" dirty="0">
                          <a:latin typeface="Cambria Math" panose="02040503050406030204" pitchFamily="18" charset="0"/>
                          <a:ea typeface="Cambria Math" panose="02040503050406030204" pitchFamily="18" charset="0"/>
                        </a:rPr>
                        <a:t>0.5*1/6</a:t>
                      </a:r>
                    </a:p>
                  </a:txBody>
                  <a:tcPr/>
                </a:tc>
                <a:tc>
                  <a:txBody>
                    <a:bodyPr/>
                    <a:lstStyle/>
                    <a:p>
                      <a:r>
                        <a:rPr lang="en-US" sz="1200" dirty="0">
                          <a:latin typeface="Cambria Math" panose="02040503050406030204" pitchFamily="18" charset="0"/>
                          <a:ea typeface="Cambria Math" panose="02040503050406030204" pitchFamily="18" charset="0"/>
                        </a:rPr>
                        <a:t>     0.5*1/6*0.99*1/6+</a:t>
                      </a:r>
                    </a:p>
                    <a:p>
                      <a:r>
                        <a:rPr lang="en-US" sz="1200" dirty="0">
                          <a:latin typeface="Cambria Math" panose="02040503050406030204" pitchFamily="18" charset="0"/>
                          <a:ea typeface="Cambria Math" panose="02040503050406030204" pitchFamily="18" charset="0"/>
                        </a:rPr>
                        <a:t>0.5*1/10*0.1*1/6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0528423"/>
                  </a:ext>
                </a:extLst>
              </a:tr>
              <a:tr h="370840">
                <a:tc>
                  <a:txBody>
                    <a:bodyPr/>
                    <a:lstStyle/>
                    <a:p>
                      <a:r>
                        <a:rPr lang="en-US" dirty="0"/>
                        <a:t>L</a:t>
                      </a:r>
                    </a:p>
                  </a:txBody>
                  <a:tcPr/>
                </a:tc>
                <a:tc>
                  <a:txBody>
                    <a:bodyPr/>
                    <a:lstStyle/>
                    <a:p>
                      <a:r>
                        <a:rPr lang="en-US" sz="1200" dirty="0">
                          <a:latin typeface="Cambria Math" panose="02040503050406030204" pitchFamily="18" charset="0"/>
                          <a:ea typeface="Cambria Math" panose="02040503050406030204" pitchFamily="18" charset="0"/>
                        </a:rPr>
                        <a:t>0.5*1/10</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61509629"/>
                  </a:ext>
                </a:extLst>
              </a:tr>
            </a:tbl>
          </a:graphicData>
        </a:graphic>
      </p:graphicFrame>
      <p:cxnSp>
        <p:nvCxnSpPr>
          <p:cNvPr id="5" name="Straight Arrow Connector 4"/>
          <p:cNvCxnSpPr/>
          <p:nvPr/>
        </p:nvCxnSpPr>
        <p:spPr>
          <a:xfrm flipV="1">
            <a:off x="3077497" y="3977149"/>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75354" y="2600674"/>
            <a:ext cx="470578" cy="369332"/>
          </a:xfrm>
          <a:prstGeom prst="rect">
            <a:avLst/>
          </a:prstGeom>
          <a:noFill/>
        </p:spPr>
        <p:txBody>
          <a:bodyPr wrap="none" rtlCol="0">
            <a:spAutoFit/>
          </a:bodyPr>
          <a:lstStyle/>
          <a:p>
            <a:r>
              <a:rPr lang="en-US" dirty="0"/>
              <a:t>C,F</a:t>
            </a:r>
          </a:p>
        </p:txBody>
      </p:sp>
      <p:cxnSp>
        <p:nvCxnSpPr>
          <p:cNvPr id="15" name="Straight Arrow Connector 14"/>
          <p:cNvCxnSpPr/>
          <p:nvPr/>
        </p:nvCxnSpPr>
        <p:spPr>
          <a:xfrm flipV="1">
            <a:off x="2644877" y="2785340"/>
            <a:ext cx="1730477" cy="449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159045" y="2970006"/>
            <a:ext cx="431785" cy="294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24516" y="2182761"/>
            <a:ext cx="442452" cy="369332"/>
          </a:xfrm>
          <a:prstGeom prst="rect">
            <a:avLst/>
          </a:prstGeom>
          <a:noFill/>
        </p:spPr>
        <p:txBody>
          <a:bodyPr wrap="square" rtlCol="0">
            <a:spAutoFit/>
          </a:bodyPr>
          <a:lstStyle/>
          <a:p>
            <a:r>
              <a:rPr lang="en-US" dirty="0">
                <a:solidFill>
                  <a:schemeClr val="bg1">
                    <a:lumMod val="65000"/>
                  </a:schemeClr>
                </a:solidFill>
              </a:rPr>
              <a:t>F,F</a:t>
            </a:r>
          </a:p>
        </p:txBody>
      </p:sp>
      <p:cxnSp>
        <p:nvCxnSpPr>
          <p:cNvPr id="19" name="Straight Arrow Connector 18"/>
          <p:cNvCxnSpPr/>
          <p:nvPr/>
        </p:nvCxnSpPr>
        <p:spPr>
          <a:xfrm>
            <a:off x="3165987" y="3628104"/>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391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Probability of x given model? Forward</a:t>
            </a:r>
          </a:p>
        </p:txBody>
      </p:sp>
      <p:sp>
        <p:nvSpPr>
          <p:cNvPr id="4" name="TextBox 3"/>
          <p:cNvSpPr txBox="1"/>
          <p:nvPr/>
        </p:nvSpPr>
        <p:spPr>
          <a:xfrm>
            <a:off x="2310581" y="1367522"/>
            <a:ext cx="7467109" cy="646331"/>
          </a:xfrm>
          <a:prstGeom prst="rect">
            <a:avLst/>
          </a:prstGeom>
          <a:noFill/>
        </p:spPr>
        <p:txBody>
          <a:bodyPr wrap="none" rtlCol="0">
            <a:spAutoFit/>
          </a:bodyPr>
          <a:lstStyle/>
          <a:p>
            <a:r>
              <a:rPr lang="en-US" sz="3600" dirty="0"/>
              <a:t>P(1,3,4,5,1,2,6,6,3,6,6,2,1,2,4,5|HMM)</a:t>
            </a:r>
          </a:p>
        </p:txBody>
      </p:sp>
      <mc:AlternateContent xmlns:mc="http://schemas.openxmlformats.org/markup-compatibility/2006" xmlns:a14="http://schemas.microsoft.com/office/drawing/2010/main">
        <mc:Choice Requires="a14">
          <p:graphicFrame>
            <p:nvGraphicFramePr>
              <p:cNvPr id="33" name="Table 32"/>
              <p:cNvGraphicFramePr>
                <a:graphicFrameLocks noGrp="1"/>
              </p:cNvGraphicFramePr>
              <p:nvPr/>
            </p:nvGraphicFramePr>
            <p:xfrm>
              <a:off x="9132242" y="2486801"/>
              <a:ext cx="645448" cy="2222337"/>
            </p:xfrm>
            <a:graphic>
              <a:graphicData uri="http://schemas.openxmlformats.org/drawingml/2006/table">
                <a:tbl>
                  <a:tblPr firstRow="1" bandRow="1">
                    <a:tableStyleId>{7E9639D4-E3E2-4D34-9284-5A2195B3D0D7}</a:tableStyleId>
                  </a:tblPr>
                  <a:tblGrid>
                    <a:gridCol w="201343">
                      <a:extLst>
                        <a:ext uri="{9D8B030D-6E8A-4147-A177-3AD203B41FA5}">
                          <a16:colId xmlns:a16="http://schemas.microsoft.com/office/drawing/2014/main" val="350394547"/>
                        </a:ext>
                      </a:extLst>
                    </a:gridCol>
                    <a:gridCol w="444105">
                      <a:extLst>
                        <a:ext uri="{9D8B030D-6E8A-4147-A177-3AD203B41FA5}">
                          <a16:colId xmlns:a16="http://schemas.microsoft.com/office/drawing/2014/main" val="1354516941"/>
                        </a:ext>
                      </a:extLst>
                    </a:gridCol>
                  </a:tblGrid>
                  <a:tr h="203433">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𝒙</m:t>
                                </m:r>
                              </m:oMath>
                            </m:oMathPara>
                          </a14:m>
                          <a:endParaRPr lang="en-US" sz="1000" dirty="0"/>
                        </a:p>
                      </a:txBody>
                      <a:tcPr marL="50162" marR="50162" marT="25081" marB="25081"/>
                    </a:tc>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𝑷</m:t>
                                </m:r>
                                <m:d>
                                  <m:dPr>
                                    <m:ctrlPr>
                                      <a:rPr lang="en-US" sz="1000" b="1" i="1" smtClean="0">
                                        <a:latin typeface="Cambria Math" panose="02040503050406030204" pitchFamily="18" charset="0"/>
                                      </a:rPr>
                                    </m:ctrlPr>
                                  </m:dPr>
                                  <m:e>
                                    <m:r>
                                      <a:rPr lang="en-US" sz="1000" b="1" i="1" smtClean="0">
                                        <a:latin typeface="Cambria Math" panose="02040503050406030204" pitchFamily="18" charset="0"/>
                                      </a:rPr>
                                      <m:t>𝒙</m:t>
                                    </m:r>
                                  </m:e>
                                  <m:e>
                                    <m:r>
                                      <a:rPr lang="en-US" sz="1000" b="1" i="1" smtClean="0">
                                        <a:latin typeface="Cambria Math" panose="02040503050406030204" pitchFamily="18" charset="0"/>
                                      </a:rPr>
                                      <m:t>𝑭</m:t>
                                    </m:r>
                                  </m:e>
                                </m:d>
                              </m:oMath>
                            </m:oMathPara>
                          </a14:m>
                          <a:endParaRPr lang="en-US" sz="1000" dirty="0"/>
                        </a:p>
                      </a:txBody>
                      <a:tcPr marL="50162" marR="50162" marT="25081" marB="25081"/>
                    </a:tc>
                    <a:extLst>
                      <a:ext uri="{0D108BD9-81ED-4DB2-BD59-A6C34878D82A}">
                        <a16:rowId xmlns:a16="http://schemas.microsoft.com/office/drawing/2014/main" val="3875161148"/>
                      </a:ext>
                    </a:extLst>
                  </a:tr>
                  <a:tr h="332877">
                    <a:tc>
                      <a:txBody>
                        <a:bodyPr/>
                        <a:lstStyle/>
                        <a:p>
                          <a:r>
                            <a:rPr lang="en-US" sz="1000" dirty="0"/>
                            <a:t>1</a:t>
                          </a:r>
                        </a:p>
                      </a:txBody>
                      <a:tcPr marL="50162" marR="50162" marT="25081" marB="25081"/>
                    </a:tc>
                    <a:tc>
                      <a:txBody>
                        <a:bodyPr/>
                        <a:lstStyle/>
                        <a:p>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1701677948"/>
                      </a:ext>
                    </a:extLst>
                  </a:tr>
                  <a:tr h="332877">
                    <a:tc>
                      <a:txBody>
                        <a:bodyPr/>
                        <a:lstStyle/>
                        <a:p>
                          <a:r>
                            <a:rPr lang="en-US" sz="1000" dirty="0"/>
                            <a:t>2</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1025065137"/>
                      </a:ext>
                    </a:extLst>
                  </a:tr>
                  <a:tr h="332877">
                    <a:tc>
                      <a:txBody>
                        <a:bodyPr/>
                        <a:lstStyle/>
                        <a:p>
                          <a:r>
                            <a:rPr lang="en-US" sz="1000" dirty="0"/>
                            <a:t>3</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3754845710"/>
                      </a:ext>
                    </a:extLst>
                  </a:tr>
                  <a:tr h="332877">
                    <a:tc>
                      <a:txBody>
                        <a:bodyPr/>
                        <a:lstStyle/>
                        <a:p>
                          <a:r>
                            <a:rPr lang="en-US" sz="1000" dirty="0"/>
                            <a:t>4</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3008316298"/>
                      </a:ext>
                    </a:extLst>
                  </a:tr>
                  <a:tr h="332877">
                    <a:tc>
                      <a:txBody>
                        <a:bodyPr/>
                        <a:lstStyle/>
                        <a:p>
                          <a:r>
                            <a:rPr lang="en-US" sz="1000" dirty="0"/>
                            <a:t>5</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2975300136"/>
                      </a:ext>
                    </a:extLst>
                  </a:tr>
                  <a:tr h="332877">
                    <a:tc>
                      <a:txBody>
                        <a:bodyPr/>
                        <a:lstStyle/>
                        <a:p>
                          <a:r>
                            <a:rPr lang="en-US" sz="1000" dirty="0"/>
                            <a:t>6</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2754386133"/>
                      </a:ext>
                    </a:extLst>
                  </a:tr>
                </a:tbl>
              </a:graphicData>
            </a:graphic>
          </p:graphicFrame>
        </mc:Choice>
        <mc:Fallback xmlns="">
          <p:graphicFrame>
            <p:nvGraphicFramePr>
              <p:cNvPr id="33" name="Table 32"/>
              <p:cNvGraphicFramePr>
                <a:graphicFrameLocks noGrp="1"/>
              </p:cNvGraphicFramePr>
              <p:nvPr>
                <p:extLst>
                  <p:ext uri="{D42A27DB-BD31-4B8C-83A1-F6EECF244321}">
                    <p14:modId xmlns:p14="http://schemas.microsoft.com/office/powerpoint/2010/main" val="1628796159"/>
                  </p:ext>
                </p:extLst>
              </p:nvPr>
            </p:nvGraphicFramePr>
            <p:xfrm>
              <a:off x="9132242" y="2486801"/>
              <a:ext cx="645448" cy="2222337"/>
            </p:xfrm>
            <a:graphic>
              <a:graphicData uri="http://schemas.openxmlformats.org/drawingml/2006/table">
                <a:tbl>
                  <a:tblPr firstRow="1" bandRow="1">
                    <a:tableStyleId>{7E9639D4-E3E2-4D34-9284-5A2195B3D0D7}</a:tableStyleId>
                  </a:tblPr>
                  <a:tblGrid>
                    <a:gridCol w="201343">
                      <a:extLst>
                        <a:ext uri="{9D8B030D-6E8A-4147-A177-3AD203B41FA5}">
                          <a16:colId xmlns:a16="http://schemas.microsoft.com/office/drawing/2014/main" val="350394547"/>
                        </a:ext>
                      </a:extLst>
                    </a:gridCol>
                    <a:gridCol w="444105">
                      <a:extLst>
                        <a:ext uri="{9D8B030D-6E8A-4147-A177-3AD203B41FA5}">
                          <a16:colId xmlns:a16="http://schemas.microsoft.com/office/drawing/2014/main" val="1354516941"/>
                        </a:ext>
                      </a:extLst>
                    </a:gridCol>
                  </a:tblGrid>
                  <a:tr h="203433">
                    <a:tc>
                      <a:txBody>
                        <a:bodyPr/>
                        <a:lstStyle/>
                        <a:p>
                          <a:endParaRPr lang="en-US"/>
                        </a:p>
                      </a:txBody>
                      <a:tcPr marL="50162" marR="50162" marT="25081" marB="25081">
                        <a:blipFill>
                          <a:blip r:embed="rId3"/>
                          <a:stretch>
                            <a:fillRect l="-3030" r="-224242" b="-985294"/>
                          </a:stretch>
                        </a:blipFill>
                      </a:tcPr>
                    </a:tc>
                    <a:tc>
                      <a:txBody>
                        <a:bodyPr/>
                        <a:lstStyle/>
                        <a:p>
                          <a:endParaRPr lang="en-US"/>
                        </a:p>
                      </a:txBody>
                      <a:tcPr marL="50162" marR="50162" marT="25081" marB="25081">
                        <a:blipFill>
                          <a:blip r:embed="rId3"/>
                          <a:stretch>
                            <a:fillRect l="-46575" r="-1370" b="-985294"/>
                          </a:stretch>
                        </a:blipFill>
                      </a:tcPr>
                    </a:tc>
                    <a:extLst>
                      <a:ext uri="{0D108BD9-81ED-4DB2-BD59-A6C34878D82A}">
                        <a16:rowId xmlns:a16="http://schemas.microsoft.com/office/drawing/2014/main" val="3875161148"/>
                      </a:ext>
                    </a:extLst>
                  </a:tr>
                  <a:tr h="336484">
                    <a:tc>
                      <a:txBody>
                        <a:bodyPr/>
                        <a:lstStyle/>
                        <a:p>
                          <a:r>
                            <a:rPr lang="en-US" sz="1000" dirty="0" smtClean="0"/>
                            <a:t>1</a:t>
                          </a:r>
                          <a:endParaRPr lang="en-US" sz="1000" dirty="0"/>
                        </a:p>
                      </a:txBody>
                      <a:tcPr marL="50162" marR="50162" marT="25081" marB="25081"/>
                    </a:tc>
                    <a:tc>
                      <a:txBody>
                        <a:bodyPr/>
                        <a:lstStyle/>
                        <a:p>
                          <a:endParaRPr lang="en-US"/>
                        </a:p>
                      </a:txBody>
                      <a:tcPr marL="50162" marR="50162" marT="25081" marB="25081">
                        <a:blipFill>
                          <a:blip r:embed="rId3"/>
                          <a:stretch>
                            <a:fillRect l="-46575" t="-61818" r="-1370" b="-509091"/>
                          </a:stretch>
                        </a:blipFill>
                      </a:tcPr>
                    </a:tc>
                    <a:extLst>
                      <a:ext uri="{0D108BD9-81ED-4DB2-BD59-A6C34878D82A}">
                        <a16:rowId xmlns:a16="http://schemas.microsoft.com/office/drawing/2014/main" val="1701677948"/>
                      </a:ext>
                    </a:extLst>
                  </a:tr>
                  <a:tr h="336484">
                    <a:tc>
                      <a:txBody>
                        <a:bodyPr/>
                        <a:lstStyle/>
                        <a:p>
                          <a:r>
                            <a:rPr lang="en-US" sz="1000" dirty="0" smtClean="0"/>
                            <a:t>2</a:t>
                          </a:r>
                          <a:endParaRPr lang="en-US" sz="1000" dirty="0"/>
                        </a:p>
                      </a:txBody>
                      <a:tcPr marL="50162" marR="50162" marT="25081" marB="25081"/>
                    </a:tc>
                    <a:tc>
                      <a:txBody>
                        <a:bodyPr/>
                        <a:lstStyle/>
                        <a:p>
                          <a:endParaRPr lang="en-US"/>
                        </a:p>
                      </a:txBody>
                      <a:tcPr marL="50162" marR="50162" marT="25081" marB="25081">
                        <a:blipFill>
                          <a:blip r:embed="rId3"/>
                          <a:stretch>
                            <a:fillRect l="-46575" t="-161818" r="-1370" b="-409091"/>
                          </a:stretch>
                        </a:blipFill>
                      </a:tcPr>
                    </a:tc>
                    <a:extLst>
                      <a:ext uri="{0D108BD9-81ED-4DB2-BD59-A6C34878D82A}">
                        <a16:rowId xmlns:a16="http://schemas.microsoft.com/office/drawing/2014/main" val="1025065137"/>
                      </a:ext>
                    </a:extLst>
                  </a:tr>
                  <a:tr h="336484">
                    <a:tc>
                      <a:txBody>
                        <a:bodyPr/>
                        <a:lstStyle/>
                        <a:p>
                          <a:r>
                            <a:rPr lang="en-US" sz="1000" dirty="0" smtClean="0"/>
                            <a:t>3</a:t>
                          </a:r>
                          <a:endParaRPr lang="en-US" sz="1000" dirty="0"/>
                        </a:p>
                      </a:txBody>
                      <a:tcPr marL="50162" marR="50162" marT="25081" marB="25081"/>
                    </a:tc>
                    <a:tc>
                      <a:txBody>
                        <a:bodyPr/>
                        <a:lstStyle/>
                        <a:p>
                          <a:endParaRPr lang="en-US"/>
                        </a:p>
                      </a:txBody>
                      <a:tcPr marL="50162" marR="50162" marT="25081" marB="25081">
                        <a:blipFill>
                          <a:blip r:embed="rId3"/>
                          <a:stretch>
                            <a:fillRect l="-46575" t="-257143" r="-1370" b="-301786"/>
                          </a:stretch>
                        </a:blipFill>
                      </a:tcPr>
                    </a:tc>
                    <a:extLst>
                      <a:ext uri="{0D108BD9-81ED-4DB2-BD59-A6C34878D82A}">
                        <a16:rowId xmlns:a16="http://schemas.microsoft.com/office/drawing/2014/main" val="3754845710"/>
                      </a:ext>
                    </a:extLst>
                  </a:tr>
                  <a:tr h="336484">
                    <a:tc>
                      <a:txBody>
                        <a:bodyPr/>
                        <a:lstStyle/>
                        <a:p>
                          <a:r>
                            <a:rPr lang="en-US" sz="1000" dirty="0" smtClean="0"/>
                            <a:t>4</a:t>
                          </a:r>
                          <a:endParaRPr lang="en-US" sz="1000" dirty="0"/>
                        </a:p>
                      </a:txBody>
                      <a:tcPr marL="50162" marR="50162" marT="25081" marB="25081"/>
                    </a:tc>
                    <a:tc>
                      <a:txBody>
                        <a:bodyPr/>
                        <a:lstStyle/>
                        <a:p>
                          <a:endParaRPr lang="en-US"/>
                        </a:p>
                      </a:txBody>
                      <a:tcPr marL="50162" marR="50162" marT="25081" marB="25081">
                        <a:blipFill>
                          <a:blip r:embed="rId3"/>
                          <a:stretch>
                            <a:fillRect l="-46575" t="-363636" r="-1370" b="-207273"/>
                          </a:stretch>
                        </a:blipFill>
                      </a:tcPr>
                    </a:tc>
                    <a:extLst>
                      <a:ext uri="{0D108BD9-81ED-4DB2-BD59-A6C34878D82A}">
                        <a16:rowId xmlns:a16="http://schemas.microsoft.com/office/drawing/2014/main" val="3008316298"/>
                      </a:ext>
                    </a:extLst>
                  </a:tr>
                  <a:tr h="336484">
                    <a:tc>
                      <a:txBody>
                        <a:bodyPr/>
                        <a:lstStyle/>
                        <a:p>
                          <a:r>
                            <a:rPr lang="en-US" sz="1000" dirty="0" smtClean="0"/>
                            <a:t>5</a:t>
                          </a:r>
                          <a:endParaRPr lang="en-US" sz="1000" dirty="0"/>
                        </a:p>
                      </a:txBody>
                      <a:tcPr marL="50162" marR="50162" marT="25081" marB="25081"/>
                    </a:tc>
                    <a:tc>
                      <a:txBody>
                        <a:bodyPr/>
                        <a:lstStyle/>
                        <a:p>
                          <a:endParaRPr lang="en-US"/>
                        </a:p>
                      </a:txBody>
                      <a:tcPr marL="50162" marR="50162" marT="25081" marB="25081">
                        <a:blipFill>
                          <a:blip r:embed="rId3"/>
                          <a:stretch>
                            <a:fillRect l="-46575" t="-455357" r="-1370" b="-103571"/>
                          </a:stretch>
                        </a:blipFill>
                      </a:tcPr>
                    </a:tc>
                    <a:extLst>
                      <a:ext uri="{0D108BD9-81ED-4DB2-BD59-A6C34878D82A}">
                        <a16:rowId xmlns:a16="http://schemas.microsoft.com/office/drawing/2014/main" val="2975300136"/>
                      </a:ext>
                    </a:extLst>
                  </a:tr>
                  <a:tr h="336484">
                    <a:tc>
                      <a:txBody>
                        <a:bodyPr/>
                        <a:lstStyle/>
                        <a:p>
                          <a:r>
                            <a:rPr lang="en-US" sz="1000" dirty="0" smtClean="0"/>
                            <a:t>6</a:t>
                          </a:r>
                          <a:endParaRPr lang="en-US" sz="1000" dirty="0"/>
                        </a:p>
                      </a:txBody>
                      <a:tcPr marL="50162" marR="50162" marT="25081" marB="25081"/>
                    </a:tc>
                    <a:tc>
                      <a:txBody>
                        <a:bodyPr/>
                        <a:lstStyle/>
                        <a:p>
                          <a:endParaRPr lang="en-US"/>
                        </a:p>
                      </a:txBody>
                      <a:tcPr marL="50162" marR="50162" marT="25081" marB="25081">
                        <a:blipFill>
                          <a:blip r:embed="rId3"/>
                          <a:stretch>
                            <a:fillRect l="-46575" t="-565455" r="-1370" b="-5455"/>
                          </a:stretch>
                        </a:blipFill>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4" name="Table 43"/>
              <p:cNvGraphicFramePr>
                <a:graphicFrameLocks noGrp="1"/>
              </p:cNvGraphicFramePr>
              <p:nvPr/>
            </p:nvGraphicFramePr>
            <p:xfrm>
              <a:off x="11200545" y="2417977"/>
              <a:ext cx="672502" cy="2291924"/>
            </p:xfrm>
            <a:graphic>
              <a:graphicData uri="http://schemas.openxmlformats.org/drawingml/2006/table">
                <a:tbl>
                  <a:tblPr firstRow="1" bandRow="1">
                    <a:tableStyleId>{7E9639D4-E3E2-4D34-9284-5A2195B3D0D7}</a:tableStyleId>
                  </a:tblPr>
                  <a:tblGrid>
                    <a:gridCol w="209782">
                      <a:extLst>
                        <a:ext uri="{9D8B030D-6E8A-4147-A177-3AD203B41FA5}">
                          <a16:colId xmlns:a16="http://schemas.microsoft.com/office/drawing/2014/main" val="350394547"/>
                        </a:ext>
                      </a:extLst>
                    </a:gridCol>
                    <a:gridCol w="462720">
                      <a:extLst>
                        <a:ext uri="{9D8B030D-6E8A-4147-A177-3AD203B41FA5}">
                          <a16:colId xmlns:a16="http://schemas.microsoft.com/office/drawing/2014/main" val="1354516941"/>
                        </a:ext>
                      </a:extLst>
                    </a:gridCol>
                  </a:tblGrid>
                  <a:tr h="211960">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𝒙</m:t>
                                </m:r>
                              </m:oMath>
                            </m:oMathPara>
                          </a14:m>
                          <a:endParaRPr lang="en-US" sz="1000" dirty="0"/>
                        </a:p>
                      </a:txBody>
                      <a:tcPr marL="52264" marR="52264" marT="26132" marB="26132"/>
                    </a:tc>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𝑷</m:t>
                                </m:r>
                                <m:d>
                                  <m:dPr>
                                    <m:ctrlPr>
                                      <a:rPr lang="en-US" sz="1000" b="1" i="1" smtClean="0">
                                        <a:latin typeface="Cambria Math" panose="02040503050406030204" pitchFamily="18" charset="0"/>
                                      </a:rPr>
                                    </m:ctrlPr>
                                  </m:dPr>
                                  <m:e>
                                    <m:r>
                                      <a:rPr lang="en-US" sz="1000" b="1" i="1" smtClean="0">
                                        <a:latin typeface="Cambria Math" panose="02040503050406030204" pitchFamily="18" charset="0"/>
                                      </a:rPr>
                                      <m:t>𝒙</m:t>
                                    </m:r>
                                  </m:e>
                                  <m:e>
                                    <m:r>
                                      <a:rPr lang="en-US" sz="1000" b="1" i="1" smtClean="0">
                                        <a:latin typeface="Cambria Math" panose="02040503050406030204" pitchFamily="18" charset="0"/>
                                      </a:rPr>
                                      <m:t>𝑪</m:t>
                                    </m:r>
                                  </m:e>
                                </m:d>
                              </m:oMath>
                            </m:oMathPara>
                          </a14:m>
                          <a:endParaRPr lang="en-US" sz="1000" dirty="0"/>
                        </a:p>
                      </a:txBody>
                      <a:tcPr marL="52264" marR="52264" marT="26132" marB="26132"/>
                    </a:tc>
                    <a:extLst>
                      <a:ext uri="{0D108BD9-81ED-4DB2-BD59-A6C34878D82A}">
                        <a16:rowId xmlns:a16="http://schemas.microsoft.com/office/drawing/2014/main" val="3875161148"/>
                      </a:ext>
                    </a:extLst>
                  </a:tr>
                  <a:tr h="346830">
                    <a:tc>
                      <a:txBody>
                        <a:bodyPr/>
                        <a:lstStyle/>
                        <a:p>
                          <a:r>
                            <a:rPr lang="en-US" sz="1000" dirty="0"/>
                            <a:t>1</a:t>
                          </a:r>
                        </a:p>
                      </a:txBody>
                      <a:tcPr marL="52264" marR="52264" marT="26132" marB="26132"/>
                    </a:tc>
                    <a:tc>
                      <a:txBody>
                        <a:bodyPr/>
                        <a:lstStyle/>
                        <a:p>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1701677948"/>
                      </a:ext>
                    </a:extLst>
                  </a:tr>
                  <a:tr h="346830">
                    <a:tc>
                      <a:txBody>
                        <a:bodyPr/>
                        <a:lstStyle/>
                        <a:p>
                          <a:r>
                            <a:rPr lang="en-US" sz="1000" dirty="0"/>
                            <a:t>2</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1025065137"/>
                      </a:ext>
                    </a:extLst>
                  </a:tr>
                  <a:tr h="346830">
                    <a:tc>
                      <a:txBody>
                        <a:bodyPr/>
                        <a:lstStyle/>
                        <a:p>
                          <a:r>
                            <a:rPr lang="en-US" sz="1000" dirty="0"/>
                            <a:t>3</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3754845710"/>
                      </a:ext>
                    </a:extLst>
                  </a:tr>
                  <a:tr h="346830">
                    <a:tc>
                      <a:txBody>
                        <a:bodyPr/>
                        <a:lstStyle/>
                        <a:p>
                          <a:r>
                            <a:rPr lang="en-US" sz="1000" dirty="0"/>
                            <a:t>4</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3008316298"/>
                      </a:ext>
                    </a:extLst>
                  </a:tr>
                  <a:tr h="346830">
                    <a:tc>
                      <a:txBody>
                        <a:bodyPr/>
                        <a:lstStyle/>
                        <a:p>
                          <a:r>
                            <a:rPr lang="en-US" sz="1000" dirty="0"/>
                            <a:t>5</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2975300136"/>
                      </a:ext>
                    </a:extLst>
                  </a:tr>
                  <a:tr h="345814">
                    <a:tc>
                      <a:txBody>
                        <a:bodyPr/>
                        <a:lstStyle/>
                        <a:p>
                          <a:r>
                            <a:rPr lang="en-US" sz="1000" dirty="0"/>
                            <a:t>6</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2</m:t>
                                    </m:r>
                                  </m:den>
                                </m:f>
                              </m:oMath>
                            </m:oMathPara>
                          </a14:m>
                          <a:endParaRPr lang="en-US" sz="1000" dirty="0"/>
                        </a:p>
                      </a:txBody>
                      <a:tcPr marL="52264" marR="52264" marT="26132" marB="26132"/>
                    </a:tc>
                    <a:extLst>
                      <a:ext uri="{0D108BD9-81ED-4DB2-BD59-A6C34878D82A}">
                        <a16:rowId xmlns:a16="http://schemas.microsoft.com/office/drawing/2014/main" val="2754386133"/>
                      </a:ext>
                    </a:extLst>
                  </a:tr>
                </a:tbl>
              </a:graphicData>
            </a:graphic>
          </p:graphicFrame>
        </mc:Choice>
        <mc:Fallback xmlns="">
          <p:graphicFrame>
            <p:nvGraphicFramePr>
              <p:cNvPr id="44" name="Table 43"/>
              <p:cNvGraphicFramePr>
                <a:graphicFrameLocks noGrp="1"/>
              </p:cNvGraphicFramePr>
              <p:nvPr>
                <p:extLst>
                  <p:ext uri="{D42A27DB-BD31-4B8C-83A1-F6EECF244321}">
                    <p14:modId xmlns:p14="http://schemas.microsoft.com/office/powerpoint/2010/main" val="3479568636"/>
                  </p:ext>
                </p:extLst>
              </p:nvPr>
            </p:nvGraphicFramePr>
            <p:xfrm>
              <a:off x="11200545" y="2417977"/>
              <a:ext cx="672502" cy="2291924"/>
            </p:xfrm>
            <a:graphic>
              <a:graphicData uri="http://schemas.openxmlformats.org/drawingml/2006/table">
                <a:tbl>
                  <a:tblPr firstRow="1" bandRow="1">
                    <a:tableStyleId>{7E9639D4-E3E2-4D34-9284-5A2195B3D0D7}</a:tableStyleId>
                  </a:tblPr>
                  <a:tblGrid>
                    <a:gridCol w="209782">
                      <a:extLst>
                        <a:ext uri="{9D8B030D-6E8A-4147-A177-3AD203B41FA5}">
                          <a16:colId xmlns:a16="http://schemas.microsoft.com/office/drawing/2014/main" val="350394547"/>
                        </a:ext>
                      </a:extLst>
                    </a:gridCol>
                    <a:gridCol w="462720">
                      <a:extLst>
                        <a:ext uri="{9D8B030D-6E8A-4147-A177-3AD203B41FA5}">
                          <a16:colId xmlns:a16="http://schemas.microsoft.com/office/drawing/2014/main" val="1354516941"/>
                        </a:ext>
                      </a:extLst>
                    </a:gridCol>
                  </a:tblGrid>
                  <a:tr h="211960">
                    <a:tc>
                      <a:txBody>
                        <a:bodyPr/>
                        <a:lstStyle/>
                        <a:p>
                          <a:endParaRPr lang="en-US"/>
                        </a:p>
                      </a:txBody>
                      <a:tcPr marL="52264" marR="52264" marT="26132" marB="26132">
                        <a:blipFill>
                          <a:blip r:embed="rId4"/>
                          <a:stretch>
                            <a:fillRect l="-2857" r="-220000" b="-982857"/>
                          </a:stretch>
                        </a:blipFill>
                      </a:tcPr>
                    </a:tc>
                    <a:tc>
                      <a:txBody>
                        <a:bodyPr/>
                        <a:lstStyle/>
                        <a:p>
                          <a:endParaRPr lang="en-US"/>
                        </a:p>
                      </a:txBody>
                      <a:tcPr marL="52264" marR="52264" marT="26132" marB="26132">
                        <a:blipFill>
                          <a:blip r:embed="rId4"/>
                          <a:stretch>
                            <a:fillRect l="-47368" r="-1316" b="-982857"/>
                          </a:stretch>
                        </a:blipFill>
                      </a:tcPr>
                    </a:tc>
                    <a:extLst>
                      <a:ext uri="{0D108BD9-81ED-4DB2-BD59-A6C34878D82A}">
                        <a16:rowId xmlns:a16="http://schemas.microsoft.com/office/drawing/2014/main" val="3875161148"/>
                      </a:ext>
                    </a:extLst>
                  </a:tr>
                  <a:tr h="346830">
                    <a:tc>
                      <a:txBody>
                        <a:bodyPr/>
                        <a:lstStyle/>
                        <a:p>
                          <a:r>
                            <a:rPr lang="en-US" sz="1000" dirty="0" smtClean="0"/>
                            <a:t>1</a:t>
                          </a:r>
                          <a:endParaRPr lang="en-US" sz="1000" dirty="0"/>
                        </a:p>
                      </a:txBody>
                      <a:tcPr marL="52264" marR="52264" marT="26132" marB="26132"/>
                    </a:tc>
                    <a:tc>
                      <a:txBody>
                        <a:bodyPr/>
                        <a:lstStyle/>
                        <a:p>
                          <a:endParaRPr lang="en-US"/>
                        </a:p>
                      </a:txBody>
                      <a:tcPr marL="52264" marR="52264" marT="26132" marB="26132">
                        <a:blipFill>
                          <a:blip r:embed="rId4"/>
                          <a:stretch>
                            <a:fillRect l="-47368" t="-61404" r="-1316" b="-503509"/>
                          </a:stretch>
                        </a:blipFill>
                      </a:tcPr>
                    </a:tc>
                    <a:extLst>
                      <a:ext uri="{0D108BD9-81ED-4DB2-BD59-A6C34878D82A}">
                        <a16:rowId xmlns:a16="http://schemas.microsoft.com/office/drawing/2014/main" val="1701677948"/>
                      </a:ext>
                    </a:extLst>
                  </a:tr>
                  <a:tr h="346830">
                    <a:tc>
                      <a:txBody>
                        <a:bodyPr/>
                        <a:lstStyle/>
                        <a:p>
                          <a:r>
                            <a:rPr lang="en-US" sz="1000" dirty="0" smtClean="0"/>
                            <a:t>2</a:t>
                          </a:r>
                          <a:endParaRPr lang="en-US" sz="1000" dirty="0"/>
                        </a:p>
                      </a:txBody>
                      <a:tcPr marL="52264" marR="52264" marT="26132" marB="26132"/>
                    </a:tc>
                    <a:tc>
                      <a:txBody>
                        <a:bodyPr/>
                        <a:lstStyle/>
                        <a:p>
                          <a:endParaRPr lang="en-US"/>
                        </a:p>
                      </a:txBody>
                      <a:tcPr marL="52264" marR="52264" marT="26132" marB="26132">
                        <a:blipFill>
                          <a:blip r:embed="rId4"/>
                          <a:stretch>
                            <a:fillRect l="-47368" t="-161404" r="-1316" b="-403509"/>
                          </a:stretch>
                        </a:blipFill>
                      </a:tcPr>
                    </a:tc>
                    <a:extLst>
                      <a:ext uri="{0D108BD9-81ED-4DB2-BD59-A6C34878D82A}">
                        <a16:rowId xmlns:a16="http://schemas.microsoft.com/office/drawing/2014/main" val="1025065137"/>
                      </a:ext>
                    </a:extLst>
                  </a:tr>
                  <a:tr h="346830">
                    <a:tc>
                      <a:txBody>
                        <a:bodyPr/>
                        <a:lstStyle/>
                        <a:p>
                          <a:r>
                            <a:rPr lang="en-US" sz="1000" dirty="0" smtClean="0"/>
                            <a:t>3</a:t>
                          </a:r>
                          <a:endParaRPr lang="en-US" sz="1000" dirty="0"/>
                        </a:p>
                      </a:txBody>
                      <a:tcPr marL="52264" marR="52264" marT="26132" marB="26132"/>
                    </a:tc>
                    <a:tc>
                      <a:txBody>
                        <a:bodyPr/>
                        <a:lstStyle/>
                        <a:p>
                          <a:endParaRPr lang="en-US"/>
                        </a:p>
                      </a:txBody>
                      <a:tcPr marL="52264" marR="52264" marT="26132" marB="26132">
                        <a:blipFill>
                          <a:blip r:embed="rId4"/>
                          <a:stretch>
                            <a:fillRect l="-47368" t="-261404" r="-1316" b="-303509"/>
                          </a:stretch>
                        </a:blipFill>
                      </a:tcPr>
                    </a:tc>
                    <a:extLst>
                      <a:ext uri="{0D108BD9-81ED-4DB2-BD59-A6C34878D82A}">
                        <a16:rowId xmlns:a16="http://schemas.microsoft.com/office/drawing/2014/main" val="3754845710"/>
                      </a:ext>
                    </a:extLst>
                  </a:tr>
                  <a:tr h="346830">
                    <a:tc>
                      <a:txBody>
                        <a:bodyPr/>
                        <a:lstStyle/>
                        <a:p>
                          <a:r>
                            <a:rPr lang="en-US" sz="1000" dirty="0" smtClean="0"/>
                            <a:t>4</a:t>
                          </a:r>
                          <a:endParaRPr lang="en-US" sz="1000" dirty="0"/>
                        </a:p>
                      </a:txBody>
                      <a:tcPr marL="52264" marR="52264" marT="26132" marB="26132"/>
                    </a:tc>
                    <a:tc>
                      <a:txBody>
                        <a:bodyPr/>
                        <a:lstStyle/>
                        <a:p>
                          <a:endParaRPr lang="en-US"/>
                        </a:p>
                      </a:txBody>
                      <a:tcPr marL="52264" marR="52264" marT="26132" marB="26132">
                        <a:blipFill>
                          <a:blip r:embed="rId4"/>
                          <a:stretch>
                            <a:fillRect l="-47368" t="-361404" r="-1316" b="-203509"/>
                          </a:stretch>
                        </a:blipFill>
                      </a:tcPr>
                    </a:tc>
                    <a:extLst>
                      <a:ext uri="{0D108BD9-81ED-4DB2-BD59-A6C34878D82A}">
                        <a16:rowId xmlns:a16="http://schemas.microsoft.com/office/drawing/2014/main" val="3008316298"/>
                      </a:ext>
                    </a:extLst>
                  </a:tr>
                  <a:tr h="346830">
                    <a:tc>
                      <a:txBody>
                        <a:bodyPr/>
                        <a:lstStyle/>
                        <a:p>
                          <a:r>
                            <a:rPr lang="en-US" sz="1000" dirty="0" smtClean="0"/>
                            <a:t>5</a:t>
                          </a:r>
                          <a:endParaRPr lang="en-US" sz="1000" dirty="0"/>
                        </a:p>
                      </a:txBody>
                      <a:tcPr marL="52264" marR="52264" marT="26132" marB="26132"/>
                    </a:tc>
                    <a:tc>
                      <a:txBody>
                        <a:bodyPr/>
                        <a:lstStyle/>
                        <a:p>
                          <a:endParaRPr lang="en-US"/>
                        </a:p>
                      </a:txBody>
                      <a:tcPr marL="52264" marR="52264" marT="26132" marB="26132">
                        <a:blipFill>
                          <a:blip r:embed="rId4"/>
                          <a:stretch>
                            <a:fillRect l="-47368" t="-461404" r="-1316" b="-103509"/>
                          </a:stretch>
                        </a:blipFill>
                      </a:tcPr>
                    </a:tc>
                    <a:extLst>
                      <a:ext uri="{0D108BD9-81ED-4DB2-BD59-A6C34878D82A}">
                        <a16:rowId xmlns:a16="http://schemas.microsoft.com/office/drawing/2014/main" val="2975300136"/>
                      </a:ext>
                    </a:extLst>
                  </a:tr>
                  <a:tr h="345814">
                    <a:tc>
                      <a:txBody>
                        <a:bodyPr/>
                        <a:lstStyle/>
                        <a:p>
                          <a:r>
                            <a:rPr lang="en-US" sz="1000" dirty="0" smtClean="0"/>
                            <a:t>6</a:t>
                          </a:r>
                          <a:endParaRPr lang="en-US" sz="1000" dirty="0"/>
                        </a:p>
                      </a:txBody>
                      <a:tcPr marL="52264" marR="52264" marT="26132" marB="26132"/>
                    </a:tc>
                    <a:tc>
                      <a:txBody>
                        <a:bodyPr/>
                        <a:lstStyle/>
                        <a:p>
                          <a:endParaRPr lang="en-US"/>
                        </a:p>
                      </a:txBody>
                      <a:tcPr marL="52264" marR="52264" marT="26132" marB="26132">
                        <a:blipFill>
                          <a:blip r:embed="rId4"/>
                          <a:stretch>
                            <a:fillRect l="-47368" t="-561404" r="-1316" b="-3509"/>
                          </a:stretch>
                        </a:blipFill>
                      </a:tcPr>
                    </a:tc>
                    <a:extLst>
                      <a:ext uri="{0D108BD9-81ED-4DB2-BD59-A6C34878D82A}">
                        <a16:rowId xmlns:a16="http://schemas.microsoft.com/office/drawing/2014/main" val="2754386133"/>
                      </a:ext>
                    </a:extLst>
                  </a:tr>
                </a:tbl>
              </a:graphicData>
            </a:graphic>
          </p:graphicFrame>
        </mc:Fallback>
      </mc:AlternateContent>
      <p:cxnSp>
        <p:nvCxnSpPr>
          <p:cNvPr id="45" name="Straight Arrow Connector 44"/>
          <p:cNvCxnSpPr/>
          <p:nvPr/>
        </p:nvCxnSpPr>
        <p:spPr>
          <a:xfrm>
            <a:off x="9871794" y="3431459"/>
            <a:ext cx="1278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9812801" y="4090220"/>
            <a:ext cx="1380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p:cNvSpPr/>
              <p:nvPr/>
            </p:nvSpPr>
            <p:spPr>
              <a:xfrm>
                <a:off x="9902968" y="3084763"/>
                <a:ext cx="11765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𝑷</m:t>
                      </m:r>
                      <m:d>
                        <m:dPr>
                          <m:ctrlPr>
                            <a:rPr lang="en-US" sz="1100" b="1" i="1">
                              <a:latin typeface="Cambria Math" panose="02040503050406030204" pitchFamily="18" charset="0"/>
                            </a:rPr>
                          </m:ctrlPr>
                        </m:dPr>
                        <m:e>
                          <m:r>
                            <a:rPr lang="en-US" sz="1100" b="1" i="1" smtClean="0">
                              <a:latin typeface="Cambria Math" panose="02040503050406030204" pitchFamily="18" charset="0"/>
                            </a:rPr>
                            <m:t>𝑪</m:t>
                          </m:r>
                        </m:e>
                        <m:e>
                          <m:r>
                            <a:rPr lang="en-US" sz="1100" b="1" i="1">
                              <a:latin typeface="Cambria Math" panose="02040503050406030204" pitchFamily="18" charset="0"/>
                            </a:rPr>
                            <m:t>𝑭</m:t>
                          </m:r>
                        </m:e>
                      </m:d>
                      <m:r>
                        <a:rPr lang="en-US" sz="1100" b="1" i="1" smtClean="0">
                          <a:latin typeface="Cambria Math" panose="02040503050406030204" pitchFamily="18" charset="0"/>
                        </a:rPr>
                        <m:t>=</m:t>
                      </m:r>
                      <m:r>
                        <a:rPr lang="en-US" sz="1100" b="1" i="1" smtClean="0">
                          <a:latin typeface="Cambria Math" panose="02040503050406030204" pitchFamily="18" charset="0"/>
                        </a:rPr>
                        <m:t>𝟎</m:t>
                      </m:r>
                      <m:r>
                        <a:rPr lang="en-US" sz="1100" b="1" i="1" smtClean="0">
                          <a:latin typeface="Cambria Math" panose="02040503050406030204" pitchFamily="18" charset="0"/>
                        </a:rPr>
                        <m:t>.</m:t>
                      </m:r>
                      <m:r>
                        <a:rPr lang="en-US" sz="1100" b="1" i="1" smtClean="0">
                          <a:latin typeface="Cambria Math" panose="02040503050406030204" pitchFamily="18" charset="0"/>
                        </a:rPr>
                        <m:t>𝟎𝟏</m:t>
                      </m:r>
                    </m:oMath>
                  </m:oMathPara>
                </a14:m>
                <a:endParaRPr lang="en-US" sz="1100" dirty="0"/>
              </a:p>
            </p:txBody>
          </p:sp>
        </mc:Choice>
        <mc:Fallback xmlns="">
          <p:sp>
            <p:nvSpPr>
              <p:cNvPr id="47" name="Rectangle 46"/>
              <p:cNvSpPr>
                <a:spLocks noRot="1" noChangeAspect="1" noMove="1" noResize="1" noEditPoints="1" noAdjustHandles="1" noChangeArrowheads="1" noChangeShapeType="1" noTextEdit="1"/>
              </p:cNvSpPr>
              <p:nvPr/>
            </p:nvSpPr>
            <p:spPr>
              <a:xfrm>
                <a:off x="9902968" y="3084763"/>
                <a:ext cx="1176515"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10038233" y="4090220"/>
                <a:ext cx="1146864"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𝑷</m:t>
                      </m:r>
                      <m:d>
                        <m:dPr>
                          <m:ctrlPr>
                            <a:rPr lang="en-US" sz="1100" b="1" i="1">
                              <a:latin typeface="Cambria Math" panose="02040503050406030204" pitchFamily="18" charset="0"/>
                            </a:rPr>
                          </m:ctrlPr>
                        </m:dPr>
                        <m:e>
                          <m:r>
                            <a:rPr lang="en-US" sz="1100" b="1" i="1" smtClean="0">
                              <a:latin typeface="Cambria Math" panose="02040503050406030204" pitchFamily="18" charset="0"/>
                            </a:rPr>
                            <m:t>𝑭</m:t>
                          </m:r>
                        </m:e>
                        <m:e>
                          <m:r>
                            <a:rPr lang="en-US" sz="1100" b="1" i="1" smtClean="0">
                              <a:latin typeface="Cambria Math" panose="02040503050406030204" pitchFamily="18" charset="0"/>
                            </a:rPr>
                            <m:t>𝑪</m:t>
                          </m:r>
                        </m:e>
                      </m:d>
                      <m:r>
                        <a:rPr lang="en-US" sz="1100" b="1" i="1" smtClean="0">
                          <a:latin typeface="Cambria Math" panose="02040503050406030204" pitchFamily="18" charset="0"/>
                        </a:rPr>
                        <m:t>=</m:t>
                      </m:r>
                      <m:r>
                        <a:rPr lang="en-US" sz="1100" b="1" i="1" smtClean="0">
                          <a:latin typeface="Cambria Math" panose="02040503050406030204" pitchFamily="18" charset="0"/>
                        </a:rPr>
                        <m:t>𝟎</m:t>
                      </m:r>
                      <m:r>
                        <a:rPr lang="en-US" sz="1100" b="1" i="1" smtClean="0">
                          <a:latin typeface="Cambria Math" panose="02040503050406030204" pitchFamily="18" charset="0"/>
                        </a:rPr>
                        <m:t>.</m:t>
                      </m:r>
                      <m:r>
                        <a:rPr lang="en-US" sz="1100" b="1" i="1" smtClean="0">
                          <a:latin typeface="Cambria Math" panose="02040503050406030204" pitchFamily="18" charset="0"/>
                        </a:rPr>
                        <m:t>𝟏</m:t>
                      </m:r>
                    </m:oMath>
                  </m:oMathPara>
                </a14:m>
                <a:endParaRPr lang="en-US" sz="1100" dirty="0"/>
              </a:p>
            </p:txBody>
          </p:sp>
        </mc:Choice>
        <mc:Fallback xmlns="">
          <p:sp>
            <p:nvSpPr>
              <p:cNvPr id="48" name="Rectangle 47"/>
              <p:cNvSpPr>
                <a:spLocks noRot="1" noChangeAspect="1" noMove="1" noResize="1" noEditPoints="1" noAdjustHandles="1" noChangeArrowheads="1" noChangeShapeType="1" noTextEdit="1"/>
              </p:cNvSpPr>
              <p:nvPr/>
            </p:nvSpPr>
            <p:spPr>
              <a:xfrm>
                <a:off x="10038233" y="4090220"/>
                <a:ext cx="1146864" cy="261610"/>
              </a:xfrm>
              <a:prstGeom prst="rect">
                <a:avLst/>
              </a:prstGeom>
              <a:blipFill>
                <a:blip r:embed="rId6"/>
                <a:stretch>
                  <a:fillRect/>
                </a:stretch>
              </a:blipFill>
            </p:spPr>
            <p:txBody>
              <a:bodyPr/>
              <a:lstStyle/>
              <a:p>
                <a:r>
                  <a:rPr lang="en-US">
                    <a:noFill/>
                  </a:rPr>
                  <a:t> </a:t>
                </a:r>
              </a:p>
            </p:txBody>
          </p:sp>
        </mc:Fallback>
      </mc:AlternateContent>
      <p:graphicFrame>
        <p:nvGraphicFramePr>
          <p:cNvPr id="18" name="Table 17"/>
          <p:cNvGraphicFramePr>
            <a:graphicFrameLocks noGrp="1"/>
          </p:cNvGraphicFramePr>
          <p:nvPr>
            <p:extLst>
              <p:ext uri="{D42A27DB-BD31-4B8C-83A1-F6EECF244321}">
                <p14:modId xmlns:p14="http://schemas.microsoft.com/office/powerpoint/2010/main" val="808314689"/>
              </p:ext>
            </p:extLst>
          </p:nvPr>
        </p:nvGraphicFramePr>
        <p:xfrm>
          <a:off x="596489" y="3108505"/>
          <a:ext cx="8128000" cy="146812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tc>
                  <a:txBody>
                    <a:bodyPr/>
                    <a:lstStyle/>
                    <a:p>
                      <a:r>
                        <a:rPr lang="en-US" dirty="0"/>
                        <a:t>…</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r>
                        <a:rPr lang="en-US" sz="1200" dirty="0">
                          <a:latin typeface="Cambria Math" panose="02040503050406030204" pitchFamily="18" charset="0"/>
                          <a:ea typeface="Cambria Math" panose="02040503050406030204" pitchFamily="18" charset="0"/>
                        </a:rPr>
                        <a:t>0.5*1/6</a:t>
                      </a:r>
                    </a:p>
                  </a:txBody>
                  <a:tcPr/>
                </a:tc>
                <a:tc>
                  <a:txBody>
                    <a:bodyPr/>
                    <a:lstStyle/>
                    <a:p>
                      <a:r>
                        <a:rPr lang="en-US" sz="1200" dirty="0">
                          <a:latin typeface="Cambria Math" panose="02040503050406030204" pitchFamily="18" charset="0"/>
                          <a:ea typeface="Cambria Math" panose="02040503050406030204" pitchFamily="18" charset="0"/>
                        </a:rPr>
                        <a:t>     0.5*1/6*0.99*1/6+</a:t>
                      </a:r>
                    </a:p>
                    <a:p>
                      <a:r>
                        <a:rPr lang="en-US" sz="1200" dirty="0">
                          <a:latin typeface="Cambria Math" panose="02040503050406030204" pitchFamily="18" charset="0"/>
                          <a:ea typeface="Cambria Math" panose="02040503050406030204" pitchFamily="18" charset="0"/>
                        </a:rPr>
                        <a:t>0.5*1/10*0.1*1/6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0528423"/>
                  </a:ext>
                </a:extLst>
              </a:tr>
              <a:tr h="370840">
                <a:tc>
                  <a:txBody>
                    <a:bodyPr/>
                    <a:lstStyle/>
                    <a:p>
                      <a:r>
                        <a:rPr lang="en-US" dirty="0"/>
                        <a:t>L</a:t>
                      </a:r>
                    </a:p>
                  </a:txBody>
                  <a:tcPr/>
                </a:tc>
                <a:tc>
                  <a:txBody>
                    <a:bodyPr/>
                    <a:lstStyle/>
                    <a:p>
                      <a:r>
                        <a:rPr lang="en-US" sz="1200" dirty="0">
                          <a:latin typeface="Cambria Math" panose="02040503050406030204" pitchFamily="18" charset="0"/>
                          <a:ea typeface="Cambria Math" panose="02040503050406030204" pitchFamily="18" charset="0"/>
                        </a:rPr>
                        <a:t>0.5*1/10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0.5*1/10*0.9*1/10</a:t>
                      </a:r>
                    </a:p>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61509629"/>
                  </a:ext>
                </a:extLst>
              </a:tr>
            </a:tbl>
          </a:graphicData>
        </a:graphic>
      </p:graphicFrame>
      <p:cxnSp>
        <p:nvCxnSpPr>
          <p:cNvPr id="5" name="Straight Arrow Connector 4"/>
          <p:cNvCxnSpPr/>
          <p:nvPr/>
        </p:nvCxnSpPr>
        <p:spPr>
          <a:xfrm flipV="1">
            <a:off x="3077497" y="3977149"/>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131576" y="4283006"/>
            <a:ext cx="801329" cy="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86864" y="4709138"/>
            <a:ext cx="488211" cy="369332"/>
          </a:xfrm>
          <a:prstGeom prst="rect">
            <a:avLst/>
          </a:prstGeom>
          <a:noFill/>
        </p:spPr>
        <p:txBody>
          <a:bodyPr wrap="none" rtlCol="0">
            <a:spAutoFit/>
          </a:bodyPr>
          <a:lstStyle/>
          <a:p>
            <a:r>
              <a:rPr lang="en-US" dirty="0"/>
              <a:t>C,C</a:t>
            </a:r>
          </a:p>
        </p:txBody>
      </p:sp>
      <p:sp>
        <p:nvSpPr>
          <p:cNvPr id="15" name="TextBox 14"/>
          <p:cNvSpPr txBox="1"/>
          <p:nvPr/>
        </p:nvSpPr>
        <p:spPr>
          <a:xfrm>
            <a:off x="4375354" y="2600674"/>
            <a:ext cx="470578" cy="369332"/>
          </a:xfrm>
          <a:prstGeom prst="rect">
            <a:avLst/>
          </a:prstGeom>
          <a:noFill/>
        </p:spPr>
        <p:txBody>
          <a:bodyPr wrap="none" rtlCol="0">
            <a:spAutoFit/>
          </a:bodyPr>
          <a:lstStyle/>
          <a:p>
            <a:r>
              <a:rPr lang="en-US" dirty="0">
                <a:solidFill>
                  <a:schemeClr val="bg1">
                    <a:lumMod val="65000"/>
                  </a:schemeClr>
                </a:solidFill>
              </a:rPr>
              <a:t>C,F</a:t>
            </a:r>
          </a:p>
        </p:txBody>
      </p:sp>
      <p:sp>
        <p:nvSpPr>
          <p:cNvPr id="16" name="TextBox 15"/>
          <p:cNvSpPr txBox="1"/>
          <p:nvPr/>
        </p:nvSpPr>
        <p:spPr>
          <a:xfrm>
            <a:off x="4424516" y="2182761"/>
            <a:ext cx="442452" cy="369332"/>
          </a:xfrm>
          <a:prstGeom prst="rect">
            <a:avLst/>
          </a:prstGeom>
          <a:noFill/>
        </p:spPr>
        <p:txBody>
          <a:bodyPr wrap="square" rtlCol="0">
            <a:spAutoFit/>
          </a:bodyPr>
          <a:lstStyle/>
          <a:p>
            <a:r>
              <a:rPr lang="en-US" dirty="0">
                <a:solidFill>
                  <a:schemeClr val="bg1">
                    <a:lumMod val="65000"/>
                  </a:schemeClr>
                </a:solidFill>
              </a:rPr>
              <a:t>F,F</a:t>
            </a:r>
          </a:p>
        </p:txBody>
      </p:sp>
      <p:cxnSp>
        <p:nvCxnSpPr>
          <p:cNvPr id="17" name="Straight Arrow Connector 16"/>
          <p:cNvCxnSpPr/>
          <p:nvPr/>
        </p:nvCxnSpPr>
        <p:spPr>
          <a:xfrm>
            <a:off x="3165987" y="3628104"/>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895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Probability of x given model? Forward</a:t>
            </a:r>
          </a:p>
        </p:txBody>
      </p:sp>
      <p:sp>
        <p:nvSpPr>
          <p:cNvPr id="4" name="TextBox 3"/>
          <p:cNvSpPr txBox="1"/>
          <p:nvPr/>
        </p:nvSpPr>
        <p:spPr>
          <a:xfrm>
            <a:off x="2310581" y="1367522"/>
            <a:ext cx="7467109" cy="646331"/>
          </a:xfrm>
          <a:prstGeom prst="rect">
            <a:avLst/>
          </a:prstGeom>
          <a:noFill/>
        </p:spPr>
        <p:txBody>
          <a:bodyPr wrap="none" rtlCol="0">
            <a:spAutoFit/>
          </a:bodyPr>
          <a:lstStyle/>
          <a:p>
            <a:r>
              <a:rPr lang="en-US" sz="3600" dirty="0"/>
              <a:t>P(1,3,4,5,1,2,6,6,3,6,6,2,1,2,4,5|HMM)</a:t>
            </a:r>
          </a:p>
        </p:txBody>
      </p:sp>
      <mc:AlternateContent xmlns:mc="http://schemas.openxmlformats.org/markup-compatibility/2006" xmlns:a14="http://schemas.microsoft.com/office/drawing/2010/main">
        <mc:Choice Requires="a14">
          <p:graphicFrame>
            <p:nvGraphicFramePr>
              <p:cNvPr id="33" name="Table 32"/>
              <p:cNvGraphicFramePr>
                <a:graphicFrameLocks noGrp="1"/>
              </p:cNvGraphicFramePr>
              <p:nvPr/>
            </p:nvGraphicFramePr>
            <p:xfrm>
              <a:off x="9132242" y="2486801"/>
              <a:ext cx="645448" cy="2222337"/>
            </p:xfrm>
            <a:graphic>
              <a:graphicData uri="http://schemas.openxmlformats.org/drawingml/2006/table">
                <a:tbl>
                  <a:tblPr firstRow="1" bandRow="1">
                    <a:tableStyleId>{7E9639D4-E3E2-4D34-9284-5A2195B3D0D7}</a:tableStyleId>
                  </a:tblPr>
                  <a:tblGrid>
                    <a:gridCol w="201343">
                      <a:extLst>
                        <a:ext uri="{9D8B030D-6E8A-4147-A177-3AD203B41FA5}">
                          <a16:colId xmlns:a16="http://schemas.microsoft.com/office/drawing/2014/main" val="350394547"/>
                        </a:ext>
                      </a:extLst>
                    </a:gridCol>
                    <a:gridCol w="444105">
                      <a:extLst>
                        <a:ext uri="{9D8B030D-6E8A-4147-A177-3AD203B41FA5}">
                          <a16:colId xmlns:a16="http://schemas.microsoft.com/office/drawing/2014/main" val="1354516941"/>
                        </a:ext>
                      </a:extLst>
                    </a:gridCol>
                  </a:tblGrid>
                  <a:tr h="203433">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𝒙</m:t>
                                </m:r>
                              </m:oMath>
                            </m:oMathPara>
                          </a14:m>
                          <a:endParaRPr lang="en-US" sz="1000" dirty="0"/>
                        </a:p>
                      </a:txBody>
                      <a:tcPr marL="50162" marR="50162" marT="25081" marB="25081"/>
                    </a:tc>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𝑷</m:t>
                                </m:r>
                                <m:d>
                                  <m:dPr>
                                    <m:ctrlPr>
                                      <a:rPr lang="en-US" sz="1000" b="1" i="1" smtClean="0">
                                        <a:latin typeface="Cambria Math" panose="02040503050406030204" pitchFamily="18" charset="0"/>
                                      </a:rPr>
                                    </m:ctrlPr>
                                  </m:dPr>
                                  <m:e>
                                    <m:r>
                                      <a:rPr lang="en-US" sz="1000" b="1" i="1" smtClean="0">
                                        <a:latin typeface="Cambria Math" panose="02040503050406030204" pitchFamily="18" charset="0"/>
                                      </a:rPr>
                                      <m:t>𝒙</m:t>
                                    </m:r>
                                  </m:e>
                                  <m:e>
                                    <m:r>
                                      <a:rPr lang="en-US" sz="1000" b="1" i="1" smtClean="0">
                                        <a:latin typeface="Cambria Math" panose="02040503050406030204" pitchFamily="18" charset="0"/>
                                      </a:rPr>
                                      <m:t>𝑭</m:t>
                                    </m:r>
                                  </m:e>
                                </m:d>
                              </m:oMath>
                            </m:oMathPara>
                          </a14:m>
                          <a:endParaRPr lang="en-US" sz="1000" dirty="0"/>
                        </a:p>
                      </a:txBody>
                      <a:tcPr marL="50162" marR="50162" marT="25081" marB="25081"/>
                    </a:tc>
                    <a:extLst>
                      <a:ext uri="{0D108BD9-81ED-4DB2-BD59-A6C34878D82A}">
                        <a16:rowId xmlns:a16="http://schemas.microsoft.com/office/drawing/2014/main" val="3875161148"/>
                      </a:ext>
                    </a:extLst>
                  </a:tr>
                  <a:tr h="332877">
                    <a:tc>
                      <a:txBody>
                        <a:bodyPr/>
                        <a:lstStyle/>
                        <a:p>
                          <a:r>
                            <a:rPr lang="en-US" sz="1000" dirty="0"/>
                            <a:t>1</a:t>
                          </a:r>
                        </a:p>
                      </a:txBody>
                      <a:tcPr marL="50162" marR="50162" marT="25081" marB="25081"/>
                    </a:tc>
                    <a:tc>
                      <a:txBody>
                        <a:bodyPr/>
                        <a:lstStyle/>
                        <a:p>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1701677948"/>
                      </a:ext>
                    </a:extLst>
                  </a:tr>
                  <a:tr h="332877">
                    <a:tc>
                      <a:txBody>
                        <a:bodyPr/>
                        <a:lstStyle/>
                        <a:p>
                          <a:r>
                            <a:rPr lang="en-US" sz="1000" dirty="0"/>
                            <a:t>2</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1025065137"/>
                      </a:ext>
                    </a:extLst>
                  </a:tr>
                  <a:tr h="332877">
                    <a:tc>
                      <a:txBody>
                        <a:bodyPr/>
                        <a:lstStyle/>
                        <a:p>
                          <a:r>
                            <a:rPr lang="en-US" sz="1000" dirty="0"/>
                            <a:t>3</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3754845710"/>
                      </a:ext>
                    </a:extLst>
                  </a:tr>
                  <a:tr h="332877">
                    <a:tc>
                      <a:txBody>
                        <a:bodyPr/>
                        <a:lstStyle/>
                        <a:p>
                          <a:r>
                            <a:rPr lang="en-US" sz="1000" dirty="0"/>
                            <a:t>4</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3008316298"/>
                      </a:ext>
                    </a:extLst>
                  </a:tr>
                  <a:tr h="332877">
                    <a:tc>
                      <a:txBody>
                        <a:bodyPr/>
                        <a:lstStyle/>
                        <a:p>
                          <a:r>
                            <a:rPr lang="en-US" sz="1000" dirty="0"/>
                            <a:t>5</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2975300136"/>
                      </a:ext>
                    </a:extLst>
                  </a:tr>
                  <a:tr h="332877">
                    <a:tc>
                      <a:txBody>
                        <a:bodyPr/>
                        <a:lstStyle/>
                        <a:p>
                          <a:r>
                            <a:rPr lang="en-US" sz="1000" dirty="0"/>
                            <a:t>6</a:t>
                          </a:r>
                        </a:p>
                      </a:txBody>
                      <a:tcPr marL="50162" marR="50162" marT="25081" marB="2508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6</m:t>
                                    </m:r>
                                  </m:den>
                                </m:f>
                              </m:oMath>
                            </m:oMathPara>
                          </a14:m>
                          <a:endParaRPr lang="en-US" sz="1000" dirty="0"/>
                        </a:p>
                      </a:txBody>
                      <a:tcPr marL="50162" marR="50162" marT="25081" marB="25081"/>
                    </a:tc>
                    <a:extLst>
                      <a:ext uri="{0D108BD9-81ED-4DB2-BD59-A6C34878D82A}">
                        <a16:rowId xmlns:a16="http://schemas.microsoft.com/office/drawing/2014/main" val="2754386133"/>
                      </a:ext>
                    </a:extLst>
                  </a:tr>
                </a:tbl>
              </a:graphicData>
            </a:graphic>
          </p:graphicFrame>
        </mc:Choice>
        <mc:Fallback xmlns="">
          <p:graphicFrame>
            <p:nvGraphicFramePr>
              <p:cNvPr id="33" name="Table 32"/>
              <p:cNvGraphicFramePr>
                <a:graphicFrameLocks noGrp="1"/>
              </p:cNvGraphicFramePr>
              <p:nvPr>
                <p:extLst>
                  <p:ext uri="{D42A27DB-BD31-4B8C-83A1-F6EECF244321}">
                    <p14:modId xmlns:p14="http://schemas.microsoft.com/office/powerpoint/2010/main" val="1628796159"/>
                  </p:ext>
                </p:extLst>
              </p:nvPr>
            </p:nvGraphicFramePr>
            <p:xfrm>
              <a:off x="9132242" y="2486801"/>
              <a:ext cx="645448" cy="2222337"/>
            </p:xfrm>
            <a:graphic>
              <a:graphicData uri="http://schemas.openxmlformats.org/drawingml/2006/table">
                <a:tbl>
                  <a:tblPr firstRow="1" bandRow="1">
                    <a:tableStyleId>{7E9639D4-E3E2-4D34-9284-5A2195B3D0D7}</a:tableStyleId>
                  </a:tblPr>
                  <a:tblGrid>
                    <a:gridCol w="201343">
                      <a:extLst>
                        <a:ext uri="{9D8B030D-6E8A-4147-A177-3AD203B41FA5}">
                          <a16:colId xmlns:a16="http://schemas.microsoft.com/office/drawing/2014/main" val="350394547"/>
                        </a:ext>
                      </a:extLst>
                    </a:gridCol>
                    <a:gridCol w="444105">
                      <a:extLst>
                        <a:ext uri="{9D8B030D-6E8A-4147-A177-3AD203B41FA5}">
                          <a16:colId xmlns:a16="http://schemas.microsoft.com/office/drawing/2014/main" val="1354516941"/>
                        </a:ext>
                      </a:extLst>
                    </a:gridCol>
                  </a:tblGrid>
                  <a:tr h="203433">
                    <a:tc>
                      <a:txBody>
                        <a:bodyPr/>
                        <a:lstStyle/>
                        <a:p>
                          <a:endParaRPr lang="en-US"/>
                        </a:p>
                      </a:txBody>
                      <a:tcPr marL="50162" marR="50162" marT="25081" marB="25081">
                        <a:blipFill>
                          <a:blip r:embed="rId3"/>
                          <a:stretch>
                            <a:fillRect l="-3030" r="-224242" b="-985294"/>
                          </a:stretch>
                        </a:blipFill>
                      </a:tcPr>
                    </a:tc>
                    <a:tc>
                      <a:txBody>
                        <a:bodyPr/>
                        <a:lstStyle/>
                        <a:p>
                          <a:endParaRPr lang="en-US"/>
                        </a:p>
                      </a:txBody>
                      <a:tcPr marL="50162" marR="50162" marT="25081" marB="25081">
                        <a:blipFill>
                          <a:blip r:embed="rId3"/>
                          <a:stretch>
                            <a:fillRect l="-46575" r="-1370" b="-985294"/>
                          </a:stretch>
                        </a:blipFill>
                      </a:tcPr>
                    </a:tc>
                    <a:extLst>
                      <a:ext uri="{0D108BD9-81ED-4DB2-BD59-A6C34878D82A}">
                        <a16:rowId xmlns:a16="http://schemas.microsoft.com/office/drawing/2014/main" val="3875161148"/>
                      </a:ext>
                    </a:extLst>
                  </a:tr>
                  <a:tr h="336484">
                    <a:tc>
                      <a:txBody>
                        <a:bodyPr/>
                        <a:lstStyle/>
                        <a:p>
                          <a:r>
                            <a:rPr lang="en-US" sz="1000" dirty="0" smtClean="0"/>
                            <a:t>1</a:t>
                          </a:r>
                          <a:endParaRPr lang="en-US" sz="1000" dirty="0"/>
                        </a:p>
                      </a:txBody>
                      <a:tcPr marL="50162" marR="50162" marT="25081" marB="25081"/>
                    </a:tc>
                    <a:tc>
                      <a:txBody>
                        <a:bodyPr/>
                        <a:lstStyle/>
                        <a:p>
                          <a:endParaRPr lang="en-US"/>
                        </a:p>
                      </a:txBody>
                      <a:tcPr marL="50162" marR="50162" marT="25081" marB="25081">
                        <a:blipFill>
                          <a:blip r:embed="rId3"/>
                          <a:stretch>
                            <a:fillRect l="-46575" t="-61818" r="-1370" b="-509091"/>
                          </a:stretch>
                        </a:blipFill>
                      </a:tcPr>
                    </a:tc>
                    <a:extLst>
                      <a:ext uri="{0D108BD9-81ED-4DB2-BD59-A6C34878D82A}">
                        <a16:rowId xmlns:a16="http://schemas.microsoft.com/office/drawing/2014/main" val="1701677948"/>
                      </a:ext>
                    </a:extLst>
                  </a:tr>
                  <a:tr h="336484">
                    <a:tc>
                      <a:txBody>
                        <a:bodyPr/>
                        <a:lstStyle/>
                        <a:p>
                          <a:r>
                            <a:rPr lang="en-US" sz="1000" dirty="0" smtClean="0"/>
                            <a:t>2</a:t>
                          </a:r>
                          <a:endParaRPr lang="en-US" sz="1000" dirty="0"/>
                        </a:p>
                      </a:txBody>
                      <a:tcPr marL="50162" marR="50162" marT="25081" marB="25081"/>
                    </a:tc>
                    <a:tc>
                      <a:txBody>
                        <a:bodyPr/>
                        <a:lstStyle/>
                        <a:p>
                          <a:endParaRPr lang="en-US"/>
                        </a:p>
                      </a:txBody>
                      <a:tcPr marL="50162" marR="50162" marT="25081" marB="25081">
                        <a:blipFill>
                          <a:blip r:embed="rId3"/>
                          <a:stretch>
                            <a:fillRect l="-46575" t="-161818" r="-1370" b="-409091"/>
                          </a:stretch>
                        </a:blipFill>
                      </a:tcPr>
                    </a:tc>
                    <a:extLst>
                      <a:ext uri="{0D108BD9-81ED-4DB2-BD59-A6C34878D82A}">
                        <a16:rowId xmlns:a16="http://schemas.microsoft.com/office/drawing/2014/main" val="1025065137"/>
                      </a:ext>
                    </a:extLst>
                  </a:tr>
                  <a:tr h="336484">
                    <a:tc>
                      <a:txBody>
                        <a:bodyPr/>
                        <a:lstStyle/>
                        <a:p>
                          <a:r>
                            <a:rPr lang="en-US" sz="1000" dirty="0" smtClean="0"/>
                            <a:t>3</a:t>
                          </a:r>
                          <a:endParaRPr lang="en-US" sz="1000" dirty="0"/>
                        </a:p>
                      </a:txBody>
                      <a:tcPr marL="50162" marR="50162" marT="25081" marB="25081"/>
                    </a:tc>
                    <a:tc>
                      <a:txBody>
                        <a:bodyPr/>
                        <a:lstStyle/>
                        <a:p>
                          <a:endParaRPr lang="en-US"/>
                        </a:p>
                      </a:txBody>
                      <a:tcPr marL="50162" marR="50162" marT="25081" marB="25081">
                        <a:blipFill>
                          <a:blip r:embed="rId3"/>
                          <a:stretch>
                            <a:fillRect l="-46575" t="-257143" r="-1370" b="-301786"/>
                          </a:stretch>
                        </a:blipFill>
                      </a:tcPr>
                    </a:tc>
                    <a:extLst>
                      <a:ext uri="{0D108BD9-81ED-4DB2-BD59-A6C34878D82A}">
                        <a16:rowId xmlns:a16="http://schemas.microsoft.com/office/drawing/2014/main" val="3754845710"/>
                      </a:ext>
                    </a:extLst>
                  </a:tr>
                  <a:tr h="336484">
                    <a:tc>
                      <a:txBody>
                        <a:bodyPr/>
                        <a:lstStyle/>
                        <a:p>
                          <a:r>
                            <a:rPr lang="en-US" sz="1000" dirty="0" smtClean="0"/>
                            <a:t>4</a:t>
                          </a:r>
                          <a:endParaRPr lang="en-US" sz="1000" dirty="0"/>
                        </a:p>
                      </a:txBody>
                      <a:tcPr marL="50162" marR="50162" marT="25081" marB="25081"/>
                    </a:tc>
                    <a:tc>
                      <a:txBody>
                        <a:bodyPr/>
                        <a:lstStyle/>
                        <a:p>
                          <a:endParaRPr lang="en-US"/>
                        </a:p>
                      </a:txBody>
                      <a:tcPr marL="50162" marR="50162" marT="25081" marB="25081">
                        <a:blipFill>
                          <a:blip r:embed="rId3"/>
                          <a:stretch>
                            <a:fillRect l="-46575" t="-363636" r="-1370" b="-207273"/>
                          </a:stretch>
                        </a:blipFill>
                      </a:tcPr>
                    </a:tc>
                    <a:extLst>
                      <a:ext uri="{0D108BD9-81ED-4DB2-BD59-A6C34878D82A}">
                        <a16:rowId xmlns:a16="http://schemas.microsoft.com/office/drawing/2014/main" val="3008316298"/>
                      </a:ext>
                    </a:extLst>
                  </a:tr>
                  <a:tr h="336484">
                    <a:tc>
                      <a:txBody>
                        <a:bodyPr/>
                        <a:lstStyle/>
                        <a:p>
                          <a:r>
                            <a:rPr lang="en-US" sz="1000" dirty="0" smtClean="0"/>
                            <a:t>5</a:t>
                          </a:r>
                          <a:endParaRPr lang="en-US" sz="1000" dirty="0"/>
                        </a:p>
                      </a:txBody>
                      <a:tcPr marL="50162" marR="50162" marT="25081" marB="25081"/>
                    </a:tc>
                    <a:tc>
                      <a:txBody>
                        <a:bodyPr/>
                        <a:lstStyle/>
                        <a:p>
                          <a:endParaRPr lang="en-US"/>
                        </a:p>
                      </a:txBody>
                      <a:tcPr marL="50162" marR="50162" marT="25081" marB="25081">
                        <a:blipFill>
                          <a:blip r:embed="rId3"/>
                          <a:stretch>
                            <a:fillRect l="-46575" t="-455357" r="-1370" b="-103571"/>
                          </a:stretch>
                        </a:blipFill>
                      </a:tcPr>
                    </a:tc>
                    <a:extLst>
                      <a:ext uri="{0D108BD9-81ED-4DB2-BD59-A6C34878D82A}">
                        <a16:rowId xmlns:a16="http://schemas.microsoft.com/office/drawing/2014/main" val="2975300136"/>
                      </a:ext>
                    </a:extLst>
                  </a:tr>
                  <a:tr h="336484">
                    <a:tc>
                      <a:txBody>
                        <a:bodyPr/>
                        <a:lstStyle/>
                        <a:p>
                          <a:r>
                            <a:rPr lang="en-US" sz="1000" dirty="0" smtClean="0"/>
                            <a:t>6</a:t>
                          </a:r>
                          <a:endParaRPr lang="en-US" sz="1000" dirty="0"/>
                        </a:p>
                      </a:txBody>
                      <a:tcPr marL="50162" marR="50162" marT="25081" marB="25081"/>
                    </a:tc>
                    <a:tc>
                      <a:txBody>
                        <a:bodyPr/>
                        <a:lstStyle/>
                        <a:p>
                          <a:endParaRPr lang="en-US"/>
                        </a:p>
                      </a:txBody>
                      <a:tcPr marL="50162" marR="50162" marT="25081" marB="25081">
                        <a:blipFill>
                          <a:blip r:embed="rId3"/>
                          <a:stretch>
                            <a:fillRect l="-46575" t="-565455" r="-1370" b="-5455"/>
                          </a:stretch>
                        </a:blipFill>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4" name="Table 43"/>
              <p:cNvGraphicFramePr>
                <a:graphicFrameLocks noGrp="1"/>
              </p:cNvGraphicFramePr>
              <p:nvPr/>
            </p:nvGraphicFramePr>
            <p:xfrm>
              <a:off x="11200545" y="2417977"/>
              <a:ext cx="672502" cy="2291924"/>
            </p:xfrm>
            <a:graphic>
              <a:graphicData uri="http://schemas.openxmlformats.org/drawingml/2006/table">
                <a:tbl>
                  <a:tblPr firstRow="1" bandRow="1">
                    <a:tableStyleId>{7E9639D4-E3E2-4D34-9284-5A2195B3D0D7}</a:tableStyleId>
                  </a:tblPr>
                  <a:tblGrid>
                    <a:gridCol w="209782">
                      <a:extLst>
                        <a:ext uri="{9D8B030D-6E8A-4147-A177-3AD203B41FA5}">
                          <a16:colId xmlns:a16="http://schemas.microsoft.com/office/drawing/2014/main" val="350394547"/>
                        </a:ext>
                      </a:extLst>
                    </a:gridCol>
                    <a:gridCol w="462720">
                      <a:extLst>
                        <a:ext uri="{9D8B030D-6E8A-4147-A177-3AD203B41FA5}">
                          <a16:colId xmlns:a16="http://schemas.microsoft.com/office/drawing/2014/main" val="1354516941"/>
                        </a:ext>
                      </a:extLst>
                    </a:gridCol>
                  </a:tblGrid>
                  <a:tr h="211960">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𝒙</m:t>
                                </m:r>
                              </m:oMath>
                            </m:oMathPara>
                          </a14:m>
                          <a:endParaRPr lang="en-US" sz="1000" dirty="0"/>
                        </a:p>
                      </a:txBody>
                      <a:tcPr marL="52264" marR="52264" marT="26132" marB="26132"/>
                    </a:tc>
                    <a:tc>
                      <a:txBody>
                        <a:bodyPr/>
                        <a:lstStyle/>
                        <a:p>
                          <a:pPr/>
                          <a14:m>
                            <m:oMathPara xmlns:m="http://schemas.openxmlformats.org/officeDocument/2006/math">
                              <m:oMathParaPr>
                                <m:jc m:val="centerGroup"/>
                              </m:oMathParaPr>
                              <m:oMath xmlns:m="http://schemas.openxmlformats.org/officeDocument/2006/math">
                                <m:r>
                                  <a:rPr lang="en-US" sz="1000" b="1" i="1" smtClean="0">
                                    <a:latin typeface="Cambria Math" panose="02040503050406030204" pitchFamily="18" charset="0"/>
                                  </a:rPr>
                                  <m:t>𝑷</m:t>
                                </m:r>
                                <m:d>
                                  <m:dPr>
                                    <m:ctrlPr>
                                      <a:rPr lang="en-US" sz="1000" b="1" i="1" smtClean="0">
                                        <a:latin typeface="Cambria Math" panose="02040503050406030204" pitchFamily="18" charset="0"/>
                                      </a:rPr>
                                    </m:ctrlPr>
                                  </m:dPr>
                                  <m:e>
                                    <m:r>
                                      <a:rPr lang="en-US" sz="1000" b="1" i="1" smtClean="0">
                                        <a:latin typeface="Cambria Math" panose="02040503050406030204" pitchFamily="18" charset="0"/>
                                      </a:rPr>
                                      <m:t>𝒙</m:t>
                                    </m:r>
                                  </m:e>
                                  <m:e>
                                    <m:r>
                                      <a:rPr lang="en-US" sz="1000" b="1" i="1" smtClean="0">
                                        <a:latin typeface="Cambria Math" panose="02040503050406030204" pitchFamily="18" charset="0"/>
                                      </a:rPr>
                                      <m:t>𝑪</m:t>
                                    </m:r>
                                  </m:e>
                                </m:d>
                              </m:oMath>
                            </m:oMathPara>
                          </a14:m>
                          <a:endParaRPr lang="en-US" sz="1000" dirty="0"/>
                        </a:p>
                      </a:txBody>
                      <a:tcPr marL="52264" marR="52264" marT="26132" marB="26132"/>
                    </a:tc>
                    <a:extLst>
                      <a:ext uri="{0D108BD9-81ED-4DB2-BD59-A6C34878D82A}">
                        <a16:rowId xmlns:a16="http://schemas.microsoft.com/office/drawing/2014/main" val="3875161148"/>
                      </a:ext>
                    </a:extLst>
                  </a:tr>
                  <a:tr h="346830">
                    <a:tc>
                      <a:txBody>
                        <a:bodyPr/>
                        <a:lstStyle/>
                        <a:p>
                          <a:r>
                            <a:rPr lang="en-US" sz="1000" dirty="0"/>
                            <a:t>1</a:t>
                          </a:r>
                        </a:p>
                      </a:txBody>
                      <a:tcPr marL="52264" marR="52264" marT="26132" marB="26132"/>
                    </a:tc>
                    <a:tc>
                      <a:txBody>
                        <a:bodyPr/>
                        <a:lstStyle/>
                        <a:p>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1701677948"/>
                      </a:ext>
                    </a:extLst>
                  </a:tr>
                  <a:tr h="346830">
                    <a:tc>
                      <a:txBody>
                        <a:bodyPr/>
                        <a:lstStyle/>
                        <a:p>
                          <a:r>
                            <a:rPr lang="en-US" sz="1000" dirty="0"/>
                            <a:t>2</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1025065137"/>
                      </a:ext>
                    </a:extLst>
                  </a:tr>
                  <a:tr h="346830">
                    <a:tc>
                      <a:txBody>
                        <a:bodyPr/>
                        <a:lstStyle/>
                        <a:p>
                          <a:r>
                            <a:rPr lang="en-US" sz="1000" dirty="0"/>
                            <a:t>3</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3754845710"/>
                      </a:ext>
                    </a:extLst>
                  </a:tr>
                  <a:tr h="346830">
                    <a:tc>
                      <a:txBody>
                        <a:bodyPr/>
                        <a:lstStyle/>
                        <a:p>
                          <a:r>
                            <a:rPr lang="en-US" sz="1000" dirty="0"/>
                            <a:t>4</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3008316298"/>
                      </a:ext>
                    </a:extLst>
                  </a:tr>
                  <a:tr h="346830">
                    <a:tc>
                      <a:txBody>
                        <a:bodyPr/>
                        <a:lstStyle/>
                        <a:p>
                          <a:r>
                            <a:rPr lang="en-US" sz="1000" dirty="0"/>
                            <a:t>5</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10</m:t>
                                    </m:r>
                                  </m:den>
                                </m:f>
                              </m:oMath>
                            </m:oMathPara>
                          </a14:m>
                          <a:endParaRPr lang="en-US" sz="1000" dirty="0"/>
                        </a:p>
                      </a:txBody>
                      <a:tcPr marL="52264" marR="52264" marT="26132" marB="26132"/>
                    </a:tc>
                    <a:extLst>
                      <a:ext uri="{0D108BD9-81ED-4DB2-BD59-A6C34878D82A}">
                        <a16:rowId xmlns:a16="http://schemas.microsoft.com/office/drawing/2014/main" val="2975300136"/>
                      </a:ext>
                    </a:extLst>
                  </a:tr>
                  <a:tr h="345814">
                    <a:tc>
                      <a:txBody>
                        <a:bodyPr/>
                        <a:lstStyle/>
                        <a:p>
                          <a:r>
                            <a:rPr lang="en-US" sz="1000" dirty="0"/>
                            <a:t>6</a:t>
                          </a:r>
                        </a:p>
                      </a:txBody>
                      <a:tcPr marL="52264" marR="52264" marT="26132" marB="261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2</m:t>
                                    </m:r>
                                  </m:den>
                                </m:f>
                              </m:oMath>
                            </m:oMathPara>
                          </a14:m>
                          <a:endParaRPr lang="en-US" sz="1000" dirty="0"/>
                        </a:p>
                      </a:txBody>
                      <a:tcPr marL="52264" marR="52264" marT="26132" marB="26132"/>
                    </a:tc>
                    <a:extLst>
                      <a:ext uri="{0D108BD9-81ED-4DB2-BD59-A6C34878D82A}">
                        <a16:rowId xmlns:a16="http://schemas.microsoft.com/office/drawing/2014/main" val="2754386133"/>
                      </a:ext>
                    </a:extLst>
                  </a:tr>
                </a:tbl>
              </a:graphicData>
            </a:graphic>
          </p:graphicFrame>
        </mc:Choice>
        <mc:Fallback xmlns="">
          <p:graphicFrame>
            <p:nvGraphicFramePr>
              <p:cNvPr id="44" name="Table 43"/>
              <p:cNvGraphicFramePr>
                <a:graphicFrameLocks noGrp="1"/>
              </p:cNvGraphicFramePr>
              <p:nvPr>
                <p:extLst>
                  <p:ext uri="{D42A27DB-BD31-4B8C-83A1-F6EECF244321}">
                    <p14:modId xmlns:p14="http://schemas.microsoft.com/office/powerpoint/2010/main" val="3479568636"/>
                  </p:ext>
                </p:extLst>
              </p:nvPr>
            </p:nvGraphicFramePr>
            <p:xfrm>
              <a:off x="11200545" y="2417977"/>
              <a:ext cx="672502" cy="2291924"/>
            </p:xfrm>
            <a:graphic>
              <a:graphicData uri="http://schemas.openxmlformats.org/drawingml/2006/table">
                <a:tbl>
                  <a:tblPr firstRow="1" bandRow="1">
                    <a:tableStyleId>{7E9639D4-E3E2-4D34-9284-5A2195B3D0D7}</a:tableStyleId>
                  </a:tblPr>
                  <a:tblGrid>
                    <a:gridCol w="209782">
                      <a:extLst>
                        <a:ext uri="{9D8B030D-6E8A-4147-A177-3AD203B41FA5}">
                          <a16:colId xmlns:a16="http://schemas.microsoft.com/office/drawing/2014/main" val="350394547"/>
                        </a:ext>
                      </a:extLst>
                    </a:gridCol>
                    <a:gridCol w="462720">
                      <a:extLst>
                        <a:ext uri="{9D8B030D-6E8A-4147-A177-3AD203B41FA5}">
                          <a16:colId xmlns:a16="http://schemas.microsoft.com/office/drawing/2014/main" val="1354516941"/>
                        </a:ext>
                      </a:extLst>
                    </a:gridCol>
                  </a:tblGrid>
                  <a:tr h="211960">
                    <a:tc>
                      <a:txBody>
                        <a:bodyPr/>
                        <a:lstStyle/>
                        <a:p>
                          <a:endParaRPr lang="en-US"/>
                        </a:p>
                      </a:txBody>
                      <a:tcPr marL="52264" marR="52264" marT="26132" marB="26132">
                        <a:blipFill>
                          <a:blip r:embed="rId4"/>
                          <a:stretch>
                            <a:fillRect l="-2857" r="-220000" b="-982857"/>
                          </a:stretch>
                        </a:blipFill>
                      </a:tcPr>
                    </a:tc>
                    <a:tc>
                      <a:txBody>
                        <a:bodyPr/>
                        <a:lstStyle/>
                        <a:p>
                          <a:endParaRPr lang="en-US"/>
                        </a:p>
                      </a:txBody>
                      <a:tcPr marL="52264" marR="52264" marT="26132" marB="26132">
                        <a:blipFill>
                          <a:blip r:embed="rId4"/>
                          <a:stretch>
                            <a:fillRect l="-47368" r="-1316" b="-982857"/>
                          </a:stretch>
                        </a:blipFill>
                      </a:tcPr>
                    </a:tc>
                    <a:extLst>
                      <a:ext uri="{0D108BD9-81ED-4DB2-BD59-A6C34878D82A}">
                        <a16:rowId xmlns:a16="http://schemas.microsoft.com/office/drawing/2014/main" val="3875161148"/>
                      </a:ext>
                    </a:extLst>
                  </a:tr>
                  <a:tr h="346830">
                    <a:tc>
                      <a:txBody>
                        <a:bodyPr/>
                        <a:lstStyle/>
                        <a:p>
                          <a:r>
                            <a:rPr lang="en-US" sz="1000" dirty="0" smtClean="0"/>
                            <a:t>1</a:t>
                          </a:r>
                          <a:endParaRPr lang="en-US" sz="1000" dirty="0"/>
                        </a:p>
                      </a:txBody>
                      <a:tcPr marL="52264" marR="52264" marT="26132" marB="26132"/>
                    </a:tc>
                    <a:tc>
                      <a:txBody>
                        <a:bodyPr/>
                        <a:lstStyle/>
                        <a:p>
                          <a:endParaRPr lang="en-US"/>
                        </a:p>
                      </a:txBody>
                      <a:tcPr marL="52264" marR="52264" marT="26132" marB="26132">
                        <a:blipFill>
                          <a:blip r:embed="rId4"/>
                          <a:stretch>
                            <a:fillRect l="-47368" t="-61404" r="-1316" b="-503509"/>
                          </a:stretch>
                        </a:blipFill>
                      </a:tcPr>
                    </a:tc>
                    <a:extLst>
                      <a:ext uri="{0D108BD9-81ED-4DB2-BD59-A6C34878D82A}">
                        <a16:rowId xmlns:a16="http://schemas.microsoft.com/office/drawing/2014/main" val="1701677948"/>
                      </a:ext>
                    </a:extLst>
                  </a:tr>
                  <a:tr h="346830">
                    <a:tc>
                      <a:txBody>
                        <a:bodyPr/>
                        <a:lstStyle/>
                        <a:p>
                          <a:r>
                            <a:rPr lang="en-US" sz="1000" dirty="0" smtClean="0"/>
                            <a:t>2</a:t>
                          </a:r>
                          <a:endParaRPr lang="en-US" sz="1000" dirty="0"/>
                        </a:p>
                      </a:txBody>
                      <a:tcPr marL="52264" marR="52264" marT="26132" marB="26132"/>
                    </a:tc>
                    <a:tc>
                      <a:txBody>
                        <a:bodyPr/>
                        <a:lstStyle/>
                        <a:p>
                          <a:endParaRPr lang="en-US"/>
                        </a:p>
                      </a:txBody>
                      <a:tcPr marL="52264" marR="52264" marT="26132" marB="26132">
                        <a:blipFill>
                          <a:blip r:embed="rId4"/>
                          <a:stretch>
                            <a:fillRect l="-47368" t="-161404" r="-1316" b="-403509"/>
                          </a:stretch>
                        </a:blipFill>
                      </a:tcPr>
                    </a:tc>
                    <a:extLst>
                      <a:ext uri="{0D108BD9-81ED-4DB2-BD59-A6C34878D82A}">
                        <a16:rowId xmlns:a16="http://schemas.microsoft.com/office/drawing/2014/main" val="1025065137"/>
                      </a:ext>
                    </a:extLst>
                  </a:tr>
                  <a:tr h="346830">
                    <a:tc>
                      <a:txBody>
                        <a:bodyPr/>
                        <a:lstStyle/>
                        <a:p>
                          <a:r>
                            <a:rPr lang="en-US" sz="1000" dirty="0" smtClean="0"/>
                            <a:t>3</a:t>
                          </a:r>
                          <a:endParaRPr lang="en-US" sz="1000" dirty="0"/>
                        </a:p>
                      </a:txBody>
                      <a:tcPr marL="52264" marR="52264" marT="26132" marB="26132"/>
                    </a:tc>
                    <a:tc>
                      <a:txBody>
                        <a:bodyPr/>
                        <a:lstStyle/>
                        <a:p>
                          <a:endParaRPr lang="en-US"/>
                        </a:p>
                      </a:txBody>
                      <a:tcPr marL="52264" marR="52264" marT="26132" marB="26132">
                        <a:blipFill>
                          <a:blip r:embed="rId4"/>
                          <a:stretch>
                            <a:fillRect l="-47368" t="-261404" r="-1316" b="-303509"/>
                          </a:stretch>
                        </a:blipFill>
                      </a:tcPr>
                    </a:tc>
                    <a:extLst>
                      <a:ext uri="{0D108BD9-81ED-4DB2-BD59-A6C34878D82A}">
                        <a16:rowId xmlns:a16="http://schemas.microsoft.com/office/drawing/2014/main" val="3754845710"/>
                      </a:ext>
                    </a:extLst>
                  </a:tr>
                  <a:tr h="346830">
                    <a:tc>
                      <a:txBody>
                        <a:bodyPr/>
                        <a:lstStyle/>
                        <a:p>
                          <a:r>
                            <a:rPr lang="en-US" sz="1000" dirty="0" smtClean="0"/>
                            <a:t>4</a:t>
                          </a:r>
                          <a:endParaRPr lang="en-US" sz="1000" dirty="0"/>
                        </a:p>
                      </a:txBody>
                      <a:tcPr marL="52264" marR="52264" marT="26132" marB="26132"/>
                    </a:tc>
                    <a:tc>
                      <a:txBody>
                        <a:bodyPr/>
                        <a:lstStyle/>
                        <a:p>
                          <a:endParaRPr lang="en-US"/>
                        </a:p>
                      </a:txBody>
                      <a:tcPr marL="52264" marR="52264" marT="26132" marB="26132">
                        <a:blipFill>
                          <a:blip r:embed="rId4"/>
                          <a:stretch>
                            <a:fillRect l="-47368" t="-361404" r="-1316" b="-203509"/>
                          </a:stretch>
                        </a:blipFill>
                      </a:tcPr>
                    </a:tc>
                    <a:extLst>
                      <a:ext uri="{0D108BD9-81ED-4DB2-BD59-A6C34878D82A}">
                        <a16:rowId xmlns:a16="http://schemas.microsoft.com/office/drawing/2014/main" val="3008316298"/>
                      </a:ext>
                    </a:extLst>
                  </a:tr>
                  <a:tr h="346830">
                    <a:tc>
                      <a:txBody>
                        <a:bodyPr/>
                        <a:lstStyle/>
                        <a:p>
                          <a:r>
                            <a:rPr lang="en-US" sz="1000" dirty="0" smtClean="0"/>
                            <a:t>5</a:t>
                          </a:r>
                          <a:endParaRPr lang="en-US" sz="1000" dirty="0"/>
                        </a:p>
                      </a:txBody>
                      <a:tcPr marL="52264" marR="52264" marT="26132" marB="26132"/>
                    </a:tc>
                    <a:tc>
                      <a:txBody>
                        <a:bodyPr/>
                        <a:lstStyle/>
                        <a:p>
                          <a:endParaRPr lang="en-US"/>
                        </a:p>
                      </a:txBody>
                      <a:tcPr marL="52264" marR="52264" marT="26132" marB="26132">
                        <a:blipFill>
                          <a:blip r:embed="rId4"/>
                          <a:stretch>
                            <a:fillRect l="-47368" t="-461404" r="-1316" b="-103509"/>
                          </a:stretch>
                        </a:blipFill>
                      </a:tcPr>
                    </a:tc>
                    <a:extLst>
                      <a:ext uri="{0D108BD9-81ED-4DB2-BD59-A6C34878D82A}">
                        <a16:rowId xmlns:a16="http://schemas.microsoft.com/office/drawing/2014/main" val="2975300136"/>
                      </a:ext>
                    </a:extLst>
                  </a:tr>
                  <a:tr h="345814">
                    <a:tc>
                      <a:txBody>
                        <a:bodyPr/>
                        <a:lstStyle/>
                        <a:p>
                          <a:r>
                            <a:rPr lang="en-US" sz="1000" dirty="0" smtClean="0"/>
                            <a:t>6</a:t>
                          </a:r>
                          <a:endParaRPr lang="en-US" sz="1000" dirty="0"/>
                        </a:p>
                      </a:txBody>
                      <a:tcPr marL="52264" marR="52264" marT="26132" marB="26132"/>
                    </a:tc>
                    <a:tc>
                      <a:txBody>
                        <a:bodyPr/>
                        <a:lstStyle/>
                        <a:p>
                          <a:endParaRPr lang="en-US"/>
                        </a:p>
                      </a:txBody>
                      <a:tcPr marL="52264" marR="52264" marT="26132" marB="26132">
                        <a:blipFill>
                          <a:blip r:embed="rId4"/>
                          <a:stretch>
                            <a:fillRect l="-47368" t="-561404" r="-1316" b="-3509"/>
                          </a:stretch>
                        </a:blipFill>
                      </a:tcPr>
                    </a:tc>
                    <a:extLst>
                      <a:ext uri="{0D108BD9-81ED-4DB2-BD59-A6C34878D82A}">
                        <a16:rowId xmlns:a16="http://schemas.microsoft.com/office/drawing/2014/main" val="2754386133"/>
                      </a:ext>
                    </a:extLst>
                  </a:tr>
                </a:tbl>
              </a:graphicData>
            </a:graphic>
          </p:graphicFrame>
        </mc:Fallback>
      </mc:AlternateContent>
      <p:cxnSp>
        <p:nvCxnSpPr>
          <p:cNvPr id="45" name="Straight Arrow Connector 44"/>
          <p:cNvCxnSpPr/>
          <p:nvPr/>
        </p:nvCxnSpPr>
        <p:spPr>
          <a:xfrm>
            <a:off x="9871794" y="3431459"/>
            <a:ext cx="1278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9812801" y="4090220"/>
            <a:ext cx="1380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p:cNvSpPr/>
              <p:nvPr/>
            </p:nvSpPr>
            <p:spPr>
              <a:xfrm>
                <a:off x="9902968" y="3084763"/>
                <a:ext cx="11765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𝑷</m:t>
                      </m:r>
                      <m:d>
                        <m:dPr>
                          <m:ctrlPr>
                            <a:rPr lang="en-US" sz="1100" b="1" i="1">
                              <a:latin typeface="Cambria Math" panose="02040503050406030204" pitchFamily="18" charset="0"/>
                            </a:rPr>
                          </m:ctrlPr>
                        </m:dPr>
                        <m:e>
                          <m:r>
                            <a:rPr lang="en-US" sz="1100" b="1" i="1" smtClean="0">
                              <a:latin typeface="Cambria Math" panose="02040503050406030204" pitchFamily="18" charset="0"/>
                            </a:rPr>
                            <m:t>𝑪</m:t>
                          </m:r>
                        </m:e>
                        <m:e>
                          <m:r>
                            <a:rPr lang="en-US" sz="1100" b="1" i="1">
                              <a:latin typeface="Cambria Math" panose="02040503050406030204" pitchFamily="18" charset="0"/>
                            </a:rPr>
                            <m:t>𝑭</m:t>
                          </m:r>
                        </m:e>
                      </m:d>
                      <m:r>
                        <a:rPr lang="en-US" sz="1100" b="1" i="1" smtClean="0">
                          <a:latin typeface="Cambria Math" panose="02040503050406030204" pitchFamily="18" charset="0"/>
                        </a:rPr>
                        <m:t>=</m:t>
                      </m:r>
                      <m:r>
                        <a:rPr lang="en-US" sz="1100" b="1" i="1" smtClean="0">
                          <a:latin typeface="Cambria Math" panose="02040503050406030204" pitchFamily="18" charset="0"/>
                        </a:rPr>
                        <m:t>𝟎</m:t>
                      </m:r>
                      <m:r>
                        <a:rPr lang="en-US" sz="1100" b="1" i="1" smtClean="0">
                          <a:latin typeface="Cambria Math" panose="02040503050406030204" pitchFamily="18" charset="0"/>
                        </a:rPr>
                        <m:t>.</m:t>
                      </m:r>
                      <m:r>
                        <a:rPr lang="en-US" sz="1100" b="1" i="1" smtClean="0">
                          <a:latin typeface="Cambria Math" panose="02040503050406030204" pitchFamily="18" charset="0"/>
                        </a:rPr>
                        <m:t>𝟎𝟏</m:t>
                      </m:r>
                    </m:oMath>
                  </m:oMathPara>
                </a14:m>
                <a:endParaRPr lang="en-US" sz="1100" dirty="0"/>
              </a:p>
            </p:txBody>
          </p:sp>
        </mc:Choice>
        <mc:Fallback xmlns="">
          <p:sp>
            <p:nvSpPr>
              <p:cNvPr id="47" name="Rectangle 46"/>
              <p:cNvSpPr>
                <a:spLocks noRot="1" noChangeAspect="1" noMove="1" noResize="1" noEditPoints="1" noAdjustHandles="1" noChangeArrowheads="1" noChangeShapeType="1" noTextEdit="1"/>
              </p:cNvSpPr>
              <p:nvPr/>
            </p:nvSpPr>
            <p:spPr>
              <a:xfrm>
                <a:off x="9902968" y="3084763"/>
                <a:ext cx="1176515"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10038233" y="4090220"/>
                <a:ext cx="1146864"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𝑷</m:t>
                      </m:r>
                      <m:d>
                        <m:dPr>
                          <m:ctrlPr>
                            <a:rPr lang="en-US" sz="1100" b="1" i="1">
                              <a:latin typeface="Cambria Math" panose="02040503050406030204" pitchFamily="18" charset="0"/>
                            </a:rPr>
                          </m:ctrlPr>
                        </m:dPr>
                        <m:e>
                          <m:r>
                            <a:rPr lang="en-US" sz="1100" b="1" i="1" smtClean="0">
                              <a:latin typeface="Cambria Math" panose="02040503050406030204" pitchFamily="18" charset="0"/>
                            </a:rPr>
                            <m:t>𝑭</m:t>
                          </m:r>
                        </m:e>
                        <m:e>
                          <m:r>
                            <a:rPr lang="en-US" sz="1100" b="1" i="1" smtClean="0">
                              <a:latin typeface="Cambria Math" panose="02040503050406030204" pitchFamily="18" charset="0"/>
                            </a:rPr>
                            <m:t>𝑪</m:t>
                          </m:r>
                        </m:e>
                      </m:d>
                      <m:r>
                        <a:rPr lang="en-US" sz="1100" b="1" i="1" smtClean="0">
                          <a:latin typeface="Cambria Math" panose="02040503050406030204" pitchFamily="18" charset="0"/>
                        </a:rPr>
                        <m:t>=</m:t>
                      </m:r>
                      <m:r>
                        <a:rPr lang="en-US" sz="1100" b="1" i="1" smtClean="0">
                          <a:latin typeface="Cambria Math" panose="02040503050406030204" pitchFamily="18" charset="0"/>
                        </a:rPr>
                        <m:t>𝟎</m:t>
                      </m:r>
                      <m:r>
                        <a:rPr lang="en-US" sz="1100" b="1" i="1" smtClean="0">
                          <a:latin typeface="Cambria Math" panose="02040503050406030204" pitchFamily="18" charset="0"/>
                        </a:rPr>
                        <m:t>.</m:t>
                      </m:r>
                      <m:r>
                        <a:rPr lang="en-US" sz="1100" b="1" i="1" smtClean="0">
                          <a:latin typeface="Cambria Math" panose="02040503050406030204" pitchFamily="18" charset="0"/>
                        </a:rPr>
                        <m:t>𝟏</m:t>
                      </m:r>
                    </m:oMath>
                  </m:oMathPara>
                </a14:m>
                <a:endParaRPr lang="en-US" sz="1100" dirty="0"/>
              </a:p>
            </p:txBody>
          </p:sp>
        </mc:Choice>
        <mc:Fallback xmlns="">
          <p:sp>
            <p:nvSpPr>
              <p:cNvPr id="48" name="Rectangle 47"/>
              <p:cNvSpPr>
                <a:spLocks noRot="1" noChangeAspect="1" noMove="1" noResize="1" noEditPoints="1" noAdjustHandles="1" noChangeArrowheads="1" noChangeShapeType="1" noTextEdit="1"/>
              </p:cNvSpPr>
              <p:nvPr/>
            </p:nvSpPr>
            <p:spPr>
              <a:xfrm>
                <a:off x="10038233" y="4090220"/>
                <a:ext cx="1146864" cy="261610"/>
              </a:xfrm>
              <a:prstGeom prst="rect">
                <a:avLst/>
              </a:prstGeom>
              <a:blipFill>
                <a:blip r:embed="rId6"/>
                <a:stretch>
                  <a:fillRect/>
                </a:stretch>
              </a:blipFill>
            </p:spPr>
            <p:txBody>
              <a:bodyPr/>
              <a:lstStyle/>
              <a:p>
                <a:r>
                  <a:rPr lang="en-US">
                    <a:noFill/>
                  </a:rPr>
                  <a:t> </a:t>
                </a:r>
              </a:p>
            </p:txBody>
          </p:sp>
        </mc:Fallback>
      </mc:AlternateContent>
      <p:graphicFrame>
        <p:nvGraphicFramePr>
          <p:cNvPr id="18" name="Table 17"/>
          <p:cNvGraphicFramePr>
            <a:graphicFrameLocks noGrp="1"/>
          </p:cNvGraphicFramePr>
          <p:nvPr>
            <p:extLst>
              <p:ext uri="{D42A27DB-BD31-4B8C-83A1-F6EECF244321}">
                <p14:modId xmlns:p14="http://schemas.microsoft.com/office/powerpoint/2010/main" val="3057781537"/>
              </p:ext>
            </p:extLst>
          </p:nvPr>
        </p:nvGraphicFramePr>
        <p:xfrm>
          <a:off x="596489" y="3108505"/>
          <a:ext cx="8128000" cy="165100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tc>
                  <a:txBody>
                    <a:bodyPr/>
                    <a:lstStyle/>
                    <a:p>
                      <a:r>
                        <a:rPr lang="en-US" dirty="0"/>
                        <a:t>…</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r>
                        <a:rPr lang="en-US" sz="1200" dirty="0">
                          <a:latin typeface="Cambria Math" panose="02040503050406030204" pitchFamily="18" charset="0"/>
                          <a:ea typeface="Cambria Math" panose="02040503050406030204" pitchFamily="18" charset="0"/>
                        </a:rPr>
                        <a:t>0.5*1/6</a:t>
                      </a:r>
                    </a:p>
                  </a:txBody>
                  <a:tcPr/>
                </a:tc>
                <a:tc>
                  <a:txBody>
                    <a:bodyPr/>
                    <a:lstStyle/>
                    <a:p>
                      <a:r>
                        <a:rPr lang="en-US" sz="1200" dirty="0">
                          <a:latin typeface="Cambria Math" panose="02040503050406030204" pitchFamily="18" charset="0"/>
                          <a:ea typeface="Cambria Math" panose="02040503050406030204" pitchFamily="18" charset="0"/>
                        </a:rPr>
                        <a:t>     0.5*1/6*0.99*1/6+</a:t>
                      </a:r>
                    </a:p>
                    <a:p>
                      <a:r>
                        <a:rPr lang="en-US" sz="1200" dirty="0">
                          <a:latin typeface="Cambria Math" panose="02040503050406030204" pitchFamily="18" charset="0"/>
                          <a:ea typeface="Cambria Math" panose="02040503050406030204" pitchFamily="18" charset="0"/>
                        </a:rPr>
                        <a:t>0.5*1/10*0.1*1/6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0528423"/>
                  </a:ext>
                </a:extLst>
              </a:tr>
              <a:tr h="370840">
                <a:tc>
                  <a:txBody>
                    <a:bodyPr/>
                    <a:lstStyle/>
                    <a:p>
                      <a:r>
                        <a:rPr lang="en-US" dirty="0"/>
                        <a:t>L</a:t>
                      </a:r>
                    </a:p>
                  </a:txBody>
                  <a:tcPr/>
                </a:tc>
                <a:tc>
                  <a:txBody>
                    <a:bodyPr/>
                    <a:lstStyle/>
                    <a:p>
                      <a:r>
                        <a:rPr lang="en-US" sz="1200" dirty="0">
                          <a:latin typeface="Cambria Math" panose="02040503050406030204" pitchFamily="18" charset="0"/>
                          <a:ea typeface="Cambria Math" panose="02040503050406030204" pitchFamily="18" charset="0"/>
                        </a:rPr>
                        <a:t>0.5*1/10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0.5*1/10*0.9*1/10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0.5*1/6*0.01*1/6</a:t>
                      </a:r>
                    </a:p>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61509629"/>
                  </a:ext>
                </a:extLst>
              </a:tr>
            </a:tbl>
          </a:graphicData>
        </a:graphic>
      </p:graphicFrame>
      <p:cxnSp>
        <p:nvCxnSpPr>
          <p:cNvPr id="5" name="Straight Arrow Connector 4"/>
          <p:cNvCxnSpPr/>
          <p:nvPr/>
        </p:nvCxnSpPr>
        <p:spPr>
          <a:xfrm flipV="1">
            <a:off x="3077497" y="3977149"/>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131576" y="4283006"/>
            <a:ext cx="801329" cy="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234813" y="3844413"/>
            <a:ext cx="698092" cy="50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06528" y="4984440"/>
            <a:ext cx="448584" cy="369332"/>
          </a:xfrm>
          <a:prstGeom prst="rect">
            <a:avLst/>
          </a:prstGeom>
          <a:noFill/>
        </p:spPr>
        <p:txBody>
          <a:bodyPr wrap="none" rtlCol="0">
            <a:spAutoFit/>
          </a:bodyPr>
          <a:lstStyle/>
          <a:p>
            <a:r>
              <a:rPr lang="en-US" dirty="0"/>
              <a:t>F,C</a:t>
            </a:r>
          </a:p>
        </p:txBody>
      </p:sp>
      <p:sp>
        <p:nvSpPr>
          <p:cNvPr id="19" name="TextBox 18"/>
          <p:cNvSpPr txBox="1"/>
          <p:nvPr/>
        </p:nvSpPr>
        <p:spPr>
          <a:xfrm>
            <a:off x="4375354" y="2600674"/>
            <a:ext cx="470578" cy="369332"/>
          </a:xfrm>
          <a:prstGeom prst="rect">
            <a:avLst/>
          </a:prstGeom>
          <a:noFill/>
        </p:spPr>
        <p:txBody>
          <a:bodyPr wrap="none" rtlCol="0">
            <a:spAutoFit/>
          </a:bodyPr>
          <a:lstStyle/>
          <a:p>
            <a:r>
              <a:rPr lang="en-US" dirty="0">
                <a:solidFill>
                  <a:schemeClr val="bg1">
                    <a:lumMod val="65000"/>
                  </a:schemeClr>
                </a:solidFill>
              </a:rPr>
              <a:t>C,F</a:t>
            </a:r>
          </a:p>
        </p:txBody>
      </p:sp>
      <p:sp>
        <p:nvSpPr>
          <p:cNvPr id="20" name="TextBox 19"/>
          <p:cNvSpPr txBox="1"/>
          <p:nvPr/>
        </p:nvSpPr>
        <p:spPr>
          <a:xfrm>
            <a:off x="4424516" y="2182761"/>
            <a:ext cx="442452" cy="369332"/>
          </a:xfrm>
          <a:prstGeom prst="rect">
            <a:avLst/>
          </a:prstGeom>
          <a:noFill/>
        </p:spPr>
        <p:txBody>
          <a:bodyPr wrap="square" rtlCol="0">
            <a:spAutoFit/>
          </a:bodyPr>
          <a:lstStyle/>
          <a:p>
            <a:r>
              <a:rPr lang="en-US" dirty="0">
                <a:solidFill>
                  <a:schemeClr val="bg1">
                    <a:lumMod val="65000"/>
                  </a:schemeClr>
                </a:solidFill>
              </a:rPr>
              <a:t>F,F</a:t>
            </a:r>
          </a:p>
        </p:txBody>
      </p:sp>
      <p:sp>
        <p:nvSpPr>
          <p:cNvPr id="21" name="TextBox 20"/>
          <p:cNvSpPr txBox="1"/>
          <p:nvPr/>
        </p:nvSpPr>
        <p:spPr>
          <a:xfrm>
            <a:off x="4286864" y="4709138"/>
            <a:ext cx="488211" cy="369332"/>
          </a:xfrm>
          <a:prstGeom prst="rect">
            <a:avLst/>
          </a:prstGeom>
          <a:noFill/>
        </p:spPr>
        <p:txBody>
          <a:bodyPr wrap="none" rtlCol="0">
            <a:spAutoFit/>
          </a:bodyPr>
          <a:lstStyle/>
          <a:p>
            <a:r>
              <a:rPr lang="en-US" dirty="0">
                <a:solidFill>
                  <a:schemeClr val="bg1">
                    <a:lumMod val="65000"/>
                  </a:schemeClr>
                </a:solidFill>
              </a:rPr>
              <a:t>C,C</a:t>
            </a:r>
          </a:p>
        </p:txBody>
      </p:sp>
      <p:cxnSp>
        <p:nvCxnSpPr>
          <p:cNvPr id="22" name="Straight Arrow Connector 21"/>
          <p:cNvCxnSpPr/>
          <p:nvPr/>
        </p:nvCxnSpPr>
        <p:spPr>
          <a:xfrm>
            <a:off x="3165987" y="3628104"/>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846278" y="2182761"/>
            <a:ext cx="3857594" cy="3814720"/>
            <a:chOff x="2846278" y="2182761"/>
            <a:chExt cx="3857594" cy="3814720"/>
          </a:xfrm>
        </p:grpSpPr>
        <p:sp>
          <p:nvSpPr>
            <p:cNvPr id="7" name="Rectangle 6"/>
            <p:cNvSpPr/>
            <p:nvPr/>
          </p:nvSpPr>
          <p:spPr>
            <a:xfrm>
              <a:off x="4286864" y="2182761"/>
              <a:ext cx="648930" cy="32446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46278" y="5628149"/>
              <a:ext cx="3857594" cy="369332"/>
            </a:xfrm>
            <a:prstGeom prst="rect">
              <a:avLst/>
            </a:prstGeom>
            <a:noFill/>
          </p:spPr>
          <p:txBody>
            <a:bodyPr wrap="none" rtlCol="0">
              <a:spAutoFit/>
            </a:bodyPr>
            <a:lstStyle/>
            <a:p>
              <a:r>
                <a:rPr lang="en-US" dirty="0"/>
                <a:t>We have searched all the combinations</a:t>
              </a:r>
            </a:p>
          </p:txBody>
        </p:sp>
      </p:grpSp>
    </p:spTree>
    <p:extLst>
      <p:ext uri="{BB962C8B-B14F-4D97-AF65-F5344CB8AC3E}">
        <p14:creationId xmlns:p14="http://schemas.microsoft.com/office/powerpoint/2010/main" val="336869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Probability of x given model? Forward</a:t>
            </a:r>
          </a:p>
        </p:txBody>
      </p:sp>
      <p:sp>
        <p:nvSpPr>
          <p:cNvPr id="4" name="TextBox 3"/>
          <p:cNvSpPr txBox="1"/>
          <p:nvPr/>
        </p:nvSpPr>
        <p:spPr>
          <a:xfrm>
            <a:off x="2310581" y="1367522"/>
            <a:ext cx="7467109" cy="646331"/>
          </a:xfrm>
          <a:prstGeom prst="rect">
            <a:avLst/>
          </a:prstGeom>
          <a:noFill/>
        </p:spPr>
        <p:txBody>
          <a:bodyPr wrap="none" rtlCol="0">
            <a:spAutoFit/>
          </a:bodyPr>
          <a:lstStyle/>
          <a:p>
            <a:r>
              <a:rPr lang="en-US" sz="3600" dirty="0"/>
              <a:t>P(1,3,4,5,1,2,6,6,3,6,6,2,1,2,4,5|HMM)</a:t>
            </a:r>
          </a:p>
        </p:txBody>
      </p:sp>
      <p:graphicFrame>
        <p:nvGraphicFramePr>
          <p:cNvPr id="18" name="Table 17"/>
          <p:cNvGraphicFramePr>
            <a:graphicFrameLocks noGrp="1"/>
          </p:cNvGraphicFramePr>
          <p:nvPr>
            <p:extLst>
              <p:ext uri="{D42A27DB-BD31-4B8C-83A1-F6EECF244321}">
                <p14:modId xmlns:p14="http://schemas.microsoft.com/office/powerpoint/2010/main" val="491512914"/>
              </p:ext>
            </p:extLst>
          </p:nvPr>
        </p:nvGraphicFramePr>
        <p:xfrm>
          <a:off x="596489" y="3108505"/>
          <a:ext cx="8128000" cy="165100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tc>
                  <a:txBody>
                    <a:bodyPr/>
                    <a:lstStyle/>
                    <a:p>
                      <a:r>
                        <a:rPr lang="en-US" dirty="0"/>
                        <a:t>…</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r>
                        <a:rPr lang="en-US" sz="1200" dirty="0">
                          <a:latin typeface="Cambria Math" panose="02040503050406030204" pitchFamily="18" charset="0"/>
                          <a:ea typeface="Cambria Math" panose="02040503050406030204" pitchFamily="18" charset="0"/>
                        </a:rPr>
                        <a:t>0.5*1/6</a:t>
                      </a:r>
                    </a:p>
                  </a:txBody>
                  <a:tcPr/>
                </a:tc>
                <a:tc>
                  <a:txBody>
                    <a:bodyPr/>
                    <a:lstStyle/>
                    <a:p>
                      <a:r>
                        <a:rPr lang="en-US" sz="1200" dirty="0">
                          <a:latin typeface="Cambria Math" panose="02040503050406030204" pitchFamily="18" charset="0"/>
                          <a:ea typeface="Cambria Math" panose="02040503050406030204" pitchFamily="18" charset="0"/>
                        </a:rPr>
                        <a:t>     0.5*1/6*0.99*1/6+</a:t>
                      </a:r>
                    </a:p>
                    <a:p>
                      <a:r>
                        <a:rPr lang="en-US" sz="1200" dirty="0">
                          <a:latin typeface="Cambria Math" panose="02040503050406030204" pitchFamily="18" charset="0"/>
                          <a:ea typeface="Cambria Math" panose="02040503050406030204" pitchFamily="18" charset="0"/>
                        </a:rPr>
                        <a:t>0.5*1/10*0.1*1/6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0528423"/>
                  </a:ext>
                </a:extLst>
              </a:tr>
              <a:tr h="370840">
                <a:tc>
                  <a:txBody>
                    <a:bodyPr/>
                    <a:lstStyle/>
                    <a:p>
                      <a:r>
                        <a:rPr lang="en-US" dirty="0"/>
                        <a:t>L</a:t>
                      </a:r>
                    </a:p>
                  </a:txBody>
                  <a:tcPr/>
                </a:tc>
                <a:tc>
                  <a:txBody>
                    <a:bodyPr/>
                    <a:lstStyle/>
                    <a:p>
                      <a:r>
                        <a:rPr lang="en-US" sz="1200" dirty="0">
                          <a:latin typeface="Cambria Math" panose="02040503050406030204" pitchFamily="18" charset="0"/>
                          <a:ea typeface="Cambria Math" panose="02040503050406030204" pitchFamily="18" charset="0"/>
                        </a:rPr>
                        <a:t>0.5*1/10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0.5*1/10*0.9*1/10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0.5*1/6*0.01*1/6</a:t>
                      </a:r>
                    </a:p>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61509629"/>
                  </a:ext>
                </a:extLst>
              </a:tr>
            </a:tbl>
          </a:graphicData>
        </a:graphic>
      </p:graphicFrame>
      <p:cxnSp>
        <p:nvCxnSpPr>
          <p:cNvPr id="5" name="Straight Arrow Connector 4"/>
          <p:cNvCxnSpPr/>
          <p:nvPr/>
        </p:nvCxnSpPr>
        <p:spPr>
          <a:xfrm flipV="1">
            <a:off x="3077497" y="3977149"/>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131576" y="4283006"/>
            <a:ext cx="801329" cy="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234813" y="3844413"/>
            <a:ext cx="698092" cy="50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65987" y="3628104"/>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235678" y="4021394"/>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289757" y="4327251"/>
            <a:ext cx="801329" cy="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2994" y="3888658"/>
            <a:ext cx="698092" cy="50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324168" y="3672349"/>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646604" y="4017533"/>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6700683" y="4323390"/>
            <a:ext cx="801329" cy="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803920" y="3884797"/>
            <a:ext cx="698092" cy="50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735094" y="3668488"/>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876887" y="3494745"/>
            <a:ext cx="444352"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P1</a:t>
            </a:r>
          </a:p>
        </p:txBody>
      </p:sp>
      <p:sp>
        <p:nvSpPr>
          <p:cNvPr id="31" name="TextBox 30"/>
          <p:cNvSpPr txBox="1"/>
          <p:nvPr/>
        </p:nvSpPr>
        <p:spPr>
          <a:xfrm>
            <a:off x="8876887" y="4227212"/>
            <a:ext cx="444352"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P2</a:t>
            </a:r>
          </a:p>
        </p:txBody>
      </p:sp>
      <p:sp>
        <p:nvSpPr>
          <p:cNvPr id="6" name="Right Brace 5"/>
          <p:cNvSpPr/>
          <p:nvPr/>
        </p:nvSpPr>
        <p:spPr>
          <a:xfrm>
            <a:off x="9176772" y="3292931"/>
            <a:ext cx="570271" cy="148853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9862546" y="3845514"/>
            <a:ext cx="2146742"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P1+P2 =P(S|HMM)</a:t>
            </a:r>
          </a:p>
        </p:txBody>
      </p:sp>
    </p:spTree>
    <p:extLst>
      <p:ext uri="{BB962C8B-B14F-4D97-AF65-F5344CB8AC3E}">
        <p14:creationId xmlns:p14="http://schemas.microsoft.com/office/powerpoint/2010/main" val="3189887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Each step implies multiplying a small number by a number between 0 and 1 (the probability of doing that step).</a:t>
            </a:r>
          </a:p>
          <a:p>
            <a:r>
              <a:rPr lang="en-US" dirty="0"/>
              <a:t>We end having VERY small numbers, which ultimately will produce underflow</a:t>
            </a:r>
          </a:p>
          <a:p>
            <a:pPr lvl="1"/>
            <a:r>
              <a:rPr lang="en-US" dirty="0"/>
              <a:t>Do a log transformation (you can do this whenever you multiply probabilities)</a:t>
            </a:r>
          </a:p>
          <a:p>
            <a:pPr lvl="1"/>
            <a:r>
              <a:rPr lang="en-US" dirty="0"/>
              <a:t>Scale the probability at each step (you do this when you multiply and add probabilities)</a:t>
            </a:r>
          </a:p>
        </p:txBody>
      </p:sp>
      <p:sp>
        <p:nvSpPr>
          <p:cNvPr id="5" name="1 Título"/>
          <p:cNvSpPr>
            <a:spLocks noGrp="1"/>
          </p:cNvSpPr>
          <p:nvPr>
            <p:ph type="title"/>
          </p:nvPr>
        </p:nvSpPr>
        <p:spPr>
          <a:xfrm>
            <a:off x="1981200" y="274638"/>
            <a:ext cx="8229600" cy="1143000"/>
          </a:xfrm>
        </p:spPr>
        <p:txBody>
          <a:bodyPr>
            <a:normAutofit fontScale="90000"/>
          </a:bodyPr>
          <a:lstStyle/>
          <a:p>
            <a:pPr algn="ctr"/>
            <a:r>
              <a:rPr lang="en-US" dirty="0"/>
              <a:t>Some computational considerations….</a:t>
            </a:r>
          </a:p>
        </p:txBody>
      </p:sp>
    </p:spTree>
    <p:extLst>
      <p:ext uri="{BB962C8B-B14F-4D97-AF65-F5344CB8AC3E}">
        <p14:creationId xmlns:p14="http://schemas.microsoft.com/office/powerpoint/2010/main" val="3062083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fontScale="90000"/>
          </a:bodyPr>
          <a:lstStyle/>
          <a:p>
            <a:pPr algn="ctr"/>
            <a:r>
              <a:rPr lang="en-US" dirty="0"/>
              <a:t>How to identify a pattern of characters?</a:t>
            </a:r>
          </a:p>
        </p:txBody>
      </p:sp>
      <p:sp>
        <p:nvSpPr>
          <p:cNvPr id="4" name="TextBox 3"/>
          <p:cNvSpPr txBox="1"/>
          <p:nvPr/>
        </p:nvSpPr>
        <p:spPr>
          <a:xfrm>
            <a:off x="3133725" y="2419350"/>
            <a:ext cx="481222" cy="707886"/>
          </a:xfrm>
          <a:prstGeom prst="rect">
            <a:avLst/>
          </a:prstGeom>
          <a:noFill/>
        </p:spPr>
        <p:txBody>
          <a:bodyPr wrap="none" rtlCol="0">
            <a:spAutoFit/>
          </a:bodyPr>
          <a:lstStyle/>
          <a:p>
            <a:r>
              <a:rPr lang="en-US" sz="4000" dirty="0"/>
              <a:t>A</a:t>
            </a:r>
          </a:p>
        </p:txBody>
      </p:sp>
      <p:sp>
        <p:nvSpPr>
          <p:cNvPr id="29" name="TextBox 28"/>
          <p:cNvSpPr txBox="1"/>
          <p:nvPr/>
        </p:nvSpPr>
        <p:spPr>
          <a:xfrm>
            <a:off x="3185021" y="1906037"/>
            <a:ext cx="378630" cy="369332"/>
          </a:xfrm>
          <a:prstGeom prst="rect">
            <a:avLst/>
          </a:prstGeom>
          <a:noFill/>
        </p:spPr>
        <p:txBody>
          <a:bodyPr wrap="none" rtlCol="0">
            <a:spAutoFit/>
          </a:bodyPr>
          <a:lstStyle/>
          <a:p>
            <a:r>
              <a:rPr lang="en-US" dirty="0"/>
              <a:t>t0</a:t>
            </a:r>
          </a:p>
        </p:txBody>
      </p:sp>
      <p:grpSp>
        <p:nvGrpSpPr>
          <p:cNvPr id="49" name="Group 48"/>
          <p:cNvGrpSpPr/>
          <p:nvPr/>
        </p:nvGrpSpPr>
        <p:grpSpPr>
          <a:xfrm>
            <a:off x="4719847" y="1906037"/>
            <a:ext cx="1126692" cy="1221199"/>
            <a:chOff x="4719847" y="1906037"/>
            <a:chExt cx="1126692" cy="1221199"/>
          </a:xfrm>
        </p:grpSpPr>
        <p:grpSp>
          <p:nvGrpSpPr>
            <p:cNvPr id="21" name="Group 20"/>
            <p:cNvGrpSpPr/>
            <p:nvPr/>
          </p:nvGrpSpPr>
          <p:grpSpPr>
            <a:xfrm>
              <a:off x="4719847" y="2419350"/>
              <a:ext cx="1126692" cy="707886"/>
              <a:chOff x="2919622" y="2428875"/>
              <a:chExt cx="1126692" cy="707886"/>
            </a:xfrm>
          </p:grpSpPr>
          <p:sp>
            <p:nvSpPr>
              <p:cNvPr id="12" name="TextBox 11"/>
              <p:cNvSpPr txBox="1"/>
              <p:nvPr/>
            </p:nvSpPr>
            <p:spPr>
              <a:xfrm>
                <a:off x="3587534" y="2428875"/>
                <a:ext cx="458780" cy="707886"/>
              </a:xfrm>
              <a:prstGeom prst="rect">
                <a:avLst/>
              </a:prstGeom>
              <a:noFill/>
            </p:spPr>
            <p:txBody>
              <a:bodyPr wrap="none" rtlCol="0">
                <a:spAutoFit/>
              </a:bodyPr>
              <a:lstStyle/>
              <a:p>
                <a:r>
                  <a:rPr lang="en-US" sz="4000" dirty="0"/>
                  <a:t>C</a:t>
                </a:r>
              </a:p>
            </p:txBody>
          </p:sp>
          <p:cxnSp>
            <p:nvCxnSpPr>
              <p:cNvPr id="17" name="Straight Arrow Connector 16"/>
              <p:cNvCxnSpPr/>
              <p:nvPr/>
            </p:nvCxnSpPr>
            <p:spPr>
              <a:xfrm>
                <a:off x="291962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5427834" y="1906037"/>
              <a:ext cx="378630" cy="369332"/>
            </a:xfrm>
            <a:prstGeom prst="rect">
              <a:avLst/>
            </a:prstGeom>
            <a:noFill/>
          </p:spPr>
          <p:txBody>
            <a:bodyPr wrap="none" rtlCol="0">
              <a:spAutoFit/>
            </a:bodyPr>
            <a:lstStyle/>
            <a:p>
              <a:r>
                <a:rPr lang="en-US" dirty="0"/>
                <a:t>t2</a:t>
              </a:r>
            </a:p>
          </p:txBody>
        </p:sp>
      </p:grpSp>
      <p:grpSp>
        <p:nvGrpSpPr>
          <p:cNvPr id="48" name="Group 47"/>
          <p:cNvGrpSpPr/>
          <p:nvPr/>
        </p:nvGrpSpPr>
        <p:grpSpPr>
          <a:xfrm>
            <a:off x="3624472" y="1907868"/>
            <a:ext cx="1127017" cy="1219368"/>
            <a:chOff x="3624472" y="1907868"/>
            <a:chExt cx="1127017" cy="1219368"/>
          </a:xfrm>
        </p:grpSpPr>
        <p:grpSp>
          <p:nvGrpSpPr>
            <p:cNvPr id="28" name="Group 27"/>
            <p:cNvGrpSpPr/>
            <p:nvPr/>
          </p:nvGrpSpPr>
          <p:grpSpPr>
            <a:xfrm>
              <a:off x="3624472" y="2419350"/>
              <a:ext cx="1127017" cy="707886"/>
              <a:chOff x="4043572" y="2428875"/>
              <a:chExt cx="1127017" cy="707886"/>
            </a:xfrm>
          </p:grpSpPr>
          <p:sp>
            <p:nvSpPr>
              <p:cNvPr id="9" name="TextBox 8"/>
              <p:cNvSpPr txBox="1"/>
              <p:nvPr/>
            </p:nvSpPr>
            <p:spPr>
              <a:xfrm>
                <a:off x="4689367" y="2428875"/>
                <a:ext cx="481222" cy="707886"/>
              </a:xfrm>
              <a:prstGeom prst="rect">
                <a:avLst/>
              </a:prstGeom>
              <a:noFill/>
            </p:spPr>
            <p:txBody>
              <a:bodyPr wrap="none" rtlCol="0">
                <a:spAutoFit/>
              </a:bodyPr>
              <a:lstStyle/>
              <a:p>
                <a:r>
                  <a:rPr lang="en-US" sz="4000" dirty="0"/>
                  <a:t>A</a:t>
                </a:r>
              </a:p>
            </p:txBody>
          </p:sp>
          <p:cxnSp>
            <p:nvCxnSpPr>
              <p:cNvPr id="27" name="Straight Arrow Connector 26"/>
              <p:cNvCxnSpPr/>
              <p:nvPr/>
            </p:nvCxnSpPr>
            <p:spPr>
              <a:xfrm>
                <a:off x="404357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4321563" y="1907868"/>
              <a:ext cx="378630" cy="369332"/>
            </a:xfrm>
            <a:prstGeom prst="rect">
              <a:avLst/>
            </a:prstGeom>
            <a:noFill/>
          </p:spPr>
          <p:txBody>
            <a:bodyPr wrap="none" rtlCol="0">
              <a:spAutoFit/>
            </a:bodyPr>
            <a:lstStyle/>
            <a:p>
              <a:r>
                <a:rPr lang="en-US" dirty="0"/>
                <a:t>t1</a:t>
              </a:r>
            </a:p>
          </p:txBody>
        </p:sp>
      </p:grpSp>
      <p:grpSp>
        <p:nvGrpSpPr>
          <p:cNvPr id="50" name="Group 49"/>
          <p:cNvGrpSpPr/>
          <p:nvPr/>
        </p:nvGrpSpPr>
        <p:grpSpPr>
          <a:xfrm>
            <a:off x="5843797" y="1906037"/>
            <a:ext cx="1107643" cy="1221199"/>
            <a:chOff x="5843797" y="1906037"/>
            <a:chExt cx="1107643" cy="1221199"/>
          </a:xfrm>
        </p:grpSpPr>
        <p:grpSp>
          <p:nvGrpSpPr>
            <p:cNvPr id="22" name="Group 21"/>
            <p:cNvGrpSpPr/>
            <p:nvPr/>
          </p:nvGrpSpPr>
          <p:grpSpPr>
            <a:xfrm>
              <a:off x="5843797" y="2419350"/>
              <a:ext cx="1107643" cy="707886"/>
              <a:chOff x="4043572" y="2428875"/>
              <a:chExt cx="1107643" cy="707886"/>
            </a:xfrm>
          </p:grpSpPr>
          <p:sp>
            <p:nvSpPr>
              <p:cNvPr id="13" name="TextBox 12"/>
              <p:cNvSpPr txBox="1"/>
              <p:nvPr/>
            </p:nvSpPr>
            <p:spPr>
              <a:xfrm>
                <a:off x="4669993" y="2428875"/>
                <a:ext cx="481222" cy="707886"/>
              </a:xfrm>
              <a:prstGeom prst="rect">
                <a:avLst/>
              </a:prstGeom>
              <a:noFill/>
            </p:spPr>
            <p:txBody>
              <a:bodyPr wrap="none" rtlCol="0">
                <a:spAutoFit/>
              </a:bodyPr>
              <a:lstStyle/>
              <a:p>
                <a:r>
                  <a:rPr lang="en-US" sz="4000" dirty="0"/>
                  <a:t>A</a:t>
                </a:r>
              </a:p>
            </p:txBody>
          </p:sp>
          <p:cxnSp>
            <p:nvCxnSpPr>
              <p:cNvPr id="18" name="Straight Arrow Connector 17"/>
              <p:cNvCxnSpPr/>
              <p:nvPr/>
            </p:nvCxnSpPr>
            <p:spPr>
              <a:xfrm>
                <a:off x="4043572"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6499117" y="1906037"/>
              <a:ext cx="378630" cy="369332"/>
            </a:xfrm>
            <a:prstGeom prst="rect">
              <a:avLst/>
            </a:prstGeom>
            <a:noFill/>
          </p:spPr>
          <p:txBody>
            <a:bodyPr wrap="none" rtlCol="0">
              <a:spAutoFit/>
            </a:bodyPr>
            <a:lstStyle/>
            <a:p>
              <a:r>
                <a:rPr lang="en-US" dirty="0"/>
                <a:t>t3</a:t>
              </a:r>
            </a:p>
          </p:txBody>
        </p:sp>
      </p:grpSp>
      <p:grpSp>
        <p:nvGrpSpPr>
          <p:cNvPr id="51" name="Group 50"/>
          <p:cNvGrpSpPr/>
          <p:nvPr/>
        </p:nvGrpSpPr>
        <p:grpSpPr>
          <a:xfrm>
            <a:off x="6862972" y="1906037"/>
            <a:ext cx="1112453" cy="1221199"/>
            <a:chOff x="6862972" y="1906037"/>
            <a:chExt cx="1112453" cy="1221199"/>
          </a:xfrm>
        </p:grpSpPr>
        <p:grpSp>
          <p:nvGrpSpPr>
            <p:cNvPr id="23" name="Group 22"/>
            <p:cNvGrpSpPr/>
            <p:nvPr/>
          </p:nvGrpSpPr>
          <p:grpSpPr>
            <a:xfrm>
              <a:off x="6862972" y="2419350"/>
              <a:ext cx="1112453" cy="707886"/>
              <a:chOff x="5062747" y="2428875"/>
              <a:chExt cx="1112453" cy="707886"/>
            </a:xfrm>
          </p:grpSpPr>
          <p:sp>
            <p:nvSpPr>
              <p:cNvPr id="14" name="TextBox 13"/>
              <p:cNvSpPr txBox="1"/>
              <p:nvPr/>
            </p:nvSpPr>
            <p:spPr>
              <a:xfrm>
                <a:off x="5666727" y="2428875"/>
                <a:ext cx="508473" cy="707886"/>
              </a:xfrm>
              <a:prstGeom prst="rect">
                <a:avLst/>
              </a:prstGeom>
              <a:noFill/>
            </p:spPr>
            <p:txBody>
              <a:bodyPr wrap="none" rtlCol="0">
                <a:spAutoFit/>
              </a:bodyPr>
              <a:lstStyle/>
              <a:p>
                <a:r>
                  <a:rPr lang="en-US" sz="4000" dirty="0"/>
                  <a:t>G</a:t>
                </a:r>
              </a:p>
            </p:txBody>
          </p:sp>
          <p:cxnSp>
            <p:nvCxnSpPr>
              <p:cNvPr id="19" name="Straight Arrow Connector 18"/>
              <p:cNvCxnSpPr/>
              <p:nvPr/>
            </p:nvCxnSpPr>
            <p:spPr>
              <a:xfrm>
                <a:off x="5062747" y="2782818"/>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7518292" y="1906037"/>
              <a:ext cx="378630" cy="369332"/>
            </a:xfrm>
            <a:prstGeom prst="rect">
              <a:avLst/>
            </a:prstGeom>
            <a:noFill/>
          </p:spPr>
          <p:txBody>
            <a:bodyPr wrap="none" rtlCol="0">
              <a:spAutoFit/>
            </a:bodyPr>
            <a:lstStyle/>
            <a:p>
              <a:r>
                <a:rPr lang="en-US" dirty="0"/>
                <a:t>t4</a:t>
              </a:r>
            </a:p>
          </p:txBody>
        </p:sp>
      </p:grpSp>
      <p:grpSp>
        <p:nvGrpSpPr>
          <p:cNvPr id="52" name="Group 51"/>
          <p:cNvGrpSpPr/>
          <p:nvPr/>
        </p:nvGrpSpPr>
        <p:grpSpPr>
          <a:xfrm>
            <a:off x="7920247" y="1906037"/>
            <a:ext cx="1140936" cy="1221199"/>
            <a:chOff x="7920247" y="1906037"/>
            <a:chExt cx="1140936" cy="1221199"/>
          </a:xfrm>
        </p:grpSpPr>
        <p:sp>
          <p:nvSpPr>
            <p:cNvPr id="15" name="TextBox 14"/>
            <p:cNvSpPr txBox="1"/>
            <p:nvPr/>
          </p:nvSpPr>
          <p:spPr>
            <a:xfrm>
              <a:off x="8552710" y="2419350"/>
              <a:ext cx="508473" cy="707886"/>
            </a:xfrm>
            <a:prstGeom prst="rect">
              <a:avLst/>
            </a:prstGeom>
            <a:noFill/>
          </p:spPr>
          <p:txBody>
            <a:bodyPr wrap="none" rtlCol="0">
              <a:spAutoFit/>
            </a:bodyPr>
            <a:lstStyle/>
            <a:p>
              <a:r>
                <a:rPr lang="en-US" sz="4000" dirty="0"/>
                <a:t>G</a:t>
              </a:r>
            </a:p>
          </p:txBody>
        </p:sp>
        <p:cxnSp>
          <p:nvCxnSpPr>
            <p:cNvPr id="20" name="Straight Arrow Connector 19"/>
            <p:cNvCxnSpPr/>
            <p:nvPr/>
          </p:nvCxnSpPr>
          <p:spPr>
            <a:xfrm>
              <a:off x="7920247" y="2773293"/>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617631" y="1906037"/>
              <a:ext cx="378630" cy="369332"/>
            </a:xfrm>
            <a:prstGeom prst="rect">
              <a:avLst/>
            </a:prstGeom>
            <a:noFill/>
          </p:spPr>
          <p:txBody>
            <a:bodyPr wrap="none" rtlCol="0">
              <a:spAutoFit/>
            </a:bodyPr>
            <a:lstStyle/>
            <a:p>
              <a:r>
                <a:rPr lang="en-US" dirty="0"/>
                <a:t>t5</a:t>
              </a:r>
            </a:p>
          </p:txBody>
        </p:sp>
      </p:grpSp>
      <p:grpSp>
        <p:nvGrpSpPr>
          <p:cNvPr id="53" name="Group 52"/>
          <p:cNvGrpSpPr/>
          <p:nvPr/>
        </p:nvGrpSpPr>
        <p:grpSpPr>
          <a:xfrm>
            <a:off x="9061183" y="1906037"/>
            <a:ext cx="1075878" cy="1186135"/>
            <a:chOff x="9061183" y="1906037"/>
            <a:chExt cx="1075878" cy="1186135"/>
          </a:xfrm>
        </p:grpSpPr>
        <p:sp>
          <p:nvSpPr>
            <p:cNvPr id="39" name="TextBox 38"/>
            <p:cNvSpPr txBox="1"/>
            <p:nvPr/>
          </p:nvSpPr>
          <p:spPr>
            <a:xfrm>
              <a:off x="9702327" y="2384286"/>
              <a:ext cx="434734" cy="707886"/>
            </a:xfrm>
            <a:prstGeom prst="rect">
              <a:avLst/>
            </a:prstGeom>
            <a:noFill/>
          </p:spPr>
          <p:txBody>
            <a:bodyPr wrap="none" rtlCol="0">
              <a:spAutoFit/>
            </a:bodyPr>
            <a:lstStyle/>
            <a:p>
              <a:r>
                <a:rPr lang="en-US" sz="4000" dirty="0"/>
                <a:t>T</a:t>
              </a:r>
            </a:p>
          </p:txBody>
        </p:sp>
        <p:cxnSp>
          <p:nvCxnSpPr>
            <p:cNvPr id="40" name="Straight Arrow Connector 39"/>
            <p:cNvCxnSpPr/>
            <p:nvPr/>
          </p:nvCxnSpPr>
          <p:spPr>
            <a:xfrm>
              <a:off x="9061183" y="2773293"/>
              <a:ext cx="65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730379" y="1906037"/>
              <a:ext cx="378630" cy="369332"/>
            </a:xfrm>
            <a:prstGeom prst="rect">
              <a:avLst/>
            </a:prstGeom>
            <a:noFill/>
          </p:spPr>
          <p:txBody>
            <a:bodyPr wrap="none" rtlCol="0">
              <a:spAutoFit/>
            </a:bodyPr>
            <a:lstStyle/>
            <a:p>
              <a:r>
                <a:rPr lang="en-US" dirty="0"/>
                <a:t>t6</a:t>
              </a:r>
            </a:p>
          </p:txBody>
        </p:sp>
      </p:grpSp>
      <p:sp>
        <p:nvSpPr>
          <p:cNvPr id="94" name="TextBox 93"/>
          <p:cNvSpPr txBox="1"/>
          <p:nvPr/>
        </p:nvSpPr>
        <p:spPr>
          <a:xfrm>
            <a:off x="-404045" y="2411343"/>
            <a:ext cx="3553568" cy="584775"/>
          </a:xfrm>
          <a:prstGeom prst="rect">
            <a:avLst/>
          </a:prstGeom>
          <a:noFill/>
        </p:spPr>
        <p:txBody>
          <a:bodyPr wrap="square" rtlCol="0">
            <a:spAutoFit/>
          </a:bodyPr>
          <a:lstStyle/>
          <a:p>
            <a:pPr algn="ctr"/>
            <a:r>
              <a:rPr lang="en-US" sz="3200" dirty="0"/>
              <a:t>Markov chain</a:t>
            </a:r>
          </a:p>
        </p:txBody>
      </p:sp>
      <mc:AlternateContent xmlns:mc="http://schemas.openxmlformats.org/markup-compatibility/2006" xmlns:a14="http://schemas.microsoft.com/office/drawing/2010/main">
        <mc:Choice Requires="a14">
          <p:sp>
            <p:nvSpPr>
              <p:cNvPr id="42" name="TextBox 41"/>
              <p:cNvSpPr txBox="1"/>
              <p:nvPr/>
            </p:nvSpPr>
            <p:spPr>
              <a:xfrm>
                <a:off x="2721184" y="3631024"/>
                <a:ext cx="6667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𝐴𝐴𝐶𝐴𝐺𝐺𝑇</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e>
                              <m:r>
                                <a:rPr lang="en-US" b="0" i="1" smtClean="0">
                                  <a:latin typeface="Cambria Math" panose="02040503050406030204" pitchFamily="18" charset="0"/>
                                </a:rPr>
                                <m:t>𝐴</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𝐶</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e>
                            <m:e>
                              <m:r>
                                <a:rPr lang="en-US" b="0" i="1" smtClean="0">
                                  <a:latin typeface="Cambria Math" panose="02040503050406030204" pitchFamily="18" charset="0"/>
                                </a:rPr>
                                <m:t>𝐴</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e>
                            <m:e>
                              <m:r>
                                <a:rPr lang="en-US" b="0" i="1" smtClean="0">
                                  <a:latin typeface="Cambria Math" panose="02040503050406030204" pitchFamily="18" charset="0"/>
                                </a:rPr>
                                <m:t>𝐺</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𝐺</m:t>
                          </m:r>
                        </m:e>
                      </m:d>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2721184" y="3631024"/>
                <a:ext cx="6667659" cy="276999"/>
              </a:xfrm>
              <a:prstGeom prst="rect">
                <a:avLst/>
              </a:prstGeom>
              <a:blipFill>
                <a:blip r:embed="rId2"/>
                <a:stretch>
                  <a:fillRect t="-4444" b="-35556"/>
                </a:stretch>
              </a:blipFill>
            </p:spPr>
            <p:txBody>
              <a:bodyPr/>
              <a:lstStyle/>
              <a:p>
                <a:r>
                  <a:rPr lang="en-US">
                    <a:noFill/>
                  </a:rPr>
                  <a:t> </a:t>
                </a:r>
              </a:p>
            </p:txBody>
          </p:sp>
        </mc:Fallback>
      </mc:AlternateContent>
      <p:grpSp>
        <p:nvGrpSpPr>
          <p:cNvPr id="10" name="Group 9"/>
          <p:cNvGrpSpPr/>
          <p:nvPr/>
        </p:nvGrpSpPr>
        <p:grpSpPr>
          <a:xfrm>
            <a:off x="5142084" y="3574648"/>
            <a:ext cx="2253752" cy="2439310"/>
            <a:chOff x="5142084" y="3574648"/>
            <a:chExt cx="2253752" cy="2439310"/>
          </a:xfrm>
        </p:grpSpPr>
        <p:sp>
          <p:nvSpPr>
            <p:cNvPr id="6" name="Down Arrow Callout 5"/>
            <p:cNvSpPr/>
            <p:nvPr/>
          </p:nvSpPr>
          <p:spPr>
            <a:xfrm>
              <a:off x="5142084" y="3574648"/>
              <a:ext cx="571500" cy="666750"/>
            </a:xfrm>
            <a:prstGeom prst="downArrowCallou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 name="Group 70"/>
            <p:cNvGrpSpPr/>
            <p:nvPr/>
          </p:nvGrpSpPr>
          <p:grpSpPr>
            <a:xfrm>
              <a:off x="5142084" y="4482891"/>
              <a:ext cx="2253752" cy="1531067"/>
              <a:chOff x="3392279" y="3255418"/>
              <a:chExt cx="4756234" cy="3231107"/>
            </a:xfrm>
          </p:grpSpPr>
          <p:sp>
            <p:nvSpPr>
              <p:cNvPr id="72" name="Rectangle 71"/>
              <p:cNvSpPr/>
              <p:nvPr/>
            </p:nvSpPr>
            <p:spPr>
              <a:xfrm>
                <a:off x="4115590" y="3819525"/>
                <a:ext cx="790575" cy="8667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3" name="TextBox 72"/>
              <p:cNvSpPr txBox="1"/>
              <p:nvPr/>
            </p:nvSpPr>
            <p:spPr>
              <a:xfrm>
                <a:off x="4299923" y="3960524"/>
                <a:ext cx="579155" cy="584568"/>
              </a:xfrm>
              <a:prstGeom prst="rect">
                <a:avLst/>
              </a:prstGeom>
              <a:noFill/>
            </p:spPr>
            <p:txBody>
              <a:bodyPr wrap="none" rtlCol="0">
                <a:spAutoFit/>
              </a:bodyPr>
              <a:lstStyle/>
              <a:p>
                <a:r>
                  <a:rPr lang="en-US" sz="1200" dirty="0"/>
                  <a:t>A</a:t>
                </a:r>
              </a:p>
            </p:txBody>
          </p:sp>
          <p:sp>
            <p:nvSpPr>
              <p:cNvPr id="74" name="Rectangle 73"/>
              <p:cNvSpPr/>
              <p:nvPr/>
            </p:nvSpPr>
            <p:spPr>
              <a:xfrm>
                <a:off x="6499792" y="3838573"/>
                <a:ext cx="790575" cy="8667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5" name="TextBox 74"/>
              <p:cNvSpPr txBox="1"/>
              <p:nvPr/>
            </p:nvSpPr>
            <p:spPr>
              <a:xfrm>
                <a:off x="6684124" y="3979572"/>
                <a:ext cx="562243" cy="584568"/>
              </a:xfrm>
              <a:prstGeom prst="rect">
                <a:avLst/>
              </a:prstGeom>
              <a:noFill/>
            </p:spPr>
            <p:txBody>
              <a:bodyPr wrap="none" rtlCol="0">
                <a:spAutoFit/>
              </a:bodyPr>
              <a:lstStyle/>
              <a:p>
                <a:r>
                  <a:rPr lang="en-US" sz="1200" dirty="0"/>
                  <a:t>C</a:t>
                </a:r>
              </a:p>
            </p:txBody>
          </p:sp>
          <p:cxnSp>
            <p:nvCxnSpPr>
              <p:cNvPr id="76" name="Straight Arrow Connector 75"/>
              <p:cNvCxnSpPr/>
              <p:nvPr/>
            </p:nvCxnSpPr>
            <p:spPr>
              <a:xfrm>
                <a:off x="5325765" y="4248150"/>
                <a:ext cx="95992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4115590" y="5619750"/>
                <a:ext cx="790575" cy="8667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8" name="TextBox 77"/>
              <p:cNvSpPr txBox="1"/>
              <p:nvPr/>
            </p:nvSpPr>
            <p:spPr>
              <a:xfrm>
                <a:off x="4299923" y="5760748"/>
                <a:ext cx="596072" cy="584568"/>
              </a:xfrm>
              <a:prstGeom prst="rect">
                <a:avLst/>
              </a:prstGeom>
              <a:noFill/>
            </p:spPr>
            <p:txBody>
              <a:bodyPr wrap="none" rtlCol="0">
                <a:spAutoFit/>
              </a:bodyPr>
              <a:lstStyle/>
              <a:p>
                <a:r>
                  <a:rPr lang="en-US" sz="1200" dirty="0"/>
                  <a:t>G</a:t>
                </a:r>
              </a:p>
            </p:txBody>
          </p:sp>
          <p:sp>
            <p:nvSpPr>
              <p:cNvPr id="79" name="Rectangle 78"/>
              <p:cNvSpPr/>
              <p:nvPr/>
            </p:nvSpPr>
            <p:spPr>
              <a:xfrm>
                <a:off x="6467684" y="5619750"/>
                <a:ext cx="790575" cy="8667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0" name="TextBox 79"/>
              <p:cNvSpPr txBox="1"/>
              <p:nvPr/>
            </p:nvSpPr>
            <p:spPr>
              <a:xfrm>
                <a:off x="6652017" y="5760748"/>
                <a:ext cx="548711" cy="584568"/>
              </a:xfrm>
              <a:prstGeom prst="rect">
                <a:avLst/>
              </a:prstGeom>
              <a:noFill/>
            </p:spPr>
            <p:txBody>
              <a:bodyPr wrap="none" rtlCol="0">
                <a:spAutoFit/>
              </a:bodyPr>
              <a:lstStyle/>
              <a:p>
                <a:r>
                  <a:rPr lang="en-US" sz="1200" dirty="0"/>
                  <a:t>T</a:t>
                </a:r>
              </a:p>
            </p:txBody>
          </p:sp>
          <p:sp>
            <p:nvSpPr>
              <p:cNvPr id="81" name="Freeform 80"/>
              <p:cNvSpPr/>
              <p:nvPr/>
            </p:nvSpPr>
            <p:spPr>
              <a:xfrm>
                <a:off x="3524571" y="3328339"/>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82" name="Straight Arrow Connector 81"/>
              <p:cNvCxnSpPr/>
              <p:nvPr/>
            </p:nvCxnSpPr>
            <p:spPr>
              <a:xfrm flipH="1">
                <a:off x="5137042" y="4015794"/>
                <a:ext cx="10562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4522098" y="4777653"/>
                <a:ext cx="18824" cy="7010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4" name="Freeform 83"/>
              <p:cNvSpPr/>
              <p:nvPr/>
            </p:nvSpPr>
            <p:spPr>
              <a:xfrm rot="19816159">
                <a:off x="3392279" y="5282149"/>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85" name="Straight Arrow Connector 84"/>
              <p:cNvCxnSpPr/>
              <p:nvPr/>
            </p:nvCxnSpPr>
            <p:spPr>
              <a:xfrm>
                <a:off x="5304500" y="6053136"/>
                <a:ext cx="95992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5046832" y="4776584"/>
                <a:ext cx="1313277" cy="84316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a:off x="5182452" y="5785568"/>
                <a:ext cx="10562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951440" y="4789483"/>
                <a:ext cx="0" cy="70296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7148298" y="4744388"/>
                <a:ext cx="0" cy="77136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4784612" y="4718125"/>
                <a:ext cx="0" cy="77136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flipV="1">
                <a:off x="5047507" y="4564348"/>
                <a:ext cx="1451610" cy="92514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5190103" y="4544228"/>
                <a:ext cx="1095584" cy="9715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5168384" y="4696893"/>
                <a:ext cx="1208778" cy="100706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rot="6339440">
                <a:off x="6952615" y="3284195"/>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6" name="Freeform 95"/>
              <p:cNvSpPr/>
              <p:nvPr/>
            </p:nvSpPr>
            <p:spPr>
              <a:xfrm rot="8224975">
                <a:off x="7190197" y="5403896"/>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11" name="Group 10"/>
          <p:cNvGrpSpPr/>
          <p:nvPr/>
        </p:nvGrpSpPr>
        <p:grpSpPr>
          <a:xfrm>
            <a:off x="3744912" y="3574648"/>
            <a:ext cx="1499774" cy="1399053"/>
            <a:chOff x="3730801" y="3574648"/>
            <a:chExt cx="1499774" cy="1399053"/>
          </a:xfrm>
        </p:grpSpPr>
        <p:sp>
          <p:nvSpPr>
            <p:cNvPr id="97" name="Down Arrow Callout 96"/>
            <p:cNvSpPr/>
            <p:nvPr/>
          </p:nvSpPr>
          <p:spPr>
            <a:xfrm>
              <a:off x="4455391" y="3574648"/>
              <a:ext cx="571500" cy="666750"/>
            </a:xfrm>
            <a:prstGeom prst="downArrowCallou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8" name="TextBox 7"/>
            <p:cNvSpPr txBox="1"/>
            <p:nvPr/>
          </p:nvSpPr>
          <p:spPr>
            <a:xfrm>
              <a:off x="3730801" y="4327370"/>
              <a:ext cx="1499774" cy="646331"/>
            </a:xfrm>
            <a:prstGeom prst="rect">
              <a:avLst/>
            </a:prstGeom>
            <a:noFill/>
          </p:spPr>
          <p:txBody>
            <a:bodyPr wrap="square" rtlCol="0">
              <a:spAutoFit/>
            </a:bodyPr>
            <a:lstStyle/>
            <a:p>
              <a:r>
                <a:rPr lang="en-US" dirty="0"/>
                <a:t>Prior probability</a:t>
              </a:r>
            </a:p>
          </p:txBody>
        </p:sp>
      </p:grpSp>
    </p:spTree>
    <p:extLst>
      <p:ext uri="{BB962C8B-B14F-4D97-AF65-F5344CB8AC3E}">
        <p14:creationId xmlns:p14="http://schemas.microsoft.com/office/powerpoint/2010/main" val="183438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Scale the probability at each step (</a:t>
            </a:r>
            <a:r>
              <a:rPr lang="en-US" dirty="0" err="1"/>
              <a:t>Rabiner</a:t>
            </a:r>
            <a:r>
              <a:rPr lang="en-US" dirty="0"/>
              <a:t> 1989)</a:t>
            </a:r>
          </a:p>
        </p:txBody>
      </p:sp>
      <p:sp>
        <p:nvSpPr>
          <p:cNvPr id="5" name="1 Título"/>
          <p:cNvSpPr>
            <a:spLocks noGrp="1"/>
          </p:cNvSpPr>
          <p:nvPr>
            <p:ph type="title"/>
          </p:nvPr>
        </p:nvSpPr>
        <p:spPr>
          <a:xfrm>
            <a:off x="1981200" y="274638"/>
            <a:ext cx="8229600" cy="1143000"/>
          </a:xfrm>
        </p:spPr>
        <p:txBody>
          <a:bodyPr>
            <a:normAutofit/>
          </a:bodyPr>
          <a:lstStyle/>
          <a:p>
            <a:pPr algn="ctr"/>
            <a:r>
              <a:rPr lang="en-US" dirty="0"/>
              <a:t>HMM</a:t>
            </a:r>
          </a:p>
        </p:txBody>
      </p:sp>
      <p:graphicFrame>
        <p:nvGraphicFramePr>
          <p:cNvPr id="2" name="Table 1"/>
          <p:cNvGraphicFramePr>
            <a:graphicFrameLocks noGrp="1"/>
          </p:cNvGraphicFramePr>
          <p:nvPr/>
        </p:nvGraphicFramePr>
        <p:xfrm>
          <a:off x="1422400" y="2679094"/>
          <a:ext cx="8127999" cy="148336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019713410"/>
                    </a:ext>
                  </a:extLst>
                </a:gridCol>
                <a:gridCol w="2709333">
                  <a:extLst>
                    <a:ext uri="{9D8B030D-6E8A-4147-A177-3AD203B41FA5}">
                      <a16:colId xmlns:a16="http://schemas.microsoft.com/office/drawing/2014/main" val="2902744343"/>
                    </a:ext>
                  </a:extLst>
                </a:gridCol>
                <a:gridCol w="2709333">
                  <a:extLst>
                    <a:ext uri="{9D8B030D-6E8A-4147-A177-3AD203B41FA5}">
                      <a16:colId xmlns:a16="http://schemas.microsoft.com/office/drawing/2014/main" val="1330067909"/>
                    </a:ext>
                  </a:extLst>
                </a:gridCol>
              </a:tblGrid>
              <a:tr h="370840">
                <a:tc>
                  <a:txBody>
                    <a:bodyPr/>
                    <a:lstStyle/>
                    <a:p>
                      <a:r>
                        <a:rPr lang="en-US" dirty="0"/>
                        <a:t>State</a:t>
                      </a:r>
                    </a:p>
                  </a:txBody>
                  <a:tcPr/>
                </a:tc>
                <a:tc>
                  <a:txBody>
                    <a:bodyPr/>
                    <a:lstStyle/>
                    <a:p>
                      <a:r>
                        <a:rPr lang="en-US" dirty="0"/>
                        <a:t>P(i)</a:t>
                      </a:r>
                    </a:p>
                  </a:txBody>
                  <a:tcPr/>
                </a:tc>
                <a:tc>
                  <a:txBody>
                    <a:bodyPr/>
                    <a:lstStyle/>
                    <a:p>
                      <a:r>
                        <a:rPr lang="en-US" dirty="0"/>
                        <a:t>P(i+1)</a:t>
                      </a:r>
                    </a:p>
                  </a:txBody>
                  <a:tcPr/>
                </a:tc>
                <a:extLst>
                  <a:ext uri="{0D108BD9-81ED-4DB2-BD59-A6C34878D82A}">
                    <a16:rowId xmlns:a16="http://schemas.microsoft.com/office/drawing/2014/main" val="2836513871"/>
                  </a:ext>
                </a:extLst>
              </a:tr>
              <a:tr h="370840">
                <a:tc>
                  <a:txBody>
                    <a:bodyPr/>
                    <a:lstStyle/>
                    <a:p>
                      <a:r>
                        <a:rPr lang="en-US" dirty="0"/>
                        <a:t>State1</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63038698"/>
                  </a:ext>
                </a:extLst>
              </a:tr>
              <a:tr h="370840">
                <a:tc>
                  <a:txBody>
                    <a:bodyPr/>
                    <a:lstStyle/>
                    <a:p>
                      <a:r>
                        <a:rPr lang="en-US" dirty="0"/>
                        <a:t>State2</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30608929"/>
                  </a:ext>
                </a:extLst>
              </a:tr>
              <a:tr h="370840">
                <a:tc>
                  <a:txBody>
                    <a:bodyPr/>
                    <a:lstStyle/>
                    <a:p>
                      <a:r>
                        <a:rPr lang="en-US" dirty="0" err="1"/>
                        <a:t>StateK</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94589608"/>
                  </a:ext>
                </a:extLst>
              </a:tr>
            </a:tbl>
          </a:graphicData>
        </a:graphic>
      </p:graphicFrame>
      <p:cxnSp>
        <p:nvCxnSpPr>
          <p:cNvPr id="6" name="Straight Arrow Connector 5"/>
          <p:cNvCxnSpPr/>
          <p:nvPr/>
        </p:nvCxnSpPr>
        <p:spPr>
          <a:xfrm>
            <a:off x="6252754" y="3239589"/>
            <a:ext cx="1140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6252754" y="3300549"/>
            <a:ext cx="1140823" cy="29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252754" y="3300549"/>
            <a:ext cx="1140823" cy="672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3777390" y="4673078"/>
                <a:ext cx="2328330" cy="10170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𝑙</m:t>
                              </m:r>
                            </m:sub>
                          </m:sSub>
                        </m:e>
                      </m:acc>
                      <m:d>
                        <m:dPr>
                          <m:ctrlPr>
                            <a:rPr lang="en-US" sz="2800" i="1" smtClean="0">
                              <a:latin typeface="Cambria Math" panose="02040503050406030204" pitchFamily="18" charset="0"/>
                            </a:rPr>
                          </m:ctrlPr>
                        </m:dPr>
                        <m:e>
                          <m:r>
                            <a:rPr lang="en-US" sz="2800" b="0" i="1" smtClean="0">
                              <a:latin typeface="Cambria Math" panose="02040503050406030204" pitchFamily="18" charset="0"/>
                            </a:rPr>
                            <m:t>𝑖</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𝑙</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e>
                          </m:d>
                        </m:num>
                        <m:den>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r>
                                <a:rPr lang="en-US" sz="2800" b="0" i="1" smtClean="0">
                                  <a:latin typeface="Cambria Math" panose="02040503050406030204" pitchFamily="18" charset="0"/>
                                </a:rPr>
                                <m:t>=1</m:t>
                              </m:r>
                            </m:sub>
                            <m:sup>
                              <m:r>
                                <a:rPr lang="en-US" sz="2800" b="0" i="1" smtClean="0">
                                  <a:latin typeface="Cambria Math" panose="02040503050406030204" pitchFamily="18" charset="0"/>
                                </a:rPr>
                                <m:t>𝑖</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𝑖</m:t>
                                  </m:r>
                                </m:sub>
                              </m:sSub>
                            </m:e>
                          </m:nary>
                        </m:den>
                      </m:f>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777390" y="4673078"/>
                <a:ext cx="2328330" cy="1017010"/>
              </a:xfrm>
              <a:prstGeom prst="rect">
                <a:avLst/>
              </a:prstGeom>
              <a:blipFill>
                <a:blip r:embed="rId2"/>
                <a:stretch>
                  <a:fillRect/>
                </a:stretch>
              </a:blipFill>
            </p:spPr>
            <p:txBody>
              <a:bodyPr/>
              <a:lstStyle/>
              <a:p>
                <a:r>
                  <a:rPr lang="en-US">
                    <a:noFill/>
                  </a:rPr>
                  <a:t> </a:t>
                </a:r>
              </a:p>
            </p:txBody>
          </p:sp>
        </mc:Fallback>
      </mc:AlternateContent>
      <p:cxnSp>
        <p:nvCxnSpPr>
          <p:cNvPr id="13" name="Straight Arrow Connector 12"/>
          <p:cNvCxnSpPr/>
          <p:nvPr/>
        </p:nvCxnSpPr>
        <p:spPr>
          <a:xfrm flipH="1" flipV="1">
            <a:off x="6731725" y="5484534"/>
            <a:ext cx="818606" cy="156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50331" y="5467117"/>
            <a:ext cx="1437573" cy="369332"/>
          </a:xfrm>
          <a:prstGeom prst="rect">
            <a:avLst/>
          </a:prstGeom>
          <a:noFill/>
        </p:spPr>
        <p:txBody>
          <a:bodyPr wrap="none" rtlCol="0">
            <a:spAutoFit/>
          </a:bodyPr>
          <a:lstStyle/>
          <a:p>
            <a:r>
              <a:rPr lang="en-US" dirty="0"/>
              <a:t>Scaling factor</a:t>
            </a:r>
          </a:p>
        </p:txBody>
      </p:sp>
    </p:spTree>
    <p:extLst>
      <p:ext uri="{BB962C8B-B14F-4D97-AF65-F5344CB8AC3E}">
        <p14:creationId xmlns:p14="http://schemas.microsoft.com/office/powerpoint/2010/main" val="871083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Scale the probability at each step (</a:t>
            </a:r>
            <a:r>
              <a:rPr lang="en-US" dirty="0" err="1"/>
              <a:t>Rabiner</a:t>
            </a:r>
            <a:r>
              <a:rPr lang="en-US" dirty="0"/>
              <a:t> 1989)</a:t>
            </a:r>
          </a:p>
        </p:txBody>
      </p:sp>
      <p:sp>
        <p:nvSpPr>
          <p:cNvPr id="5"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nvGraphicFramePr>
            <p:xfrm>
              <a:off x="1422400" y="2679094"/>
              <a:ext cx="8127999" cy="1493584"/>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019713410"/>
                        </a:ext>
                      </a:extLst>
                    </a:gridCol>
                    <a:gridCol w="2709333">
                      <a:extLst>
                        <a:ext uri="{9D8B030D-6E8A-4147-A177-3AD203B41FA5}">
                          <a16:colId xmlns:a16="http://schemas.microsoft.com/office/drawing/2014/main" val="2902744343"/>
                        </a:ext>
                      </a:extLst>
                    </a:gridCol>
                    <a:gridCol w="2709333">
                      <a:extLst>
                        <a:ext uri="{9D8B030D-6E8A-4147-A177-3AD203B41FA5}">
                          <a16:colId xmlns:a16="http://schemas.microsoft.com/office/drawing/2014/main" val="1330067909"/>
                        </a:ext>
                      </a:extLst>
                    </a:gridCol>
                  </a:tblGrid>
                  <a:tr h="370840">
                    <a:tc>
                      <a:txBody>
                        <a:bodyPr/>
                        <a:lstStyle/>
                        <a:p>
                          <a:r>
                            <a:rPr lang="en-US" dirty="0"/>
                            <a:t>State</a:t>
                          </a:r>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𝑙</m:t>
                                        </m:r>
                                      </m:sub>
                                    </m:sSub>
                                  </m:e>
                                </m:acc>
                                <m:d>
                                  <m:dPr>
                                    <m:ctrlPr>
                                      <a:rPr lang="en-US" sz="1800" i="1" smtClean="0">
                                        <a:latin typeface="Cambria Math" panose="02040503050406030204" pitchFamily="18" charset="0"/>
                                      </a:rPr>
                                    </m:ctrlPr>
                                  </m:dPr>
                                  <m:e>
                                    <m:r>
                                      <a:rPr lang="en-US" sz="1800" b="0" i="1" smtClean="0">
                                        <a:latin typeface="Cambria Math" panose="02040503050406030204" pitchFamily="18" charset="0"/>
                                      </a:rPr>
                                      <m:t>𝑖</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𝑙</m:t>
                                        </m:r>
                                      </m:sub>
                                    </m:sSub>
                                  </m:e>
                                </m:acc>
                                <m:d>
                                  <m:dPr>
                                    <m:ctrlPr>
                                      <a:rPr lang="en-US" sz="1800" i="1" smtClean="0">
                                        <a:latin typeface="Cambria Math" panose="02040503050406030204" pitchFamily="18" charset="0"/>
                                      </a:rPr>
                                    </m:ctrlPr>
                                  </m:dPr>
                                  <m:e>
                                    <m:r>
                                      <a:rPr lang="en-US" sz="1800" b="0" i="1" smtClean="0">
                                        <a:latin typeface="Cambria Math" panose="02040503050406030204" pitchFamily="18" charset="0"/>
                                      </a:rPr>
                                      <m:t>𝑖</m:t>
                                    </m:r>
                                    <m:r>
                                      <a:rPr lang="en-US" sz="1800" b="0" i="1" smtClean="0">
                                        <a:latin typeface="Cambria Math" panose="02040503050406030204" pitchFamily="18" charset="0"/>
                                      </a:rPr>
                                      <m:t>+1</m:t>
                                    </m:r>
                                  </m:e>
                                </m:d>
                              </m:oMath>
                            </m:oMathPara>
                          </a14:m>
                          <a:endParaRPr lang="en-US" dirty="0"/>
                        </a:p>
                      </a:txBody>
                      <a:tcPr/>
                    </a:tc>
                    <a:extLst>
                      <a:ext uri="{0D108BD9-81ED-4DB2-BD59-A6C34878D82A}">
                        <a16:rowId xmlns:a16="http://schemas.microsoft.com/office/drawing/2014/main" val="2836513871"/>
                      </a:ext>
                    </a:extLst>
                  </a:tr>
                  <a:tr h="370840">
                    <a:tc>
                      <a:txBody>
                        <a:bodyPr/>
                        <a:lstStyle/>
                        <a:p>
                          <a:r>
                            <a:rPr lang="en-US" dirty="0"/>
                            <a:t>State1</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63038698"/>
                      </a:ext>
                    </a:extLst>
                  </a:tr>
                  <a:tr h="370840">
                    <a:tc>
                      <a:txBody>
                        <a:bodyPr/>
                        <a:lstStyle/>
                        <a:p>
                          <a:r>
                            <a:rPr lang="en-US" dirty="0"/>
                            <a:t>State2</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30608929"/>
                      </a:ext>
                    </a:extLst>
                  </a:tr>
                  <a:tr h="370840">
                    <a:tc>
                      <a:txBody>
                        <a:bodyPr/>
                        <a:lstStyle/>
                        <a:p>
                          <a:r>
                            <a:rPr lang="en-US" dirty="0" err="1"/>
                            <a:t>StateK</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94589608"/>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790820368"/>
                  </p:ext>
                </p:extLst>
              </p:nvPr>
            </p:nvGraphicFramePr>
            <p:xfrm>
              <a:off x="1422400" y="2679094"/>
              <a:ext cx="8127999" cy="1493584"/>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019713410"/>
                        </a:ext>
                      </a:extLst>
                    </a:gridCol>
                    <a:gridCol w="2709333">
                      <a:extLst>
                        <a:ext uri="{9D8B030D-6E8A-4147-A177-3AD203B41FA5}">
                          <a16:colId xmlns:a16="http://schemas.microsoft.com/office/drawing/2014/main" val="2902744343"/>
                        </a:ext>
                      </a:extLst>
                    </a:gridCol>
                    <a:gridCol w="2709333">
                      <a:extLst>
                        <a:ext uri="{9D8B030D-6E8A-4147-A177-3AD203B41FA5}">
                          <a16:colId xmlns:a16="http://schemas.microsoft.com/office/drawing/2014/main" val="1330067909"/>
                        </a:ext>
                      </a:extLst>
                    </a:gridCol>
                  </a:tblGrid>
                  <a:tr h="381064">
                    <a:tc>
                      <a:txBody>
                        <a:bodyPr/>
                        <a:lstStyle/>
                        <a:p>
                          <a:r>
                            <a:rPr lang="en-US" dirty="0" smtClean="0"/>
                            <a:t>State</a:t>
                          </a:r>
                          <a:endParaRPr lang="en-US" dirty="0"/>
                        </a:p>
                      </a:txBody>
                      <a:tcPr/>
                    </a:tc>
                    <a:tc>
                      <a:txBody>
                        <a:bodyPr/>
                        <a:lstStyle/>
                        <a:p>
                          <a:endParaRPr lang="en-US"/>
                        </a:p>
                      </a:txBody>
                      <a:tcPr>
                        <a:blipFill>
                          <a:blip r:embed="rId2"/>
                          <a:stretch>
                            <a:fillRect l="-100450" t="-7937" r="-100676" b="-314286"/>
                          </a:stretch>
                        </a:blipFill>
                      </a:tcPr>
                    </a:tc>
                    <a:tc>
                      <a:txBody>
                        <a:bodyPr/>
                        <a:lstStyle/>
                        <a:p>
                          <a:endParaRPr lang="en-US"/>
                        </a:p>
                      </a:txBody>
                      <a:tcPr>
                        <a:blipFill>
                          <a:blip r:embed="rId2"/>
                          <a:stretch>
                            <a:fillRect l="-200000" t="-7937" r="-449" b="-314286"/>
                          </a:stretch>
                        </a:blipFill>
                      </a:tcPr>
                    </a:tc>
                    <a:extLst>
                      <a:ext uri="{0D108BD9-81ED-4DB2-BD59-A6C34878D82A}">
                        <a16:rowId xmlns:a16="http://schemas.microsoft.com/office/drawing/2014/main" val="2836513871"/>
                      </a:ext>
                    </a:extLst>
                  </a:tr>
                  <a:tr h="370840">
                    <a:tc>
                      <a:txBody>
                        <a:bodyPr/>
                        <a:lstStyle/>
                        <a:p>
                          <a:r>
                            <a:rPr lang="en-US" dirty="0" smtClean="0"/>
                            <a:t>State1</a:t>
                          </a:r>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63038698"/>
                      </a:ext>
                    </a:extLst>
                  </a:tr>
                  <a:tr h="370840">
                    <a:tc>
                      <a:txBody>
                        <a:bodyPr/>
                        <a:lstStyle/>
                        <a:p>
                          <a:r>
                            <a:rPr lang="en-US" dirty="0" smtClean="0"/>
                            <a:t>State2</a:t>
                          </a:r>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30608929"/>
                      </a:ext>
                    </a:extLst>
                  </a:tr>
                  <a:tr h="370840">
                    <a:tc>
                      <a:txBody>
                        <a:bodyPr/>
                        <a:lstStyle/>
                        <a:p>
                          <a:r>
                            <a:rPr lang="en-US" dirty="0" err="1" smtClean="0"/>
                            <a:t>StateK</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94589608"/>
                      </a:ext>
                    </a:extLst>
                  </a:tr>
                </a:tbl>
              </a:graphicData>
            </a:graphic>
          </p:graphicFrame>
        </mc:Fallback>
      </mc:AlternateContent>
      <p:cxnSp>
        <p:nvCxnSpPr>
          <p:cNvPr id="6" name="Straight Arrow Connector 5"/>
          <p:cNvCxnSpPr/>
          <p:nvPr/>
        </p:nvCxnSpPr>
        <p:spPr>
          <a:xfrm>
            <a:off x="6252754" y="3239589"/>
            <a:ext cx="1140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6252754" y="3300549"/>
            <a:ext cx="1140823" cy="29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252754" y="3300549"/>
            <a:ext cx="1140823" cy="672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3777390" y="4673078"/>
                <a:ext cx="2419829" cy="10170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𝑙</m:t>
                              </m:r>
                            </m:sub>
                          </m:sSub>
                        </m:e>
                      </m:acc>
                      <m:d>
                        <m:dPr>
                          <m:ctrlPr>
                            <a:rPr lang="en-US" sz="2800" i="1" smtClean="0">
                              <a:latin typeface="Cambria Math" panose="02040503050406030204" pitchFamily="18" charset="0"/>
                            </a:rPr>
                          </m:ctrlPr>
                        </m:dPr>
                        <m:e>
                          <m:r>
                            <a:rPr lang="en-US" sz="2800" b="0" i="1" smtClean="0">
                              <a:latin typeface="Cambria Math" panose="02040503050406030204" pitchFamily="18" charset="0"/>
                            </a:rPr>
                            <m:t>𝑖</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𝑙</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e>
                          </m:d>
                        </m:num>
                        <m:den>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up>
                              <m:r>
                                <a:rPr lang="en-US" sz="2800" b="0" i="1" smtClean="0">
                                  <a:latin typeface="Cambria Math" panose="02040503050406030204" pitchFamily="18" charset="0"/>
                                </a:rPr>
                                <m:t>𝑖</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sub>
                              </m:sSub>
                            </m:e>
                          </m:nary>
                        </m:den>
                      </m:f>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777390" y="4673078"/>
                <a:ext cx="2419829" cy="1017010"/>
              </a:xfrm>
              <a:prstGeom prst="rect">
                <a:avLst/>
              </a:prstGeom>
              <a:blipFill>
                <a:blip r:embed="rId3"/>
                <a:stretch>
                  <a:fillRect/>
                </a:stretch>
              </a:blipFill>
            </p:spPr>
            <p:txBody>
              <a:bodyPr/>
              <a:lstStyle/>
              <a:p>
                <a:r>
                  <a:rPr lang="en-US">
                    <a:noFill/>
                  </a:rPr>
                  <a:t> </a:t>
                </a:r>
              </a:p>
            </p:txBody>
          </p:sp>
        </mc:Fallback>
      </mc:AlternateContent>
      <p:cxnSp>
        <p:nvCxnSpPr>
          <p:cNvPr id="8" name="Straight Arrow Connector 7"/>
          <p:cNvCxnSpPr/>
          <p:nvPr/>
        </p:nvCxnSpPr>
        <p:spPr>
          <a:xfrm flipV="1">
            <a:off x="2486025" y="5353050"/>
            <a:ext cx="1291365" cy="42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5527" y="5609987"/>
            <a:ext cx="2050498" cy="369332"/>
          </a:xfrm>
          <a:prstGeom prst="rect">
            <a:avLst/>
          </a:prstGeom>
          <a:noFill/>
        </p:spPr>
        <p:txBody>
          <a:bodyPr wrap="none" rtlCol="0">
            <a:spAutoFit/>
          </a:bodyPr>
          <a:lstStyle/>
          <a:p>
            <a:r>
              <a:rPr lang="en-US" dirty="0"/>
              <a:t>New scaled variable</a:t>
            </a:r>
          </a:p>
        </p:txBody>
      </p:sp>
    </p:spTree>
    <p:extLst>
      <p:ext uri="{BB962C8B-B14F-4D97-AF65-F5344CB8AC3E}">
        <p14:creationId xmlns:p14="http://schemas.microsoft.com/office/powerpoint/2010/main" val="1407657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Scale the probability at each step (</a:t>
            </a:r>
            <a:r>
              <a:rPr lang="en-US" dirty="0" err="1"/>
              <a:t>Rabiner</a:t>
            </a:r>
            <a:r>
              <a:rPr lang="en-US" dirty="0"/>
              <a:t> 1989)</a:t>
            </a:r>
          </a:p>
        </p:txBody>
      </p:sp>
      <p:sp>
        <p:nvSpPr>
          <p:cNvPr id="5"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nvGraphicFramePr>
            <p:xfrm>
              <a:off x="1422400" y="2679094"/>
              <a:ext cx="8127999" cy="1493584"/>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019713410"/>
                        </a:ext>
                      </a:extLst>
                    </a:gridCol>
                    <a:gridCol w="2709333">
                      <a:extLst>
                        <a:ext uri="{9D8B030D-6E8A-4147-A177-3AD203B41FA5}">
                          <a16:colId xmlns:a16="http://schemas.microsoft.com/office/drawing/2014/main" val="2902744343"/>
                        </a:ext>
                      </a:extLst>
                    </a:gridCol>
                    <a:gridCol w="2709333">
                      <a:extLst>
                        <a:ext uri="{9D8B030D-6E8A-4147-A177-3AD203B41FA5}">
                          <a16:colId xmlns:a16="http://schemas.microsoft.com/office/drawing/2014/main" val="1330067909"/>
                        </a:ext>
                      </a:extLst>
                    </a:gridCol>
                  </a:tblGrid>
                  <a:tr h="370840">
                    <a:tc>
                      <a:txBody>
                        <a:bodyPr/>
                        <a:lstStyle/>
                        <a:p>
                          <a:r>
                            <a:rPr lang="en-US" dirty="0"/>
                            <a:t>State</a:t>
                          </a:r>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𝑙</m:t>
                                        </m:r>
                                      </m:sub>
                                    </m:sSub>
                                  </m:e>
                                </m:acc>
                                <m:d>
                                  <m:dPr>
                                    <m:ctrlPr>
                                      <a:rPr lang="en-US" sz="1800" i="1" smtClean="0">
                                        <a:latin typeface="Cambria Math" panose="02040503050406030204" pitchFamily="18" charset="0"/>
                                      </a:rPr>
                                    </m:ctrlPr>
                                  </m:dPr>
                                  <m:e>
                                    <m:r>
                                      <a:rPr lang="en-US" sz="1800" b="0" i="1" smtClean="0">
                                        <a:latin typeface="Cambria Math" panose="02040503050406030204" pitchFamily="18" charset="0"/>
                                      </a:rPr>
                                      <m:t>𝑖</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𝑙</m:t>
                                        </m:r>
                                      </m:sub>
                                    </m:sSub>
                                  </m:e>
                                </m:acc>
                                <m:d>
                                  <m:dPr>
                                    <m:ctrlPr>
                                      <a:rPr lang="en-US" sz="1800" i="1" smtClean="0">
                                        <a:latin typeface="Cambria Math" panose="02040503050406030204" pitchFamily="18" charset="0"/>
                                      </a:rPr>
                                    </m:ctrlPr>
                                  </m:dPr>
                                  <m:e>
                                    <m:r>
                                      <a:rPr lang="en-US" sz="1800" b="0" i="1" smtClean="0">
                                        <a:latin typeface="Cambria Math" panose="02040503050406030204" pitchFamily="18" charset="0"/>
                                      </a:rPr>
                                      <m:t>𝑖</m:t>
                                    </m:r>
                                    <m:r>
                                      <a:rPr lang="en-US" sz="1800" b="0" i="1" smtClean="0">
                                        <a:latin typeface="Cambria Math" panose="02040503050406030204" pitchFamily="18" charset="0"/>
                                      </a:rPr>
                                      <m:t>+1</m:t>
                                    </m:r>
                                  </m:e>
                                </m:d>
                              </m:oMath>
                            </m:oMathPara>
                          </a14:m>
                          <a:endParaRPr lang="en-US" dirty="0"/>
                        </a:p>
                      </a:txBody>
                      <a:tcPr/>
                    </a:tc>
                    <a:extLst>
                      <a:ext uri="{0D108BD9-81ED-4DB2-BD59-A6C34878D82A}">
                        <a16:rowId xmlns:a16="http://schemas.microsoft.com/office/drawing/2014/main" val="2836513871"/>
                      </a:ext>
                    </a:extLst>
                  </a:tr>
                  <a:tr h="370840">
                    <a:tc>
                      <a:txBody>
                        <a:bodyPr/>
                        <a:lstStyle/>
                        <a:p>
                          <a:r>
                            <a:rPr lang="en-US" dirty="0"/>
                            <a:t>State1</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63038698"/>
                      </a:ext>
                    </a:extLst>
                  </a:tr>
                  <a:tr h="370840">
                    <a:tc>
                      <a:txBody>
                        <a:bodyPr/>
                        <a:lstStyle/>
                        <a:p>
                          <a:r>
                            <a:rPr lang="en-US" dirty="0"/>
                            <a:t>State2</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30608929"/>
                      </a:ext>
                    </a:extLst>
                  </a:tr>
                  <a:tr h="370840">
                    <a:tc>
                      <a:txBody>
                        <a:bodyPr/>
                        <a:lstStyle/>
                        <a:p>
                          <a:r>
                            <a:rPr lang="en-US" dirty="0" err="1"/>
                            <a:t>StateK</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94589608"/>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851859677"/>
                  </p:ext>
                </p:extLst>
              </p:nvPr>
            </p:nvGraphicFramePr>
            <p:xfrm>
              <a:off x="1422400" y="2679094"/>
              <a:ext cx="8127999" cy="1493584"/>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019713410"/>
                        </a:ext>
                      </a:extLst>
                    </a:gridCol>
                    <a:gridCol w="2709333">
                      <a:extLst>
                        <a:ext uri="{9D8B030D-6E8A-4147-A177-3AD203B41FA5}">
                          <a16:colId xmlns:a16="http://schemas.microsoft.com/office/drawing/2014/main" val="2902744343"/>
                        </a:ext>
                      </a:extLst>
                    </a:gridCol>
                    <a:gridCol w="2709333">
                      <a:extLst>
                        <a:ext uri="{9D8B030D-6E8A-4147-A177-3AD203B41FA5}">
                          <a16:colId xmlns:a16="http://schemas.microsoft.com/office/drawing/2014/main" val="1330067909"/>
                        </a:ext>
                      </a:extLst>
                    </a:gridCol>
                  </a:tblGrid>
                  <a:tr h="381064">
                    <a:tc>
                      <a:txBody>
                        <a:bodyPr/>
                        <a:lstStyle/>
                        <a:p>
                          <a:r>
                            <a:rPr lang="en-US" dirty="0" smtClean="0"/>
                            <a:t>State</a:t>
                          </a:r>
                          <a:endParaRPr lang="en-US" dirty="0"/>
                        </a:p>
                      </a:txBody>
                      <a:tcPr/>
                    </a:tc>
                    <a:tc>
                      <a:txBody>
                        <a:bodyPr/>
                        <a:lstStyle/>
                        <a:p>
                          <a:endParaRPr lang="en-US"/>
                        </a:p>
                      </a:txBody>
                      <a:tcPr>
                        <a:blipFill>
                          <a:blip r:embed="rId2"/>
                          <a:stretch>
                            <a:fillRect l="-100450" t="-7937" r="-100676" b="-314286"/>
                          </a:stretch>
                        </a:blipFill>
                      </a:tcPr>
                    </a:tc>
                    <a:tc>
                      <a:txBody>
                        <a:bodyPr/>
                        <a:lstStyle/>
                        <a:p>
                          <a:endParaRPr lang="en-US"/>
                        </a:p>
                      </a:txBody>
                      <a:tcPr>
                        <a:blipFill>
                          <a:blip r:embed="rId2"/>
                          <a:stretch>
                            <a:fillRect l="-200000" t="-7937" r="-449" b="-314286"/>
                          </a:stretch>
                        </a:blipFill>
                      </a:tcPr>
                    </a:tc>
                    <a:extLst>
                      <a:ext uri="{0D108BD9-81ED-4DB2-BD59-A6C34878D82A}">
                        <a16:rowId xmlns:a16="http://schemas.microsoft.com/office/drawing/2014/main" val="2836513871"/>
                      </a:ext>
                    </a:extLst>
                  </a:tr>
                  <a:tr h="370840">
                    <a:tc>
                      <a:txBody>
                        <a:bodyPr/>
                        <a:lstStyle/>
                        <a:p>
                          <a:r>
                            <a:rPr lang="en-US" dirty="0" smtClean="0"/>
                            <a:t>State1</a:t>
                          </a:r>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63038698"/>
                      </a:ext>
                    </a:extLst>
                  </a:tr>
                  <a:tr h="370840">
                    <a:tc>
                      <a:txBody>
                        <a:bodyPr/>
                        <a:lstStyle/>
                        <a:p>
                          <a:r>
                            <a:rPr lang="en-US" dirty="0" smtClean="0"/>
                            <a:t>State2</a:t>
                          </a:r>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30608929"/>
                      </a:ext>
                    </a:extLst>
                  </a:tr>
                  <a:tr h="370840">
                    <a:tc>
                      <a:txBody>
                        <a:bodyPr/>
                        <a:lstStyle/>
                        <a:p>
                          <a:r>
                            <a:rPr lang="en-US" dirty="0" err="1" smtClean="0"/>
                            <a:t>StateK</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94589608"/>
                      </a:ext>
                    </a:extLst>
                  </a:tr>
                </a:tbl>
              </a:graphicData>
            </a:graphic>
          </p:graphicFrame>
        </mc:Fallback>
      </mc:AlternateContent>
      <p:cxnSp>
        <p:nvCxnSpPr>
          <p:cNvPr id="6" name="Straight Arrow Connector 5"/>
          <p:cNvCxnSpPr/>
          <p:nvPr/>
        </p:nvCxnSpPr>
        <p:spPr>
          <a:xfrm>
            <a:off x="6252754" y="3239589"/>
            <a:ext cx="1140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6252754" y="3300549"/>
            <a:ext cx="1140823" cy="29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252754" y="3300549"/>
            <a:ext cx="1140823" cy="672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717404" y="4457910"/>
                <a:ext cx="5537990" cy="1209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𝑙</m:t>
                              </m:r>
                            </m:sub>
                          </m:sSub>
                        </m:e>
                      </m:acc>
                      <m:d>
                        <m:dPr>
                          <m:ctrlPr>
                            <a:rPr lang="en-US" sz="280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+1</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𝑙</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e>
                      </m:d>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𝑟</m:t>
                          </m:r>
                          <m:r>
                            <a:rPr lang="en-US" sz="2800" b="0" i="1" smtClean="0">
                              <a:latin typeface="Cambria Math" panose="02040503050406030204" pitchFamily="18" charset="0"/>
                            </a:rPr>
                            <m:t>=1</m:t>
                          </m:r>
                        </m:sub>
                        <m:sup>
                          <m:r>
                            <a:rPr lang="en-US" sz="2800" b="0" i="1" smtClean="0">
                              <a:latin typeface="Cambria Math" panose="02040503050406030204" pitchFamily="18" charset="0"/>
                            </a:rPr>
                            <m:t>𝐾</m:t>
                          </m:r>
                        </m:sup>
                        <m:e>
                          <m:acc>
                            <m:accPr>
                              <m:chr m:val="̂"/>
                              <m:ctrlPr>
                                <a:rPr lang="en-US" sz="2800" i="1" smtClean="0">
                                  <a:latin typeface="Cambria Math" panose="02040503050406030204" pitchFamily="18" charset="0"/>
                                </a:rPr>
                              </m:ctrlPr>
                            </m:acc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𝑟</m:t>
                                  </m:r>
                                </m:sub>
                              </m:sSub>
                            </m:e>
                          </m:acc>
                          <m:d>
                            <m:dPr>
                              <m:ctrlPr>
                                <a:rPr lang="en-US" sz="2800" i="1" smtClean="0">
                                  <a:latin typeface="Cambria Math" panose="02040503050406030204" pitchFamily="18" charset="0"/>
                                </a:rPr>
                              </m:ctrlPr>
                            </m:dPr>
                            <m:e>
                              <m:r>
                                <a:rPr lang="en-US" sz="2800" b="0" i="1" smtClean="0">
                                  <a:latin typeface="Cambria Math" panose="02040503050406030204" pitchFamily="18" charset="0"/>
                                </a:rPr>
                                <m:t>𝑖</m:t>
                              </m:r>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𝑟𝑙</m:t>
                              </m:r>
                            </m:sub>
                          </m:sSub>
                        </m:e>
                      </m:nary>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717404" y="4457910"/>
                <a:ext cx="5537990" cy="1209242"/>
              </a:xfrm>
              <a:prstGeom prst="rect">
                <a:avLst/>
              </a:prstGeom>
              <a:blipFill>
                <a:blip r:embed="rId3"/>
                <a:stretch>
                  <a:fillRect/>
                </a:stretch>
              </a:blipFill>
            </p:spPr>
            <p:txBody>
              <a:bodyPr/>
              <a:lstStyle/>
              <a:p>
                <a:r>
                  <a:rPr lang="en-US">
                    <a:noFill/>
                  </a:rPr>
                  <a:t> </a:t>
                </a:r>
              </a:p>
            </p:txBody>
          </p:sp>
        </mc:Fallback>
      </mc:AlternateContent>
      <p:cxnSp>
        <p:nvCxnSpPr>
          <p:cNvPr id="12" name="Straight Arrow Connector 11"/>
          <p:cNvCxnSpPr/>
          <p:nvPr/>
        </p:nvCxnSpPr>
        <p:spPr>
          <a:xfrm flipV="1">
            <a:off x="2157369" y="5410215"/>
            <a:ext cx="1291365" cy="42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56094" y="5838840"/>
            <a:ext cx="1580817" cy="369332"/>
          </a:xfrm>
          <a:prstGeom prst="rect">
            <a:avLst/>
          </a:prstGeom>
          <a:noFill/>
        </p:spPr>
        <p:txBody>
          <a:bodyPr wrap="none" rtlCol="0">
            <a:spAutoFit/>
          </a:bodyPr>
          <a:lstStyle/>
          <a:p>
            <a:r>
              <a:rPr lang="en-US" dirty="0"/>
              <a:t>Scaled forward</a:t>
            </a:r>
          </a:p>
        </p:txBody>
      </p:sp>
      <p:cxnSp>
        <p:nvCxnSpPr>
          <p:cNvPr id="8" name="Straight Arrow Connector 7"/>
          <p:cNvCxnSpPr/>
          <p:nvPr/>
        </p:nvCxnSpPr>
        <p:spPr>
          <a:xfrm flipH="1" flipV="1">
            <a:off x="5862918" y="5410215"/>
            <a:ext cx="887506" cy="977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62918" y="6368126"/>
            <a:ext cx="5026954" cy="369332"/>
          </a:xfrm>
          <a:prstGeom prst="rect">
            <a:avLst/>
          </a:prstGeom>
          <a:noFill/>
        </p:spPr>
        <p:txBody>
          <a:bodyPr wrap="none" rtlCol="0">
            <a:spAutoFit/>
          </a:bodyPr>
          <a:lstStyle/>
          <a:p>
            <a:r>
              <a:rPr lang="en-US" dirty="0"/>
              <a:t>Emission probability of category at xi+1 using state l</a:t>
            </a:r>
          </a:p>
        </p:txBody>
      </p:sp>
      <p:cxnSp>
        <p:nvCxnSpPr>
          <p:cNvPr id="14" name="Straight Arrow Connector 13"/>
          <p:cNvCxnSpPr/>
          <p:nvPr/>
        </p:nvCxnSpPr>
        <p:spPr>
          <a:xfrm flipH="1">
            <a:off x="8027894" y="4580665"/>
            <a:ext cx="941294" cy="445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19796" y="4204836"/>
            <a:ext cx="4772204" cy="369332"/>
          </a:xfrm>
          <a:prstGeom prst="rect">
            <a:avLst/>
          </a:prstGeom>
          <a:noFill/>
        </p:spPr>
        <p:txBody>
          <a:bodyPr wrap="none" rtlCol="0">
            <a:spAutoFit/>
          </a:bodyPr>
          <a:lstStyle/>
          <a:p>
            <a:r>
              <a:rPr lang="en-US" dirty="0"/>
              <a:t>Probability of moving from state r to state l in i+1</a:t>
            </a:r>
          </a:p>
        </p:txBody>
      </p:sp>
    </p:spTree>
    <p:extLst>
      <p:ext uri="{BB962C8B-B14F-4D97-AF65-F5344CB8AC3E}">
        <p14:creationId xmlns:p14="http://schemas.microsoft.com/office/powerpoint/2010/main" val="1229206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Scale the probability at each step (</a:t>
            </a:r>
            <a:r>
              <a:rPr lang="en-US" dirty="0" err="1"/>
              <a:t>Rabiner</a:t>
            </a:r>
            <a:r>
              <a:rPr lang="en-US" dirty="0"/>
              <a:t> 1989)</a:t>
            </a:r>
          </a:p>
        </p:txBody>
      </p:sp>
      <p:sp>
        <p:nvSpPr>
          <p:cNvPr id="5"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nvGraphicFramePr>
            <p:xfrm>
              <a:off x="1422400" y="2679094"/>
              <a:ext cx="8127999" cy="1493584"/>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019713410"/>
                        </a:ext>
                      </a:extLst>
                    </a:gridCol>
                    <a:gridCol w="2709333">
                      <a:extLst>
                        <a:ext uri="{9D8B030D-6E8A-4147-A177-3AD203B41FA5}">
                          <a16:colId xmlns:a16="http://schemas.microsoft.com/office/drawing/2014/main" val="2902744343"/>
                        </a:ext>
                      </a:extLst>
                    </a:gridCol>
                    <a:gridCol w="2709333">
                      <a:extLst>
                        <a:ext uri="{9D8B030D-6E8A-4147-A177-3AD203B41FA5}">
                          <a16:colId xmlns:a16="http://schemas.microsoft.com/office/drawing/2014/main" val="1330067909"/>
                        </a:ext>
                      </a:extLst>
                    </a:gridCol>
                  </a:tblGrid>
                  <a:tr h="370840">
                    <a:tc>
                      <a:txBody>
                        <a:bodyPr/>
                        <a:lstStyle/>
                        <a:p>
                          <a:r>
                            <a:rPr lang="en-US" dirty="0"/>
                            <a:t>State</a:t>
                          </a:r>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𝑙</m:t>
                                        </m:r>
                                      </m:sub>
                                    </m:sSub>
                                  </m:e>
                                </m:acc>
                                <m:d>
                                  <m:dPr>
                                    <m:ctrlPr>
                                      <a:rPr lang="en-US" sz="1800" i="1" smtClean="0">
                                        <a:latin typeface="Cambria Math" panose="02040503050406030204" pitchFamily="18" charset="0"/>
                                      </a:rPr>
                                    </m:ctrlPr>
                                  </m:dPr>
                                  <m:e>
                                    <m:r>
                                      <a:rPr lang="en-US" sz="1800" b="0" i="1" smtClean="0">
                                        <a:latin typeface="Cambria Math" panose="02040503050406030204" pitchFamily="18" charset="0"/>
                                      </a:rPr>
                                      <m:t>𝑖</m:t>
                                    </m:r>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𝑙</m:t>
                                        </m:r>
                                      </m:sub>
                                    </m:sSub>
                                  </m:e>
                                </m:acc>
                                <m:d>
                                  <m:dPr>
                                    <m:ctrlPr>
                                      <a:rPr lang="en-US" sz="1800" i="1" smtClean="0">
                                        <a:latin typeface="Cambria Math" panose="02040503050406030204" pitchFamily="18" charset="0"/>
                                      </a:rPr>
                                    </m:ctrlPr>
                                  </m:dPr>
                                  <m:e>
                                    <m:r>
                                      <a:rPr lang="en-US" sz="1800" b="0" i="1" smtClean="0">
                                        <a:latin typeface="Cambria Math" panose="02040503050406030204" pitchFamily="18" charset="0"/>
                                      </a:rPr>
                                      <m:t>𝑖</m:t>
                                    </m:r>
                                    <m:r>
                                      <a:rPr lang="en-US" sz="1800" b="0" i="1" smtClean="0">
                                        <a:latin typeface="Cambria Math" panose="02040503050406030204" pitchFamily="18" charset="0"/>
                                      </a:rPr>
                                      <m:t>+1</m:t>
                                    </m:r>
                                  </m:e>
                                </m:d>
                              </m:oMath>
                            </m:oMathPara>
                          </a14:m>
                          <a:endParaRPr lang="en-US" dirty="0"/>
                        </a:p>
                      </a:txBody>
                      <a:tcPr/>
                    </a:tc>
                    <a:extLst>
                      <a:ext uri="{0D108BD9-81ED-4DB2-BD59-A6C34878D82A}">
                        <a16:rowId xmlns:a16="http://schemas.microsoft.com/office/drawing/2014/main" val="2836513871"/>
                      </a:ext>
                    </a:extLst>
                  </a:tr>
                  <a:tr h="370840">
                    <a:tc>
                      <a:txBody>
                        <a:bodyPr/>
                        <a:lstStyle/>
                        <a:p>
                          <a:r>
                            <a:rPr lang="en-US" dirty="0"/>
                            <a:t>State1</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63038698"/>
                      </a:ext>
                    </a:extLst>
                  </a:tr>
                  <a:tr h="370840">
                    <a:tc>
                      <a:txBody>
                        <a:bodyPr/>
                        <a:lstStyle/>
                        <a:p>
                          <a:r>
                            <a:rPr lang="en-US" dirty="0"/>
                            <a:t>State2</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30608929"/>
                      </a:ext>
                    </a:extLst>
                  </a:tr>
                  <a:tr h="370840">
                    <a:tc>
                      <a:txBody>
                        <a:bodyPr/>
                        <a:lstStyle/>
                        <a:p>
                          <a:r>
                            <a:rPr lang="en-US" dirty="0" err="1"/>
                            <a:t>StateK</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94589608"/>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240896085"/>
                  </p:ext>
                </p:extLst>
              </p:nvPr>
            </p:nvGraphicFramePr>
            <p:xfrm>
              <a:off x="1422400" y="2679094"/>
              <a:ext cx="8127999" cy="1493584"/>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019713410"/>
                        </a:ext>
                      </a:extLst>
                    </a:gridCol>
                    <a:gridCol w="2709333">
                      <a:extLst>
                        <a:ext uri="{9D8B030D-6E8A-4147-A177-3AD203B41FA5}">
                          <a16:colId xmlns:a16="http://schemas.microsoft.com/office/drawing/2014/main" val="2902744343"/>
                        </a:ext>
                      </a:extLst>
                    </a:gridCol>
                    <a:gridCol w="2709333">
                      <a:extLst>
                        <a:ext uri="{9D8B030D-6E8A-4147-A177-3AD203B41FA5}">
                          <a16:colId xmlns:a16="http://schemas.microsoft.com/office/drawing/2014/main" val="1330067909"/>
                        </a:ext>
                      </a:extLst>
                    </a:gridCol>
                  </a:tblGrid>
                  <a:tr h="381064">
                    <a:tc>
                      <a:txBody>
                        <a:bodyPr/>
                        <a:lstStyle/>
                        <a:p>
                          <a:r>
                            <a:rPr lang="en-US" dirty="0" smtClean="0"/>
                            <a:t>State</a:t>
                          </a:r>
                          <a:endParaRPr lang="en-US" dirty="0"/>
                        </a:p>
                      </a:txBody>
                      <a:tcPr/>
                    </a:tc>
                    <a:tc>
                      <a:txBody>
                        <a:bodyPr/>
                        <a:lstStyle/>
                        <a:p>
                          <a:endParaRPr lang="en-US"/>
                        </a:p>
                      </a:txBody>
                      <a:tcPr>
                        <a:blipFill>
                          <a:blip r:embed="rId2"/>
                          <a:stretch>
                            <a:fillRect l="-100450" t="-7937" r="-100676" b="-314286"/>
                          </a:stretch>
                        </a:blipFill>
                      </a:tcPr>
                    </a:tc>
                    <a:tc>
                      <a:txBody>
                        <a:bodyPr/>
                        <a:lstStyle/>
                        <a:p>
                          <a:endParaRPr lang="en-US"/>
                        </a:p>
                      </a:txBody>
                      <a:tcPr>
                        <a:blipFill>
                          <a:blip r:embed="rId2"/>
                          <a:stretch>
                            <a:fillRect l="-200000" t="-7937" r="-449" b="-314286"/>
                          </a:stretch>
                        </a:blipFill>
                      </a:tcPr>
                    </a:tc>
                    <a:extLst>
                      <a:ext uri="{0D108BD9-81ED-4DB2-BD59-A6C34878D82A}">
                        <a16:rowId xmlns:a16="http://schemas.microsoft.com/office/drawing/2014/main" val="2836513871"/>
                      </a:ext>
                    </a:extLst>
                  </a:tr>
                  <a:tr h="370840">
                    <a:tc>
                      <a:txBody>
                        <a:bodyPr/>
                        <a:lstStyle/>
                        <a:p>
                          <a:r>
                            <a:rPr lang="en-US" dirty="0" smtClean="0"/>
                            <a:t>State1</a:t>
                          </a:r>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63038698"/>
                      </a:ext>
                    </a:extLst>
                  </a:tr>
                  <a:tr h="370840">
                    <a:tc>
                      <a:txBody>
                        <a:bodyPr/>
                        <a:lstStyle/>
                        <a:p>
                          <a:r>
                            <a:rPr lang="en-US" dirty="0" smtClean="0"/>
                            <a:t>State2</a:t>
                          </a:r>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30608929"/>
                      </a:ext>
                    </a:extLst>
                  </a:tr>
                  <a:tr h="370840">
                    <a:tc>
                      <a:txBody>
                        <a:bodyPr/>
                        <a:lstStyle/>
                        <a:p>
                          <a:r>
                            <a:rPr lang="en-US" dirty="0" err="1" smtClean="0"/>
                            <a:t>StateK</a:t>
                          </a:r>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794589608"/>
                      </a:ext>
                    </a:extLst>
                  </a:tr>
                </a:tbl>
              </a:graphicData>
            </a:graphic>
          </p:graphicFrame>
        </mc:Fallback>
      </mc:AlternateContent>
      <p:cxnSp>
        <p:nvCxnSpPr>
          <p:cNvPr id="6" name="Straight Arrow Connector 5"/>
          <p:cNvCxnSpPr/>
          <p:nvPr/>
        </p:nvCxnSpPr>
        <p:spPr>
          <a:xfrm>
            <a:off x="6252754" y="3239589"/>
            <a:ext cx="1140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6252754" y="3300549"/>
            <a:ext cx="1140823" cy="29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252754" y="3300549"/>
            <a:ext cx="1140823" cy="672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1422400" y="4618487"/>
                <a:ext cx="1682127" cy="1070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𝑙</m:t>
                          </m:r>
                        </m:sub>
                        <m:sup/>
                        <m:e>
                          <m:acc>
                            <m:accPr>
                              <m:chr m:val="̂"/>
                              <m:ctrlPr>
                                <a:rPr lang="en-US" sz="2400" i="1" smtClean="0">
                                  <a:latin typeface="Cambria Math" panose="02040503050406030204" pitchFamily="18" charset="0"/>
                                </a:rPr>
                              </m:ctrlPr>
                            </m:acc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𝑙</m:t>
                                  </m:r>
                                </m:sub>
                              </m:sSub>
                            </m:e>
                          </m:acc>
                          <m:d>
                            <m:dPr>
                              <m:ctrlPr>
                                <a:rPr lang="en-US" sz="2400" i="1" smtClean="0">
                                  <a:latin typeface="Cambria Math" panose="02040503050406030204" pitchFamily="18" charset="0"/>
                                </a:rPr>
                              </m:ctrlPr>
                            </m:dPr>
                            <m:e>
                              <m:r>
                                <a:rPr lang="en-US" sz="2400" b="0" i="1" smtClean="0">
                                  <a:latin typeface="Cambria Math" panose="02040503050406030204" pitchFamily="18" charset="0"/>
                                </a:rPr>
                                <m:t>𝑖</m:t>
                              </m:r>
                            </m:e>
                          </m:d>
                          <m:r>
                            <m:rPr>
                              <m:brk m:alnAt="23"/>
                            </m:rPr>
                            <a:rPr lang="en-US" sz="2400" b="0" i="1" smtClean="0">
                              <a:latin typeface="Cambria Math" panose="02040503050406030204" pitchFamily="18" charset="0"/>
                            </a:rPr>
                            <m:t>=</m:t>
                          </m:r>
                          <m:r>
                            <a:rPr lang="en-US" sz="2400" b="0" i="1" smtClean="0">
                              <a:latin typeface="Cambria Math" panose="02040503050406030204" pitchFamily="18" charset="0"/>
                            </a:rPr>
                            <m:t>1</m:t>
                          </m:r>
                        </m:e>
                      </m:nary>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422400" y="4618487"/>
                <a:ext cx="1682127" cy="1070999"/>
              </a:xfrm>
              <a:prstGeom prst="rect">
                <a:avLst/>
              </a:prstGeom>
              <a:blipFill>
                <a:blip r:embed="rId3"/>
                <a:stretch>
                  <a:fillRect/>
                </a:stretch>
              </a:blipFill>
            </p:spPr>
            <p:txBody>
              <a:bodyPr/>
              <a:lstStyle/>
              <a:p>
                <a:r>
                  <a:rPr lang="en-US">
                    <a:noFill/>
                  </a:rPr>
                  <a:t> </a:t>
                </a:r>
              </a:p>
            </p:txBody>
          </p:sp>
        </mc:Fallback>
      </mc:AlternateContent>
      <p:sp>
        <p:nvSpPr>
          <p:cNvPr id="8" name="TextBox 7"/>
          <p:cNvSpPr txBox="1"/>
          <p:nvPr/>
        </p:nvSpPr>
        <p:spPr>
          <a:xfrm>
            <a:off x="957943" y="4249155"/>
            <a:ext cx="1873270" cy="369332"/>
          </a:xfrm>
          <a:prstGeom prst="rect">
            <a:avLst/>
          </a:prstGeom>
          <a:noFill/>
        </p:spPr>
        <p:txBody>
          <a:bodyPr wrap="none" rtlCol="0">
            <a:spAutoFit/>
          </a:bodyPr>
          <a:lstStyle/>
          <a:p>
            <a:r>
              <a:rPr lang="en-US" dirty="0"/>
              <a:t>If we impose that </a:t>
            </a:r>
          </a:p>
        </p:txBody>
      </p:sp>
      <p:sp>
        <p:nvSpPr>
          <p:cNvPr id="12" name="TextBox 11"/>
          <p:cNvSpPr txBox="1"/>
          <p:nvPr/>
        </p:nvSpPr>
        <p:spPr>
          <a:xfrm>
            <a:off x="4292608" y="4278201"/>
            <a:ext cx="1279517" cy="369332"/>
          </a:xfrm>
          <a:prstGeom prst="rect">
            <a:avLst/>
          </a:prstGeom>
          <a:noFill/>
        </p:spPr>
        <p:txBody>
          <a:bodyPr wrap="none" rtlCol="0">
            <a:spAutoFit/>
          </a:bodyPr>
          <a:lstStyle/>
          <a:p>
            <a:r>
              <a:rPr lang="en-US" dirty="0"/>
              <a:t>Then si+1 is</a:t>
            </a:r>
          </a:p>
        </p:txBody>
      </p:sp>
      <mc:AlternateContent xmlns:mc="http://schemas.openxmlformats.org/markup-compatibility/2006" xmlns:a14="http://schemas.microsoft.com/office/drawing/2010/main">
        <mc:Choice Requires="a14">
          <p:sp>
            <p:nvSpPr>
              <p:cNvPr id="13" name="TextBox 12"/>
              <p:cNvSpPr txBox="1"/>
              <p:nvPr/>
            </p:nvSpPr>
            <p:spPr>
              <a:xfrm>
                <a:off x="4626600" y="4793279"/>
                <a:ext cx="4064254"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𝑙</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𝑙</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e>
                          </m:d>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sub>
                            <m:sup/>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𝑘</m:t>
                                      </m:r>
                                    </m:sub>
                                  </m:sSub>
                                </m:e>
                              </m:acc>
                              <m:d>
                                <m:dPr>
                                  <m:ctrlPr>
                                    <a:rPr lang="en-US" sz="2400" i="1">
                                      <a:latin typeface="Cambria Math" panose="02040503050406030204" pitchFamily="18" charset="0"/>
                                    </a:rPr>
                                  </m:ctrlPr>
                                </m:dPr>
                                <m:e>
                                  <m:r>
                                    <a:rPr lang="en-US" sz="2400" i="1">
                                      <a:latin typeface="Cambria Math" panose="02040503050406030204" pitchFamily="18" charset="0"/>
                                    </a:rPr>
                                    <m:t>𝑖</m:t>
                                  </m:r>
                                </m:e>
                              </m:d>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𝑘𝑙</m:t>
                                  </m:r>
                                </m:sub>
                              </m:sSub>
                            </m:e>
                          </m:nary>
                        </m:e>
                      </m:nary>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626600" y="4793279"/>
                <a:ext cx="4064254" cy="896207"/>
              </a:xfrm>
              <a:prstGeom prst="rect">
                <a:avLst/>
              </a:prstGeom>
              <a:blipFill>
                <a:blip r:embed="rId4"/>
                <a:stretch>
                  <a:fillRect/>
                </a:stretch>
              </a:blipFill>
            </p:spPr>
            <p:txBody>
              <a:bodyPr/>
              <a:lstStyle/>
              <a:p>
                <a:r>
                  <a:rPr lang="en-US">
                    <a:noFill/>
                  </a:rPr>
                  <a:t> </a:t>
                </a:r>
              </a:p>
            </p:txBody>
          </p:sp>
        </mc:Fallback>
      </mc:AlternateContent>
      <p:grpSp>
        <p:nvGrpSpPr>
          <p:cNvPr id="17" name="Group 16"/>
          <p:cNvGrpSpPr/>
          <p:nvPr/>
        </p:nvGrpSpPr>
        <p:grpSpPr>
          <a:xfrm>
            <a:off x="6000206" y="3042648"/>
            <a:ext cx="3550193" cy="2646838"/>
            <a:chOff x="6000206" y="3042648"/>
            <a:chExt cx="3550193" cy="2646838"/>
          </a:xfrm>
        </p:grpSpPr>
        <p:sp>
          <p:nvSpPr>
            <p:cNvPr id="15" name="Rectangle 14"/>
            <p:cNvSpPr/>
            <p:nvPr/>
          </p:nvSpPr>
          <p:spPr>
            <a:xfrm>
              <a:off x="6000206" y="4793279"/>
              <a:ext cx="2690648" cy="8962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23165" y="3042648"/>
              <a:ext cx="2727234" cy="357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6096000" y="3144182"/>
            <a:ext cx="2524125" cy="2545304"/>
            <a:chOff x="6096000" y="3144182"/>
            <a:chExt cx="2524125" cy="2545304"/>
          </a:xfrm>
        </p:grpSpPr>
        <p:sp>
          <p:nvSpPr>
            <p:cNvPr id="18" name="Rectangle 17"/>
            <p:cNvSpPr/>
            <p:nvPr/>
          </p:nvSpPr>
          <p:spPr>
            <a:xfrm>
              <a:off x="7124700" y="4793279"/>
              <a:ext cx="1495425" cy="89620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96000" y="3144182"/>
              <a:ext cx="1495425" cy="89620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543550" y="4159707"/>
            <a:ext cx="6448736" cy="1595122"/>
            <a:chOff x="5543550" y="4159707"/>
            <a:chExt cx="6448736" cy="1595122"/>
          </a:xfrm>
        </p:grpSpPr>
        <p:sp>
          <p:nvSpPr>
            <p:cNvPr id="21" name="Rectangle 20"/>
            <p:cNvSpPr/>
            <p:nvPr/>
          </p:nvSpPr>
          <p:spPr>
            <a:xfrm>
              <a:off x="5543550" y="4694964"/>
              <a:ext cx="3276600" cy="105986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Rectangle 21"/>
            <p:cNvSpPr/>
            <p:nvPr/>
          </p:nvSpPr>
          <p:spPr>
            <a:xfrm>
              <a:off x="6843712" y="4198003"/>
              <a:ext cx="2706687" cy="33822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TextBox 22"/>
            <p:cNvSpPr txBox="1"/>
            <p:nvPr/>
          </p:nvSpPr>
          <p:spPr>
            <a:xfrm>
              <a:off x="9550399" y="4159707"/>
              <a:ext cx="2441887" cy="369332"/>
            </a:xfrm>
            <a:prstGeom prst="rect">
              <a:avLst/>
            </a:prstGeom>
            <a:noFill/>
          </p:spPr>
          <p:txBody>
            <a:bodyPr wrap="none" rtlCol="0">
              <a:spAutoFit/>
            </a:bodyPr>
            <a:lstStyle/>
            <a:p>
              <a:r>
                <a:rPr lang="en-US" dirty="0"/>
                <a:t>Total of the scaled value</a:t>
              </a:r>
            </a:p>
          </p:txBody>
        </p:sp>
      </p:grpSp>
      <mc:AlternateContent xmlns:mc="http://schemas.openxmlformats.org/markup-compatibility/2006" xmlns:a14="http://schemas.microsoft.com/office/drawing/2010/main">
        <mc:Choice Requires="a14">
          <p:sp>
            <p:nvSpPr>
              <p:cNvPr id="25" name="TextBox 24"/>
              <p:cNvSpPr txBox="1"/>
              <p:nvPr/>
            </p:nvSpPr>
            <p:spPr>
              <a:xfrm>
                <a:off x="4578975" y="5933243"/>
                <a:ext cx="2054088"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𝐻𝑀𝑀</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𝐿</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e>
                      </m:nary>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4578975" y="5933243"/>
                <a:ext cx="2054088" cy="7789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6787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10071860" cy="646331"/>
          </a:xfrm>
          <a:prstGeom prst="rect">
            <a:avLst/>
          </a:prstGeom>
          <a:noFill/>
        </p:spPr>
        <p:txBody>
          <a:bodyPr wrap="none" rtlCol="0">
            <a:spAutoFit/>
          </a:bodyPr>
          <a:lstStyle/>
          <a:p>
            <a:r>
              <a:rPr lang="en-US" sz="3600" dirty="0"/>
              <a:t>What happens when the parameters are not known?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8206" y="2727268"/>
            <a:ext cx="1905411" cy="190541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2036" y="2724365"/>
            <a:ext cx="1908314" cy="1908314"/>
          </a:xfrm>
          <a:prstGeom prst="rect">
            <a:avLst/>
          </a:prstGeom>
        </p:spPr>
      </p:pic>
      <p:graphicFrame>
        <p:nvGraphicFramePr>
          <p:cNvPr id="8" name="Table 7"/>
          <p:cNvGraphicFramePr>
            <a:graphicFrameLocks noGrp="1"/>
          </p:cNvGraphicFramePr>
          <p:nvPr/>
        </p:nvGraphicFramePr>
        <p:xfrm>
          <a:off x="816458"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629129204"/>
                  </a:ext>
                </a:extLst>
              </a:tr>
            </a:tbl>
          </a:graphicData>
        </a:graphic>
      </p:graphicFrame>
      <p:graphicFrame>
        <p:nvGraphicFramePr>
          <p:cNvPr id="10" name="Table 9"/>
          <p:cNvGraphicFramePr>
            <a:graphicFrameLocks noGrp="1"/>
          </p:cNvGraphicFramePr>
          <p:nvPr/>
        </p:nvGraphicFramePr>
        <p:xfrm>
          <a:off x="6791739"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629129204"/>
                  </a:ext>
                </a:extLst>
              </a:tr>
            </a:tbl>
          </a:graphicData>
        </a:graphic>
      </p:graphicFrame>
      <p:sp>
        <p:nvSpPr>
          <p:cNvPr id="11" name="Freeform 10"/>
          <p:cNvSpPr/>
          <p:nvPr/>
        </p:nvSpPr>
        <p:spPr>
          <a:xfrm rot="5736640">
            <a:off x="9346800" y="2153558"/>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469970" y="1865531"/>
            <a:ext cx="375424" cy="584775"/>
          </a:xfrm>
          <a:prstGeom prst="rect">
            <a:avLst/>
          </a:prstGeom>
          <a:noFill/>
        </p:spPr>
        <p:txBody>
          <a:bodyPr wrap="none" rtlCol="0">
            <a:spAutoFit/>
          </a:bodyPr>
          <a:lstStyle/>
          <a:p>
            <a:r>
              <a:rPr lang="en-US" sz="3200" dirty="0"/>
              <a:t>?</a:t>
            </a:r>
          </a:p>
        </p:txBody>
      </p:sp>
      <p:sp>
        <p:nvSpPr>
          <p:cNvPr id="13" name="Freeform 12"/>
          <p:cNvSpPr/>
          <p:nvPr/>
        </p:nvSpPr>
        <p:spPr>
          <a:xfrm rot="973529">
            <a:off x="1259323" y="2108126"/>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4041913" y="3591339"/>
            <a:ext cx="34853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81377" y="3006564"/>
            <a:ext cx="375424" cy="584775"/>
          </a:xfrm>
          <a:prstGeom prst="rect">
            <a:avLst/>
          </a:prstGeom>
          <a:noFill/>
        </p:spPr>
        <p:txBody>
          <a:bodyPr wrap="none" rtlCol="0">
            <a:spAutoFit/>
          </a:bodyPr>
          <a:lstStyle/>
          <a:p>
            <a:r>
              <a:rPr lang="en-US" sz="3200" dirty="0"/>
              <a:t>?</a:t>
            </a:r>
          </a:p>
        </p:txBody>
      </p:sp>
      <p:sp>
        <p:nvSpPr>
          <p:cNvPr id="17" name="TextBox 16"/>
          <p:cNvSpPr txBox="1"/>
          <p:nvPr/>
        </p:nvSpPr>
        <p:spPr>
          <a:xfrm>
            <a:off x="359441" y="1865531"/>
            <a:ext cx="375424" cy="584775"/>
          </a:xfrm>
          <a:prstGeom prst="rect">
            <a:avLst/>
          </a:prstGeom>
          <a:noFill/>
        </p:spPr>
        <p:txBody>
          <a:bodyPr wrap="none" rtlCol="0">
            <a:spAutoFit/>
          </a:bodyPr>
          <a:lstStyle/>
          <a:p>
            <a:r>
              <a:rPr lang="en-US" sz="3200" dirty="0"/>
              <a:t>?</a:t>
            </a:r>
          </a:p>
        </p:txBody>
      </p:sp>
      <p:cxnSp>
        <p:nvCxnSpPr>
          <p:cNvPr id="18" name="Straight Arrow Connector 17"/>
          <p:cNvCxnSpPr/>
          <p:nvPr/>
        </p:nvCxnSpPr>
        <p:spPr>
          <a:xfrm flipH="1">
            <a:off x="4061792" y="3916016"/>
            <a:ext cx="3485322" cy="0"/>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72986" y="3916016"/>
            <a:ext cx="375424" cy="584775"/>
          </a:xfrm>
          <a:prstGeom prst="rect">
            <a:avLst/>
          </a:prstGeom>
          <a:noFill/>
        </p:spPr>
        <p:txBody>
          <a:bodyPr wrap="none" rtlCol="0">
            <a:spAutoFit/>
          </a:bodyPr>
          <a:lstStyle/>
          <a:p>
            <a:r>
              <a:rPr lang="en-US" sz="3200" dirty="0"/>
              <a:t>?</a:t>
            </a:r>
          </a:p>
        </p:txBody>
      </p:sp>
      <p:sp>
        <p:nvSpPr>
          <p:cNvPr id="15" name="TextBox 14"/>
          <p:cNvSpPr txBox="1"/>
          <p:nvPr/>
        </p:nvSpPr>
        <p:spPr>
          <a:xfrm>
            <a:off x="7208453" y="6001699"/>
            <a:ext cx="3711272" cy="769441"/>
          </a:xfrm>
          <a:prstGeom prst="rect">
            <a:avLst/>
          </a:prstGeom>
          <a:noFill/>
        </p:spPr>
        <p:txBody>
          <a:bodyPr wrap="none" rtlCol="0">
            <a:spAutoFit/>
          </a:bodyPr>
          <a:lstStyle/>
          <a:p>
            <a:r>
              <a:rPr lang="en-US" sz="4400" dirty="0">
                <a:solidFill>
                  <a:srgbClr val="FF0000"/>
                </a:solidFill>
              </a:rPr>
              <a:t>Loaded (L) dice</a:t>
            </a:r>
          </a:p>
        </p:txBody>
      </p:sp>
      <p:sp>
        <p:nvSpPr>
          <p:cNvPr id="20" name="TextBox 19"/>
          <p:cNvSpPr txBox="1"/>
          <p:nvPr/>
        </p:nvSpPr>
        <p:spPr>
          <a:xfrm>
            <a:off x="1096384" y="4837390"/>
            <a:ext cx="3429053"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fair dice</a:t>
            </a:r>
          </a:p>
        </p:txBody>
      </p:sp>
      <p:sp>
        <p:nvSpPr>
          <p:cNvPr id="22" name="TextBox 21"/>
          <p:cNvSpPr txBox="1"/>
          <p:nvPr/>
        </p:nvSpPr>
        <p:spPr>
          <a:xfrm>
            <a:off x="6602670" y="4844016"/>
            <a:ext cx="4294648"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loaded dice</a:t>
            </a:r>
          </a:p>
        </p:txBody>
      </p:sp>
      <p:sp>
        <p:nvSpPr>
          <p:cNvPr id="21" name="TextBox 20"/>
          <p:cNvSpPr txBox="1"/>
          <p:nvPr/>
        </p:nvSpPr>
        <p:spPr>
          <a:xfrm>
            <a:off x="1662464" y="6021602"/>
            <a:ext cx="2832122" cy="769441"/>
          </a:xfrm>
          <a:prstGeom prst="rect">
            <a:avLst/>
          </a:prstGeom>
          <a:noFill/>
        </p:spPr>
        <p:txBody>
          <a:bodyPr wrap="none" rtlCol="0">
            <a:spAutoFit/>
          </a:bodyPr>
          <a:lstStyle/>
          <a:p>
            <a:r>
              <a:rPr lang="en-US" sz="4400" dirty="0">
                <a:solidFill>
                  <a:srgbClr val="0070C0"/>
                </a:solidFill>
              </a:rPr>
              <a:t>Fair (F) dice</a:t>
            </a:r>
          </a:p>
        </p:txBody>
      </p:sp>
      <p:sp>
        <p:nvSpPr>
          <p:cNvPr id="23" name="TextBox 22"/>
          <p:cNvSpPr txBox="1"/>
          <p:nvPr/>
        </p:nvSpPr>
        <p:spPr>
          <a:xfrm>
            <a:off x="2324399" y="2015617"/>
            <a:ext cx="1059072" cy="369332"/>
          </a:xfrm>
          <a:prstGeom prst="rect">
            <a:avLst/>
          </a:prstGeom>
          <a:noFill/>
        </p:spPr>
        <p:txBody>
          <a:bodyPr wrap="none" rtlCol="0">
            <a:spAutoFit/>
          </a:bodyPr>
          <a:lstStyle/>
          <a:p>
            <a:r>
              <a:rPr lang="en-US" dirty="0"/>
              <a:t>State Fair</a:t>
            </a:r>
          </a:p>
        </p:txBody>
      </p:sp>
      <p:sp>
        <p:nvSpPr>
          <p:cNvPr id="24" name="TextBox 23"/>
          <p:cNvSpPr txBox="1"/>
          <p:nvPr/>
        </p:nvSpPr>
        <p:spPr>
          <a:xfrm>
            <a:off x="8051926" y="1932105"/>
            <a:ext cx="1405128" cy="369332"/>
          </a:xfrm>
          <a:prstGeom prst="rect">
            <a:avLst/>
          </a:prstGeom>
          <a:noFill/>
        </p:spPr>
        <p:txBody>
          <a:bodyPr wrap="none" rtlCol="0">
            <a:spAutoFit/>
          </a:bodyPr>
          <a:lstStyle/>
          <a:p>
            <a:r>
              <a:rPr lang="en-US" dirty="0"/>
              <a:t>State Loaded</a:t>
            </a:r>
          </a:p>
        </p:txBody>
      </p:sp>
      <p:sp>
        <p:nvSpPr>
          <p:cNvPr id="25" name="TextBox 24"/>
          <p:cNvSpPr txBox="1"/>
          <p:nvPr/>
        </p:nvSpPr>
        <p:spPr>
          <a:xfrm>
            <a:off x="4442788" y="2059722"/>
            <a:ext cx="2853890" cy="923330"/>
          </a:xfrm>
          <a:prstGeom prst="rect">
            <a:avLst/>
          </a:prstGeom>
          <a:noFill/>
        </p:spPr>
        <p:txBody>
          <a:bodyPr wrap="square" rtlCol="0">
            <a:spAutoFit/>
          </a:bodyPr>
          <a:lstStyle/>
          <a:p>
            <a:pPr algn="ctr"/>
            <a:r>
              <a:rPr lang="en-US" dirty="0"/>
              <a:t>Probability of making a change from one state to another</a:t>
            </a:r>
          </a:p>
        </p:txBody>
      </p:sp>
    </p:spTree>
    <p:extLst>
      <p:ext uri="{BB962C8B-B14F-4D97-AF65-F5344CB8AC3E}">
        <p14:creationId xmlns:p14="http://schemas.microsoft.com/office/powerpoint/2010/main" val="1520450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10071860" cy="646331"/>
          </a:xfrm>
          <a:prstGeom prst="rect">
            <a:avLst/>
          </a:prstGeom>
          <a:noFill/>
        </p:spPr>
        <p:txBody>
          <a:bodyPr wrap="none" rtlCol="0">
            <a:spAutoFit/>
          </a:bodyPr>
          <a:lstStyle/>
          <a:p>
            <a:r>
              <a:rPr lang="en-US" sz="3600" dirty="0"/>
              <a:t>What happens when the parameters are not known?</a:t>
            </a:r>
          </a:p>
        </p:txBody>
      </p:sp>
      <p:sp>
        <p:nvSpPr>
          <p:cNvPr id="26" name="TextBox 25"/>
          <p:cNvSpPr txBox="1"/>
          <p:nvPr/>
        </p:nvSpPr>
        <p:spPr>
          <a:xfrm>
            <a:off x="563217" y="3017410"/>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9" name="Rectangle 28"/>
              <p:cNvSpPr/>
              <p:nvPr/>
            </p:nvSpPr>
            <p:spPr>
              <a:xfrm>
                <a:off x="189845" y="3063576"/>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189845" y="3063576"/>
                <a:ext cx="367985" cy="369332"/>
              </a:xfrm>
              <a:prstGeom prst="rect">
                <a:avLst/>
              </a:prstGeom>
              <a:blipFill>
                <a:blip r:embed="rId4"/>
                <a:stretch>
                  <a:fillRect/>
                </a:stretch>
              </a:blipFill>
            </p:spPr>
            <p:txBody>
              <a:bodyPr/>
              <a:lstStyle/>
              <a:p>
                <a:r>
                  <a:rPr lang="en-US">
                    <a:noFill/>
                  </a:rPr>
                  <a:t> </a:t>
                </a:r>
              </a:p>
            </p:txBody>
          </p:sp>
        </mc:Fallback>
      </mc:AlternateContent>
      <p:sp>
        <p:nvSpPr>
          <p:cNvPr id="2" name="TextBox 1"/>
          <p:cNvSpPr txBox="1"/>
          <p:nvPr/>
        </p:nvSpPr>
        <p:spPr>
          <a:xfrm>
            <a:off x="1603762" y="1934473"/>
            <a:ext cx="9183540" cy="523220"/>
          </a:xfrm>
          <a:prstGeom prst="rect">
            <a:avLst/>
          </a:prstGeom>
          <a:noFill/>
        </p:spPr>
        <p:txBody>
          <a:bodyPr wrap="none" rtlCol="0">
            <a:spAutoFit/>
          </a:bodyPr>
          <a:lstStyle/>
          <a:p>
            <a:pPr algn="ctr"/>
            <a:r>
              <a:rPr lang="en-US" sz="2800" dirty="0">
                <a:solidFill>
                  <a:srgbClr val="FF0000"/>
                </a:solidFill>
              </a:rPr>
              <a:t>1 We have a training dataset where we know the hidden state</a:t>
            </a:r>
          </a:p>
        </p:txBody>
      </p:sp>
      <mc:AlternateContent xmlns:mc="http://schemas.openxmlformats.org/markup-compatibility/2006" xmlns:a14="http://schemas.microsoft.com/office/drawing/2010/main">
        <mc:Choice Requires="a14">
          <p:sp>
            <p:nvSpPr>
              <p:cNvPr id="9" name="Rectangle 8"/>
              <p:cNvSpPr/>
              <p:nvPr/>
            </p:nvSpPr>
            <p:spPr>
              <a:xfrm>
                <a:off x="199153" y="3655739"/>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199153" y="3655739"/>
                <a:ext cx="378757" cy="369332"/>
              </a:xfrm>
              <a:prstGeom prst="rect">
                <a:avLst/>
              </a:prstGeom>
              <a:blipFill>
                <a:blip r:embed="rId5"/>
                <a:stretch>
                  <a:fillRect/>
                </a:stretch>
              </a:blipFill>
            </p:spPr>
            <p:txBody>
              <a:bodyPr/>
              <a:lstStyle/>
              <a:p>
                <a:r>
                  <a:rPr lang="en-US">
                    <a:noFill/>
                  </a:rPr>
                  <a:t> </a:t>
                </a:r>
              </a:p>
            </p:txBody>
          </p:sp>
        </mc:Fallback>
      </mc:AlternateContent>
      <p:sp>
        <p:nvSpPr>
          <p:cNvPr id="10" name="TextBox 9"/>
          <p:cNvSpPr txBox="1"/>
          <p:nvPr/>
        </p:nvSpPr>
        <p:spPr>
          <a:xfrm>
            <a:off x="577910" y="3609572"/>
            <a:ext cx="11153951" cy="507831"/>
          </a:xfrm>
          <a:prstGeom prst="rect">
            <a:avLst/>
          </a:prstGeom>
          <a:noFill/>
        </p:spPr>
        <p:txBody>
          <a:bodyPr wrap="none" rtlCol="0">
            <a:spAutoFit/>
          </a:bodyPr>
          <a:lstStyle/>
          <a:p>
            <a:r>
              <a:rPr lang="en-US" sz="2700" dirty="0"/>
              <a:t> F,F,F,F,F,F,F,L,L,L,L,L,L,L,L,L,F,F,F,F,F,F,F,F,F,F,F,F,L,L,L,L,L,L,L,F,F,F,F,F,F,F,F,F,F,F,F,F,L,L</a:t>
            </a:r>
          </a:p>
        </p:txBody>
      </p:sp>
    </p:spTree>
    <p:extLst>
      <p:ext uri="{BB962C8B-B14F-4D97-AF65-F5344CB8AC3E}">
        <p14:creationId xmlns:p14="http://schemas.microsoft.com/office/powerpoint/2010/main" val="363428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8206" y="2727268"/>
            <a:ext cx="1905411" cy="19054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2036" y="2724365"/>
            <a:ext cx="1908314" cy="1908314"/>
          </a:xfrm>
          <a:prstGeom prst="rect">
            <a:avLst/>
          </a:prstGeom>
        </p:spPr>
      </p:pic>
      <p:graphicFrame>
        <p:nvGraphicFramePr>
          <p:cNvPr id="11" name="Table 10"/>
          <p:cNvGraphicFramePr>
            <a:graphicFrameLocks noGrp="1"/>
          </p:cNvGraphicFramePr>
          <p:nvPr/>
        </p:nvGraphicFramePr>
        <p:xfrm>
          <a:off x="816458"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629129204"/>
                  </a:ext>
                </a:extLst>
              </a:tr>
            </a:tbl>
          </a:graphicData>
        </a:graphic>
      </p:graphicFrame>
      <p:graphicFrame>
        <p:nvGraphicFramePr>
          <p:cNvPr id="12" name="Table 11"/>
          <p:cNvGraphicFramePr>
            <a:graphicFrameLocks noGrp="1"/>
          </p:cNvGraphicFramePr>
          <p:nvPr/>
        </p:nvGraphicFramePr>
        <p:xfrm>
          <a:off x="6791739"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629129204"/>
                  </a:ext>
                </a:extLst>
              </a:tr>
            </a:tbl>
          </a:graphicData>
        </a:graphic>
      </p:graphicFrame>
      <p:sp>
        <p:nvSpPr>
          <p:cNvPr id="13" name="Freeform 12"/>
          <p:cNvSpPr/>
          <p:nvPr/>
        </p:nvSpPr>
        <p:spPr>
          <a:xfrm rot="5736640">
            <a:off x="9346800" y="2153558"/>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469970" y="1865531"/>
            <a:ext cx="375424" cy="584775"/>
          </a:xfrm>
          <a:prstGeom prst="rect">
            <a:avLst/>
          </a:prstGeom>
          <a:noFill/>
        </p:spPr>
        <p:txBody>
          <a:bodyPr wrap="none" rtlCol="0">
            <a:spAutoFit/>
          </a:bodyPr>
          <a:lstStyle/>
          <a:p>
            <a:r>
              <a:rPr lang="en-US" sz="3200" dirty="0"/>
              <a:t>?</a:t>
            </a:r>
          </a:p>
        </p:txBody>
      </p:sp>
      <p:sp>
        <p:nvSpPr>
          <p:cNvPr id="15" name="Freeform 14"/>
          <p:cNvSpPr/>
          <p:nvPr/>
        </p:nvSpPr>
        <p:spPr>
          <a:xfrm rot="973529">
            <a:off x="1259323" y="2108126"/>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4041913" y="3591339"/>
            <a:ext cx="34853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81377" y="3006564"/>
            <a:ext cx="375424" cy="584775"/>
          </a:xfrm>
          <a:prstGeom prst="rect">
            <a:avLst/>
          </a:prstGeom>
          <a:noFill/>
        </p:spPr>
        <p:txBody>
          <a:bodyPr wrap="none" rtlCol="0">
            <a:spAutoFit/>
          </a:bodyPr>
          <a:lstStyle/>
          <a:p>
            <a:r>
              <a:rPr lang="en-US" sz="3200" dirty="0"/>
              <a:t>?</a:t>
            </a:r>
          </a:p>
        </p:txBody>
      </p:sp>
      <p:sp>
        <p:nvSpPr>
          <p:cNvPr id="18" name="TextBox 17"/>
          <p:cNvSpPr txBox="1"/>
          <p:nvPr/>
        </p:nvSpPr>
        <p:spPr>
          <a:xfrm>
            <a:off x="359441" y="1865531"/>
            <a:ext cx="375424" cy="584775"/>
          </a:xfrm>
          <a:prstGeom prst="rect">
            <a:avLst/>
          </a:prstGeom>
          <a:noFill/>
        </p:spPr>
        <p:txBody>
          <a:bodyPr wrap="none" rtlCol="0">
            <a:spAutoFit/>
          </a:bodyPr>
          <a:lstStyle/>
          <a:p>
            <a:r>
              <a:rPr lang="en-US" sz="3200" dirty="0"/>
              <a:t>?</a:t>
            </a:r>
          </a:p>
        </p:txBody>
      </p:sp>
      <p:cxnSp>
        <p:nvCxnSpPr>
          <p:cNvPr id="19" name="Straight Arrow Connector 18"/>
          <p:cNvCxnSpPr/>
          <p:nvPr/>
        </p:nvCxnSpPr>
        <p:spPr>
          <a:xfrm flipH="1">
            <a:off x="4061792" y="3916016"/>
            <a:ext cx="3485322" cy="0"/>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72986" y="3916016"/>
            <a:ext cx="375424" cy="584775"/>
          </a:xfrm>
          <a:prstGeom prst="rect">
            <a:avLst/>
          </a:prstGeom>
          <a:noFill/>
        </p:spPr>
        <p:txBody>
          <a:bodyPr wrap="none" rtlCol="0">
            <a:spAutoFit/>
          </a:bodyPr>
          <a:lstStyle/>
          <a:p>
            <a:r>
              <a:rPr lang="en-US" sz="3200" dirty="0"/>
              <a:t>?</a:t>
            </a:r>
          </a:p>
        </p:txBody>
      </p:sp>
      <p:sp>
        <p:nvSpPr>
          <p:cNvPr id="21" name="TextBox 20"/>
          <p:cNvSpPr txBox="1"/>
          <p:nvPr/>
        </p:nvSpPr>
        <p:spPr>
          <a:xfrm>
            <a:off x="7208453" y="6001699"/>
            <a:ext cx="3711272" cy="769441"/>
          </a:xfrm>
          <a:prstGeom prst="rect">
            <a:avLst/>
          </a:prstGeom>
          <a:noFill/>
        </p:spPr>
        <p:txBody>
          <a:bodyPr wrap="none" rtlCol="0">
            <a:spAutoFit/>
          </a:bodyPr>
          <a:lstStyle/>
          <a:p>
            <a:r>
              <a:rPr lang="en-US" sz="4400" dirty="0">
                <a:solidFill>
                  <a:srgbClr val="FF0000"/>
                </a:solidFill>
              </a:rPr>
              <a:t>Loaded (L) dice</a:t>
            </a:r>
          </a:p>
        </p:txBody>
      </p:sp>
      <p:sp>
        <p:nvSpPr>
          <p:cNvPr id="22" name="TextBox 21"/>
          <p:cNvSpPr txBox="1"/>
          <p:nvPr/>
        </p:nvSpPr>
        <p:spPr>
          <a:xfrm>
            <a:off x="1096384" y="4837390"/>
            <a:ext cx="3429053"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fair dice</a:t>
            </a:r>
          </a:p>
        </p:txBody>
      </p:sp>
      <p:sp>
        <p:nvSpPr>
          <p:cNvPr id="23" name="TextBox 22"/>
          <p:cNvSpPr txBox="1"/>
          <p:nvPr/>
        </p:nvSpPr>
        <p:spPr>
          <a:xfrm>
            <a:off x="6602670" y="4844016"/>
            <a:ext cx="4294648"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loaded dice</a:t>
            </a:r>
          </a:p>
        </p:txBody>
      </p:sp>
      <p:sp>
        <p:nvSpPr>
          <p:cNvPr id="24" name="TextBox 23"/>
          <p:cNvSpPr txBox="1"/>
          <p:nvPr/>
        </p:nvSpPr>
        <p:spPr>
          <a:xfrm>
            <a:off x="1662464" y="6021602"/>
            <a:ext cx="2832122" cy="769441"/>
          </a:xfrm>
          <a:prstGeom prst="rect">
            <a:avLst/>
          </a:prstGeom>
          <a:noFill/>
        </p:spPr>
        <p:txBody>
          <a:bodyPr wrap="none" rtlCol="0">
            <a:spAutoFit/>
          </a:bodyPr>
          <a:lstStyle/>
          <a:p>
            <a:r>
              <a:rPr lang="en-US" sz="4400" dirty="0">
                <a:solidFill>
                  <a:srgbClr val="0070C0"/>
                </a:solidFill>
              </a:rPr>
              <a:t>Fair (F) dice</a:t>
            </a:r>
          </a:p>
        </p:txBody>
      </p:sp>
      <p:sp>
        <p:nvSpPr>
          <p:cNvPr id="25" name="TextBox 24"/>
          <p:cNvSpPr txBox="1"/>
          <p:nvPr/>
        </p:nvSpPr>
        <p:spPr>
          <a:xfrm>
            <a:off x="2324399" y="2015617"/>
            <a:ext cx="1059072" cy="369332"/>
          </a:xfrm>
          <a:prstGeom prst="rect">
            <a:avLst/>
          </a:prstGeom>
          <a:noFill/>
        </p:spPr>
        <p:txBody>
          <a:bodyPr wrap="none" rtlCol="0">
            <a:spAutoFit/>
          </a:bodyPr>
          <a:lstStyle/>
          <a:p>
            <a:r>
              <a:rPr lang="en-US" dirty="0"/>
              <a:t>State Fair</a:t>
            </a:r>
          </a:p>
        </p:txBody>
      </p:sp>
      <p:sp>
        <p:nvSpPr>
          <p:cNvPr id="30" name="TextBox 29"/>
          <p:cNvSpPr txBox="1"/>
          <p:nvPr/>
        </p:nvSpPr>
        <p:spPr>
          <a:xfrm>
            <a:off x="8051926" y="1932105"/>
            <a:ext cx="1405128" cy="369332"/>
          </a:xfrm>
          <a:prstGeom prst="rect">
            <a:avLst/>
          </a:prstGeom>
          <a:noFill/>
        </p:spPr>
        <p:txBody>
          <a:bodyPr wrap="none" rtlCol="0">
            <a:spAutoFit/>
          </a:bodyPr>
          <a:lstStyle/>
          <a:p>
            <a:r>
              <a:rPr lang="en-US" dirty="0"/>
              <a:t>State Loaded</a:t>
            </a:r>
          </a:p>
        </p:txBody>
      </p:sp>
      <p:sp>
        <p:nvSpPr>
          <p:cNvPr id="31" name="TextBox 30"/>
          <p:cNvSpPr txBox="1"/>
          <p:nvPr/>
        </p:nvSpPr>
        <p:spPr>
          <a:xfrm>
            <a:off x="4442788" y="2059722"/>
            <a:ext cx="2853890" cy="923330"/>
          </a:xfrm>
          <a:prstGeom prst="rect">
            <a:avLst/>
          </a:prstGeom>
          <a:noFill/>
        </p:spPr>
        <p:txBody>
          <a:bodyPr wrap="square" rtlCol="0">
            <a:spAutoFit/>
          </a:bodyPr>
          <a:lstStyle/>
          <a:p>
            <a:pPr algn="ctr"/>
            <a:r>
              <a:rPr lang="en-US" dirty="0"/>
              <a:t>Probability of making a change from one state to another</a:t>
            </a:r>
          </a:p>
        </p:txBody>
      </p:sp>
      <mc:AlternateContent xmlns:mc="http://schemas.openxmlformats.org/markup-compatibility/2006" xmlns:a14="http://schemas.microsoft.com/office/drawing/2010/main">
        <mc:Choice Requires="a14">
          <p:sp>
            <p:nvSpPr>
              <p:cNvPr id="32" name="Rectangle 31"/>
              <p:cNvSpPr/>
              <p:nvPr/>
            </p:nvSpPr>
            <p:spPr>
              <a:xfrm>
                <a:off x="-19316" y="1421226"/>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32" name="Rectangle 31"/>
              <p:cNvSpPr>
                <a:spLocks noRot="1" noChangeAspect="1" noMove="1" noResize="1" noEditPoints="1" noAdjustHandles="1" noChangeArrowheads="1" noChangeShapeType="1" noTextEdit="1"/>
              </p:cNvSpPr>
              <p:nvPr/>
            </p:nvSpPr>
            <p:spPr>
              <a:xfrm>
                <a:off x="-19316" y="1421226"/>
                <a:ext cx="378757" cy="369332"/>
              </a:xfrm>
              <a:prstGeom prst="rect">
                <a:avLst/>
              </a:prstGeom>
              <a:blipFill>
                <a:blip r:embed="rId7"/>
                <a:stretch>
                  <a:fillRect/>
                </a:stretch>
              </a:blipFill>
            </p:spPr>
            <p:txBody>
              <a:bodyPr/>
              <a:lstStyle/>
              <a:p>
                <a:r>
                  <a:rPr lang="en-US">
                    <a:noFill/>
                  </a:rPr>
                  <a:t> </a:t>
                </a:r>
              </a:p>
            </p:txBody>
          </p:sp>
        </mc:Fallback>
      </mc:AlternateContent>
      <p:sp>
        <p:nvSpPr>
          <p:cNvPr id="33" name="TextBox 32"/>
          <p:cNvSpPr txBox="1"/>
          <p:nvPr/>
        </p:nvSpPr>
        <p:spPr>
          <a:xfrm>
            <a:off x="359441" y="1375059"/>
            <a:ext cx="11153951" cy="507831"/>
          </a:xfrm>
          <a:prstGeom prst="rect">
            <a:avLst/>
          </a:prstGeom>
          <a:noFill/>
        </p:spPr>
        <p:txBody>
          <a:bodyPr wrap="none" rtlCol="0">
            <a:spAutoFit/>
          </a:bodyPr>
          <a:lstStyle/>
          <a:p>
            <a:r>
              <a:rPr lang="en-US" sz="2700" dirty="0"/>
              <a:t> F,F,F,F,F,F,F,L,L,L,L,L,L,L,L,L,F,F,F,F,F,F,F,F,F,F,F,F,L,L,L,L,L,L,L,F,F,F,F,F,F,F,F,F,F,F,F,F,L,L</a:t>
            </a:r>
          </a:p>
        </p:txBody>
      </p:sp>
    </p:spTree>
    <p:extLst>
      <p:ext uri="{BB962C8B-B14F-4D97-AF65-F5344CB8AC3E}">
        <p14:creationId xmlns:p14="http://schemas.microsoft.com/office/powerpoint/2010/main" val="2970834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8206" y="2727268"/>
            <a:ext cx="1905411" cy="19054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2036" y="2724365"/>
            <a:ext cx="1908314" cy="1908314"/>
          </a:xfrm>
          <a:prstGeom prst="rect">
            <a:avLst/>
          </a:prstGeom>
        </p:spPr>
      </p:pic>
      <p:graphicFrame>
        <p:nvGraphicFramePr>
          <p:cNvPr id="11" name="Table 10"/>
          <p:cNvGraphicFramePr>
            <a:graphicFrameLocks noGrp="1"/>
          </p:cNvGraphicFramePr>
          <p:nvPr/>
        </p:nvGraphicFramePr>
        <p:xfrm>
          <a:off x="816458"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629129204"/>
                  </a:ext>
                </a:extLst>
              </a:tr>
            </a:tbl>
          </a:graphicData>
        </a:graphic>
      </p:graphicFrame>
      <p:graphicFrame>
        <p:nvGraphicFramePr>
          <p:cNvPr id="12" name="Table 11"/>
          <p:cNvGraphicFramePr>
            <a:graphicFrameLocks noGrp="1"/>
          </p:cNvGraphicFramePr>
          <p:nvPr/>
        </p:nvGraphicFramePr>
        <p:xfrm>
          <a:off x="6791739"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629129204"/>
                  </a:ext>
                </a:extLst>
              </a:tr>
            </a:tbl>
          </a:graphicData>
        </a:graphic>
      </p:graphicFrame>
      <p:sp>
        <p:nvSpPr>
          <p:cNvPr id="13" name="Freeform 12"/>
          <p:cNvSpPr/>
          <p:nvPr/>
        </p:nvSpPr>
        <p:spPr>
          <a:xfrm rot="5736640">
            <a:off x="9346800" y="2153558"/>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469970" y="1865531"/>
            <a:ext cx="375424" cy="584775"/>
          </a:xfrm>
          <a:prstGeom prst="rect">
            <a:avLst/>
          </a:prstGeom>
          <a:noFill/>
        </p:spPr>
        <p:txBody>
          <a:bodyPr wrap="none" rtlCol="0">
            <a:spAutoFit/>
          </a:bodyPr>
          <a:lstStyle/>
          <a:p>
            <a:r>
              <a:rPr lang="en-US" sz="3200" dirty="0"/>
              <a:t>?</a:t>
            </a:r>
          </a:p>
        </p:txBody>
      </p:sp>
      <p:sp>
        <p:nvSpPr>
          <p:cNvPr id="15" name="Freeform 14"/>
          <p:cNvSpPr/>
          <p:nvPr/>
        </p:nvSpPr>
        <p:spPr>
          <a:xfrm rot="973529">
            <a:off x="1259323" y="2108126"/>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4041913" y="3591339"/>
            <a:ext cx="34853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81377" y="3006564"/>
            <a:ext cx="375424" cy="584775"/>
          </a:xfrm>
          <a:prstGeom prst="rect">
            <a:avLst/>
          </a:prstGeom>
          <a:noFill/>
        </p:spPr>
        <p:txBody>
          <a:bodyPr wrap="none" rtlCol="0">
            <a:spAutoFit/>
          </a:bodyPr>
          <a:lstStyle/>
          <a:p>
            <a:r>
              <a:rPr lang="en-US" sz="3200" dirty="0"/>
              <a:t>?</a:t>
            </a:r>
          </a:p>
        </p:txBody>
      </p:sp>
      <p:sp>
        <p:nvSpPr>
          <p:cNvPr id="18" name="TextBox 17"/>
          <p:cNvSpPr txBox="1"/>
          <p:nvPr/>
        </p:nvSpPr>
        <p:spPr>
          <a:xfrm>
            <a:off x="359441" y="1865531"/>
            <a:ext cx="375424" cy="584775"/>
          </a:xfrm>
          <a:prstGeom prst="rect">
            <a:avLst/>
          </a:prstGeom>
          <a:noFill/>
        </p:spPr>
        <p:txBody>
          <a:bodyPr wrap="none" rtlCol="0">
            <a:spAutoFit/>
          </a:bodyPr>
          <a:lstStyle/>
          <a:p>
            <a:r>
              <a:rPr lang="en-US" sz="3200" dirty="0"/>
              <a:t>?</a:t>
            </a:r>
          </a:p>
        </p:txBody>
      </p:sp>
      <p:cxnSp>
        <p:nvCxnSpPr>
          <p:cNvPr id="19" name="Straight Arrow Connector 18"/>
          <p:cNvCxnSpPr/>
          <p:nvPr/>
        </p:nvCxnSpPr>
        <p:spPr>
          <a:xfrm flipH="1">
            <a:off x="4061792" y="3916016"/>
            <a:ext cx="3485322" cy="0"/>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72986" y="3916016"/>
            <a:ext cx="375424" cy="584775"/>
          </a:xfrm>
          <a:prstGeom prst="rect">
            <a:avLst/>
          </a:prstGeom>
          <a:noFill/>
        </p:spPr>
        <p:txBody>
          <a:bodyPr wrap="none" rtlCol="0">
            <a:spAutoFit/>
          </a:bodyPr>
          <a:lstStyle/>
          <a:p>
            <a:r>
              <a:rPr lang="en-US" sz="3200" dirty="0"/>
              <a:t>?</a:t>
            </a:r>
          </a:p>
        </p:txBody>
      </p:sp>
      <p:sp>
        <p:nvSpPr>
          <p:cNvPr id="21" name="TextBox 20"/>
          <p:cNvSpPr txBox="1"/>
          <p:nvPr/>
        </p:nvSpPr>
        <p:spPr>
          <a:xfrm>
            <a:off x="7208453" y="6001699"/>
            <a:ext cx="3647152" cy="769441"/>
          </a:xfrm>
          <a:prstGeom prst="rect">
            <a:avLst/>
          </a:prstGeom>
          <a:noFill/>
        </p:spPr>
        <p:txBody>
          <a:bodyPr wrap="none" rtlCol="0">
            <a:spAutoFit/>
          </a:bodyPr>
          <a:lstStyle/>
          <a:p>
            <a:r>
              <a:rPr lang="en-US" sz="4400" dirty="0">
                <a:solidFill>
                  <a:srgbClr val="FF0000"/>
                </a:solidFill>
              </a:rPr>
              <a:t>Loaded (L) dice</a:t>
            </a:r>
          </a:p>
        </p:txBody>
      </p:sp>
      <p:sp>
        <p:nvSpPr>
          <p:cNvPr id="22" name="TextBox 21"/>
          <p:cNvSpPr txBox="1"/>
          <p:nvPr/>
        </p:nvSpPr>
        <p:spPr>
          <a:xfrm>
            <a:off x="1096384" y="4837390"/>
            <a:ext cx="3429053"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fair dice</a:t>
            </a:r>
          </a:p>
        </p:txBody>
      </p:sp>
      <p:sp>
        <p:nvSpPr>
          <p:cNvPr id="23" name="TextBox 22"/>
          <p:cNvSpPr txBox="1"/>
          <p:nvPr/>
        </p:nvSpPr>
        <p:spPr>
          <a:xfrm>
            <a:off x="6602670" y="4844016"/>
            <a:ext cx="4294648"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charged dice</a:t>
            </a:r>
          </a:p>
        </p:txBody>
      </p:sp>
      <p:sp>
        <p:nvSpPr>
          <p:cNvPr id="24" name="TextBox 23"/>
          <p:cNvSpPr txBox="1"/>
          <p:nvPr/>
        </p:nvSpPr>
        <p:spPr>
          <a:xfrm>
            <a:off x="1662464" y="6021602"/>
            <a:ext cx="2832122" cy="769441"/>
          </a:xfrm>
          <a:prstGeom prst="rect">
            <a:avLst/>
          </a:prstGeom>
          <a:noFill/>
        </p:spPr>
        <p:txBody>
          <a:bodyPr wrap="none" rtlCol="0">
            <a:spAutoFit/>
          </a:bodyPr>
          <a:lstStyle/>
          <a:p>
            <a:r>
              <a:rPr lang="en-US" sz="4400" dirty="0">
                <a:solidFill>
                  <a:srgbClr val="0070C0"/>
                </a:solidFill>
              </a:rPr>
              <a:t>Fair (F) dice</a:t>
            </a:r>
          </a:p>
        </p:txBody>
      </p:sp>
      <p:sp>
        <p:nvSpPr>
          <p:cNvPr id="25" name="TextBox 24"/>
          <p:cNvSpPr txBox="1"/>
          <p:nvPr/>
        </p:nvSpPr>
        <p:spPr>
          <a:xfrm>
            <a:off x="2324399" y="2015617"/>
            <a:ext cx="1059072" cy="369332"/>
          </a:xfrm>
          <a:prstGeom prst="rect">
            <a:avLst/>
          </a:prstGeom>
          <a:noFill/>
        </p:spPr>
        <p:txBody>
          <a:bodyPr wrap="none" rtlCol="0">
            <a:spAutoFit/>
          </a:bodyPr>
          <a:lstStyle/>
          <a:p>
            <a:r>
              <a:rPr lang="en-US" dirty="0"/>
              <a:t>State Fair</a:t>
            </a:r>
          </a:p>
        </p:txBody>
      </p:sp>
      <p:sp>
        <p:nvSpPr>
          <p:cNvPr id="30" name="TextBox 29"/>
          <p:cNvSpPr txBox="1"/>
          <p:nvPr/>
        </p:nvSpPr>
        <p:spPr>
          <a:xfrm>
            <a:off x="8051926" y="1932105"/>
            <a:ext cx="1405128" cy="369332"/>
          </a:xfrm>
          <a:prstGeom prst="rect">
            <a:avLst/>
          </a:prstGeom>
          <a:noFill/>
        </p:spPr>
        <p:txBody>
          <a:bodyPr wrap="none" rtlCol="0">
            <a:spAutoFit/>
          </a:bodyPr>
          <a:lstStyle/>
          <a:p>
            <a:r>
              <a:rPr lang="en-US" dirty="0"/>
              <a:t>State Loaded</a:t>
            </a:r>
          </a:p>
        </p:txBody>
      </p:sp>
      <p:sp>
        <p:nvSpPr>
          <p:cNvPr id="31" name="TextBox 30"/>
          <p:cNvSpPr txBox="1"/>
          <p:nvPr/>
        </p:nvSpPr>
        <p:spPr>
          <a:xfrm>
            <a:off x="4442788" y="2059722"/>
            <a:ext cx="2853890" cy="923330"/>
          </a:xfrm>
          <a:prstGeom prst="rect">
            <a:avLst/>
          </a:prstGeom>
          <a:noFill/>
        </p:spPr>
        <p:txBody>
          <a:bodyPr wrap="square" rtlCol="0">
            <a:spAutoFit/>
          </a:bodyPr>
          <a:lstStyle/>
          <a:p>
            <a:pPr algn="ctr"/>
            <a:r>
              <a:rPr lang="en-US" dirty="0"/>
              <a:t>Probability of making a change from one state to another</a:t>
            </a:r>
          </a:p>
        </p:txBody>
      </p:sp>
      <p:sp>
        <p:nvSpPr>
          <p:cNvPr id="2" name="Rectangle 1"/>
          <p:cNvSpPr/>
          <p:nvPr/>
        </p:nvSpPr>
        <p:spPr>
          <a:xfrm>
            <a:off x="132655" y="4744303"/>
            <a:ext cx="11763375" cy="204674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75197" y="1932106"/>
            <a:ext cx="10653115" cy="2500962"/>
            <a:chOff x="275197" y="1932106"/>
            <a:chExt cx="10653115" cy="2500962"/>
          </a:xfrm>
        </p:grpSpPr>
        <p:sp>
          <p:nvSpPr>
            <p:cNvPr id="3" name="Rectangle 2"/>
            <p:cNvSpPr/>
            <p:nvPr/>
          </p:nvSpPr>
          <p:spPr>
            <a:xfrm>
              <a:off x="275197" y="1932106"/>
              <a:ext cx="541261" cy="4528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377779" y="3063951"/>
              <a:ext cx="541261" cy="4528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163927" y="3980224"/>
              <a:ext cx="541261" cy="4528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0387051" y="1947028"/>
              <a:ext cx="541261" cy="4528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2" name="Rectangle 31"/>
              <p:cNvSpPr/>
              <p:nvPr/>
            </p:nvSpPr>
            <p:spPr>
              <a:xfrm>
                <a:off x="-19316" y="1421226"/>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32" name="Rectangle 31"/>
              <p:cNvSpPr>
                <a:spLocks noRot="1" noChangeAspect="1" noMove="1" noResize="1" noEditPoints="1" noAdjustHandles="1" noChangeArrowheads="1" noChangeShapeType="1" noTextEdit="1"/>
              </p:cNvSpPr>
              <p:nvPr/>
            </p:nvSpPr>
            <p:spPr>
              <a:xfrm>
                <a:off x="-19316" y="1421226"/>
                <a:ext cx="378757" cy="369332"/>
              </a:xfrm>
              <a:prstGeom prst="rect">
                <a:avLst/>
              </a:prstGeom>
              <a:blipFill>
                <a:blip r:embed="rId7"/>
                <a:stretch>
                  <a:fillRect/>
                </a:stretch>
              </a:blipFill>
            </p:spPr>
            <p:txBody>
              <a:bodyPr/>
              <a:lstStyle/>
              <a:p>
                <a:r>
                  <a:rPr lang="en-US">
                    <a:noFill/>
                  </a:rPr>
                  <a:t> </a:t>
                </a:r>
              </a:p>
            </p:txBody>
          </p:sp>
        </mc:Fallback>
      </mc:AlternateContent>
      <p:sp>
        <p:nvSpPr>
          <p:cNvPr id="33" name="TextBox 32"/>
          <p:cNvSpPr txBox="1"/>
          <p:nvPr/>
        </p:nvSpPr>
        <p:spPr>
          <a:xfrm>
            <a:off x="359441" y="1375059"/>
            <a:ext cx="11153951" cy="507831"/>
          </a:xfrm>
          <a:prstGeom prst="rect">
            <a:avLst/>
          </a:prstGeom>
          <a:noFill/>
        </p:spPr>
        <p:txBody>
          <a:bodyPr wrap="none" rtlCol="0">
            <a:spAutoFit/>
          </a:bodyPr>
          <a:lstStyle/>
          <a:p>
            <a:r>
              <a:rPr lang="en-US" sz="2700" dirty="0"/>
              <a:t> F,F,F,F,F,F,F,L,L,L,L,L,L,L,L,L,F,F,F,F,F,F,F,F,F,F,F,F,L,L,L,L,L,L,L,F,F,F,F,F,F,F,F,F,F,F,F,F,L,L</a:t>
            </a:r>
          </a:p>
        </p:txBody>
      </p:sp>
    </p:spTree>
    <p:extLst>
      <p:ext uri="{BB962C8B-B14F-4D97-AF65-F5344CB8AC3E}">
        <p14:creationId xmlns:p14="http://schemas.microsoft.com/office/powerpoint/2010/main" val="118345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p:sp>
        <p:nvSpPr>
          <p:cNvPr id="34" name="Rectangle 33"/>
          <p:cNvSpPr/>
          <p:nvPr/>
        </p:nvSpPr>
        <p:spPr>
          <a:xfrm>
            <a:off x="9029700" y="2562225"/>
            <a:ext cx="2314575" cy="232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51196" y="3067645"/>
            <a:ext cx="6319743" cy="923330"/>
          </a:xfrm>
          <a:prstGeom prst="rect">
            <a:avLst/>
          </a:prstGeom>
          <a:noFill/>
        </p:spPr>
        <p:txBody>
          <a:bodyPr wrap="none" rtlCol="0">
            <a:spAutoFit/>
          </a:bodyPr>
          <a:lstStyle/>
          <a:p>
            <a:r>
              <a:rPr lang="en-US" sz="5400" dirty="0">
                <a:solidFill>
                  <a:srgbClr val="FF0000"/>
                </a:solidFill>
              </a:rPr>
              <a:t>How would you do it?</a:t>
            </a:r>
          </a:p>
        </p:txBody>
      </p:sp>
      <mc:AlternateContent xmlns:mc="http://schemas.openxmlformats.org/markup-compatibility/2006" xmlns:a14="http://schemas.microsoft.com/office/drawing/2010/main">
        <mc:Choice Requires="a14">
          <p:sp>
            <p:nvSpPr>
              <p:cNvPr id="9" name="Rectangle 8"/>
              <p:cNvSpPr/>
              <p:nvPr/>
            </p:nvSpPr>
            <p:spPr>
              <a:xfrm>
                <a:off x="-19316" y="1421226"/>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19316" y="1421226"/>
                <a:ext cx="378757" cy="369332"/>
              </a:xfrm>
              <a:prstGeom prst="rect">
                <a:avLst/>
              </a:prstGeom>
              <a:blipFill>
                <a:blip r:embed="rId5"/>
                <a:stretch>
                  <a:fillRect/>
                </a:stretch>
              </a:blipFill>
            </p:spPr>
            <p:txBody>
              <a:bodyPr/>
              <a:lstStyle/>
              <a:p>
                <a:r>
                  <a:rPr lang="en-US">
                    <a:noFill/>
                  </a:rPr>
                  <a:t> </a:t>
                </a:r>
              </a:p>
            </p:txBody>
          </p:sp>
        </mc:Fallback>
      </mc:AlternateContent>
      <p:sp>
        <p:nvSpPr>
          <p:cNvPr id="10" name="TextBox 9"/>
          <p:cNvSpPr txBox="1"/>
          <p:nvPr/>
        </p:nvSpPr>
        <p:spPr>
          <a:xfrm>
            <a:off x="359441" y="1375059"/>
            <a:ext cx="11153951" cy="507831"/>
          </a:xfrm>
          <a:prstGeom prst="rect">
            <a:avLst/>
          </a:prstGeom>
          <a:noFill/>
        </p:spPr>
        <p:txBody>
          <a:bodyPr wrap="none" rtlCol="0">
            <a:spAutoFit/>
          </a:bodyPr>
          <a:lstStyle/>
          <a:p>
            <a:r>
              <a:rPr lang="en-US" sz="2700" dirty="0"/>
              <a:t> F,F,F,F,F,F,F,L,L,L,L,L,L,L,L,L,F,F,F,F,F,F,F,F,F,F,F,F,L,L,L,L,L,L,L,F,F,F,F,F,F,F,F,F,F,F,F,F,L,L</a:t>
            </a:r>
          </a:p>
        </p:txBody>
      </p:sp>
    </p:spTree>
    <p:extLst>
      <p:ext uri="{BB962C8B-B14F-4D97-AF65-F5344CB8AC3E}">
        <p14:creationId xmlns:p14="http://schemas.microsoft.com/office/powerpoint/2010/main" val="796475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p:graphicFrame>
        <p:nvGraphicFramePr>
          <p:cNvPr id="33" name="Table 32"/>
          <p:cNvGraphicFramePr>
            <a:graphicFrameLocks noGrp="1"/>
          </p:cNvGraphicFramePr>
          <p:nvPr>
            <p:extLst>
              <p:ext uri="{D42A27DB-BD31-4B8C-83A1-F6EECF244321}">
                <p14:modId xmlns:p14="http://schemas.microsoft.com/office/powerpoint/2010/main" val="1895839046"/>
              </p:ext>
            </p:extLst>
          </p:nvPr>
        </p:nvGraphicFramePr>
        <p:xfrm>
          <a:off x="1470025" y="2767541"/>
          <a:ext cx="9493250" cy="1594908"/>
        </p:xfrm>
        <a:graphic>
          <a:graphicData uri="http://schemas.openxmlformats.org/drawingml/2006/table">
            <a:tbl>
              <a:tblPr firstRow="1" bandRow="1">
                <a:tableStyleId>{5940675A-B579-460E-94D1-54222C63F5DA}</a:tableStyleId>
              </a:tblPr>
              <a:tblGrid>
                <a:gridCol w="2159000">
                  <a:extLst>
                    <a:ext uri="{9D8B030D-6E8A-4147-A177-3AD203B41FA5}">
                      <a16:colId xmlns:a16="http://schemas.microsoft.com/office/drawing/2014/main" val="1165304575"/>
                    </a:ext>
                  </a:extLst>
                </a:gridCol>
                <a:gridCol w="2695575">
                  <a:extLst>
                    <a:ext uri="{9D8B030D-6E8A-4147-A177-3AD203B41FA5}">
                      <a16:colId xmlns:a16="http://schemas.microsoft.com/office/drawing/2014/main" val="3494498933"/>
                    </a:ext>
                  </a:extLst>
                </a:gridCol>
                <a:gridCol w="2695575">
                  <a:extLst>
                    <a:ext uri="{9D8B030D-6E8A-4147-A177-3AD203B41FA5}">
                      <a16:colId xmlns:a16="http://schemas.microsoft.com/office/drawing/2014/main" val="3481170214"/>
                    </a:ext>
                  </a:extLst>
                </a:gridCol>
                <a:gridCol w="1943100">
                  <a:extLst>
                    <a:ext uri="{9D8B030D-6E8A-4147-A177-3AD203B41FA5}">
                      <a16:colId xmlns:a16="http://schemas.microsoft.com/office/drawing/2014/main" val="3508181238"/>
                    </a:ext>
                  </a:extLst>
                </a:gridCol>
              </a:tblGrid>
              <a:tr h="531636">
                <a:tc>
                  <a:txBody>
                    <a:bodyPr/>
                    <a:lstStyle/>
                    <a:p>
                      <a:r>
                        <a:rPr lang="en-US" dirty="0"/>
                        <a:t>Come from-&gt;Goes to</a:t>
                      </a:r>
                    </a:p>
                  </a:txBody>
                  <a:tcPr/>
                </a:tc>
                <a:tc>
                  <a:txBody>
                    <a:bodyPr/>
                    <a:lstStyle/>
                    <a:p>
                      <a:pPr algn="ctr"/>
                      <a:r>
                        <a:rPr lang="en-US" dirty="0"/>
                        <a:t>F</a:t>
                      </a:r>
                    </a:p>
                  </a:txBody>
                  <a:tcPr/>
                </a:tc>
                <a:tc>
                  <a:txBody>
                    <a:bodyPr/>
                    <a:lstStyle/>
                    <a:p>
                      <a:pPr algn="ctr"/>
                      <a:r>
                        <a:rPr lang="en-US" dirty="0"/>
                        <a:t>L</a:t>
                      </a:r>
                    </a:p>
                  </a:txBody>
                  <a:tcPr/>
                </a:tc>
                <a:tc>
                  <a:txBody>
                    <a:bodyPr/>
                    <a:lstStyle/>
                    <a:p>
                      <a:r>
                        <a:rPr lang="en-US" dirty="0"/>
                        <a:t>Total</a:t>
                      </a:r>
                    </a:p>
                  </a:txBody>
                  <a:tcPr/>
                </a:tc>
                <a:extLst>
                  <a:ext uri="{0D108BD9-81ED-4DB2-BD59-A6C34878D82A}">
                    <a16:rowId xmlns:a16="http://schemas.microsoft.com/office/drawing/2014/main" val="619418955"/>
                  </a:ext>
                </a:extLst>
              </a:tr>
              <a:tr h="531636">
                <a:tc>
                  <a:txBody>
                    <a:bodyPr/>
                    <a:lstStyle/>
                    <a:p>
                      <a:r>
                        <a:rPr lang="en-US" dirty="0"/>
                        <a:t>F</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38189246"/>
                  </a:ext>
                </a:extLst>
              </a:tr>
              <a:tr h="531636">
                <a:tc>
                  <a:txBody>
                    <a:bodyPr/>
                    <a:lstStyle/>
                    <a:p>
                      <a:r>
                        <a:rPr lang="en-US" dirty="0"/>
                        <a:t>L</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43370488"/>
                  </a:ext>
                </a:extLst>
              </a:tr>
            </a:tbl>
          </a:graphicData>
        </a:graphic>
      </p:graphicFrame>
      <p:sp>
        <p:nvSpPr>
          <p:cNvPr id="34" name="Rectangle 33"/>
          <p:cNvSpPr/>
          <p:nvPr/>
        </p:nvSpPr>
        <p:spPr>
          <a:xfrm>
            <a:off x="9029700" y="2562225"/>
            <a:ext cx="2314575" cy="232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p:cNvSpPr/>
              <p:nvPr/>
            </p:nvSpPr>
            <p:spPr>
              <a:xfrm>
                <a:off x="-19316" y="1421226"/>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19316" y="1421226"/>
                <a:ext cx="378757" cy="369332"/>
              </a:xfrm>
              <a:prstGeom prst="rect">
                <a:avLst/>
              </a:prstGeom>
              <a:blipFill>
                <a:blip r:embed="rId5"/>
                <a:stretch>
                  <a:fillRect/>
                </a:stretch>
              </a:blipFill>
            </p:spPr>
            <p:txBody>
              <a:bodyPr/>
              <a:lstStyle/>
              <a:p>
                <a:r>
                  <a:rPr lang="en-US">
                    <a:noFill/>
                  </a:rPr>
                  <a:t> </a:t>
                </a:r>
              </a:p>
            </p:txBody>
          </p:sp>
        </mc:Fallback>
      </mc:AlternateContent>
      <p:sp>
        <p:nvSpPr>
          <p:cNvPr id="10" name="TextBox 9"/>
          <p:cNvSpPr txBox="1"/>
          <p:nvPr/>
        </p:nvSpPr>
        <p:spPr>
          <a:xfrm>
            <a:off x="359441" y="1375059"/>
            <a:ext cx="11153951" cy="507831"/>
          </a:xfrm>
          <a:prstGeom prst="rect">
            <a:avLst/>
          </a:prstGeom>
          <a:noFill/>
        </p:spPr>
        <p:txBody>
          <a:bodyPr wrap="none" rtlCol="0">
            <a:spAutoFit/>
          </a:bodyPr>
          <a:lstStyle/>
          <a:p>
            <a:r>
              <a:rPr lang="en-US" sz="2700" dirty="0"/>
              <a:t> F,F,F,F,F,F,F,L,L,L,L,L,L,L,L,L,F,F,F,F,F,F,F,F,F,F,F,F,L,L,L,L,L,L,L,F,F,F,F,F,F,F,F,F,F,F,F,F,L,L</a:t>
            </a:r>
          </a:p>
        </p:txBody>
      </p:sp>
    </p:spTree>
    <p:extLst>
      <p:ext uri="{BB962C8B-B14F-4D97-AF65-F5344CB8AC3E}">
        <p14:creationId xmlns:p14="http://schemas.microsoft.com/office/powerpoint/2010/main" val="385676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rates of evolution change over a sequence?</a:t>
            </a:r>
          </a:p>
        </p:txBody>
      </p:sp>
      <p:pic>
        <p:nvPicPr>
          <p:cNvPr id="4" name="Content Placeholder 3"/>
          <p:cNvPicPr>
            <a:picLocks noGrp="1" noChangeAspect="1"/>
          </p:cNvPicPr>
          <p:nvPr>
            <p:ph idx="1"/>
          </p:nvPr>
        </p:nvPicPr>
        <p:blipFill>
          <a:blip r:embed="rId2"/>
          <a:stretch>
            <a:fillRect/>
          </a:stretch>
        </p:blipFill>
        <p:spPr>
          <a:xfrm>
            <a:off x="1371890" y="1690688"/>
            <a:ext cx="8631847" cy="3675018"/>
          </a:xfrm>
          <a:prstGeom prst="rect">
            <a:avLst/>
          </a:prstGeom>
        </p:spPr>
      </p:pic>
    </p:spTree>
    <p:extLst>
      <p:ext uri="{BB962C8B-B14F-4D97-AF65-F5344CB8AC3E}">
        <p14:creationId xmlns:p14="http://schemas.microsoft.com/office/powerpoint/2010/main" val="4272934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p:sp>
        <p:nvSpPr>
          <p:cNvPr id="8" name="Rectangle 7"/>
          <p:cNvSpPr/>
          <p:nvPr/>
        </p:nvSpPr>
        <p:spPr>
          <a:xfrm>
            <a:off x="529861" y="1504611"/>
            <a:ext cx="403589" cy="3252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043417601"/>
              </p:ext>
            </p:extLst>
          </p:nvPr>
        </p:nvGraphicFramePr>
        <p:xfrm>
          <a:off x="1470025" y="2767541"/>
          <a:ext cx="9493250" cy="1594908"/>
        </p:xfrm>
        <a:graphic>
          <a:graphicData uri="http://schemas.openxmlformats.org/drawingml/2006/table">
            <a:tbl>
              <a:tblPr firstRow="1" bandRow="1">
                <a:tableStyleId>{5940675A-B579-460E-94D1-54222C63F5DA}</a:tableStyleId>
              </a:tblPr>
              <a:tblGrid>
                <a:gridCol w="2159000">
                  <a:extLst>
                    <a:ext uri="{9D8B030D-6E8A-4147-A177-3AD203B41FA5}">
                      <a16:colId xmlns:a16="http://schemas.microsoft.com/office/drawing/2014/main" val="1165304575"/>
                    </a:ext>
                  </a:extLst>
                </a:gridCol>
                <a:gridCol w="2695575">
                  <a:extLst>
                    <a:ext uri="{9D8B030D-6E8A-4147-A177-3AD203B41FA5}">
                      <a16:colId xmlns:a16="http://schemas.microsoft.com/office/drawing/2014/main" val="3494498933"/>
                    </a:ext>
                  </a:extLst>
                </a:gridCol>
                <a:gridCol w="2695575">
                  <a:extLst>
                    <a:ext uri="{9D8B030D-6E8A-4147-A177-3AD203B41FA5}">
                      <a16:colId xmlns:a16="http://schemas.microsoft.com/office/drawing/2014/main" val="3481170214"/>
                    </a:ext>
                  </a:extLst>
                </a:gridCol>
                <a:gridCol w="1943100">
                  <a:extLst>
                    <a:ext uri="{9D8B030D-6E8A-4147-A177-3AD203B41FA5}">
                      <a16:colId xmlns:a16="http://schemas.microsoft.com/office/drawing/2014/main" val="3508181238"/>
                    </a:ext>
                  </a:extLst>
                </a:gridCol>
              </a:tblGrid>
              <a:tr h="531636">
                <a:tc>
                  <a:txBody>
                    <a:bodyPr/>
                    <a:lstStyle/>
                    <a:p>
                      <a:r>
                        <a:rPr lang="en-US" dirty="0"/>
                        <a:t>Come from-&gt;Goes to</a:t>
                      </a:r>
                    </a:p>
                  </a:txBody>
                  <a:tcPr/>
                </a:tc>
                <a:tc>
                  <a:txBody>
                    <a:bodyPr/>
                    <a:lstStyle/>
                    <a:p>
                      <a:pPr algn="ctr"/>
                      <a:r>
                        <a:rPr lang="en-US" dirty="0"/>
                        <a:t>F</a:t>
                      </a:r>
                    </a:p>
                  </a:txBody>
                  <a:tcPr/>
                </a:tc>
                <a:tc>
                  <a:txBody>
                    <a:bodyPr/>
                    <a:lstStyle/>
                    <a:p>
                      <a:pPr algn="ctr"/>
                      <a:r>
                        <a:rPr lang="en-US" dirty="0"/>
                        <a:t>L</a:t>
                      </a:r>
                    </a:p>
                  </a:txBody>
                  <a:tcPr/>
                </a:tc>
                <a:tc>
                  <a:txBody>
                    <a:bodyPr/>
                    <a:lstStyle/>
                    <a:p>
                      <a:r>
                        <a:rPr lang="en-US" dirty="0"/>
                        <a:t>Total</a:t>
                      </a:r>
                    </a:p>
                  </a:txBody>
                  <a:tcPr/>
                </a:tc>
                <a:extLst>
                  <a:ext uri="{0D108BD9-81ED-4DB2-BD59-A6C34878D82A}">
                    <a16:rowId xmlns:a16="http://schemas.microsoft.com/office/drawing/2014/main" val="619418955"/>
                  </a:ext>
                </a:extLst>
              </a:tr>
              <a:tr h="531636">
                <a:tc>
                  <a:txBody>
                    <a:bodyPr/>
                    <a:lstStyle/>
                    <a:p>
                      <a:r>
                        <a:rPr lang="en-US" dirty="0"/>
                        <a:t>F</a:t>
                      </a:r>
                    </a:p>
                  </a:txBody>
                  <a:tcPr/>
                </a:tc>
                <a:tc>
                  <a:txBody>
                    <a:bodyPr/>
                    <a:lstStyle/>
                    <a:p>
                      <a:pPr algn="ctr"/>
                      <a:r>
                        <a:rPr lang="en-US" dirty="0"/>
                        <a:t>1</a:t>
                      </a:r>
                    </a:p>
                  </a:txBody>
                  <a:tcP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1938189246"/>
                  </a:ext>
                </a:extLst>
              </a:tr>
              <a:tr h="531636">
                <a:tc>
                  <a:txBody>
                    <a:bodyPr/>
                    <a:lstStyle/>
                    <a:p>
                      <a:r>
                        <a:rPr lang="en-US" dirty="0"/>
                        <a:t>L</a:t>
                      </a:r>
                    </a:p>
                  </a:txBody>
                  <a:tcPr/>
                </a:tc>
                <a:tc>
                  <a:txBody>
                    <a:bodyPr/>
                    <a:lstStyle/>
                    <a:p>
                      <a:pPr algn="ctr"/>
                      <a:endParaRPr lang="en-US"/>
                    </a:p>
                  </a:txBody>
                  <a:tcP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2943370488"/>
                  </a:ext>
                </a:extLst>
              </a:tr>
            </a:tbl>
          </a:graphicData>
        </a:graphic>
      </p:graphicFrame>
      <p:sp>
        <p:nvSpPr>
          <p:cNvPr id="10" name="Rectangle 9"/>
          <p:cNvSpPr/>
          <p:nvPr/>
        </p:nvSpPr>
        <p:spPr>
          <a:xfrm>
            <a:off x="9029700" y="2562225"/>
            <a:ext cx="2314575" cy="232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19316" y="1421226"/>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9316" y="1421226"/>
                <a:ext cx="378757" cy="369332"/>
              </a:xfrm>
              <a:prstGeom prst="rect">
                <a:avLst/>
              </a:prstGeom>
              <a:blipFill>
                <a:blip r:embed="rId5"/>
                <a:stretch>
                  <a:fillRect/>
                </a:stretch>
              </a:blipFill>
            </p:spPr>
            <p:txBody>
              <a:bodyPr/>
              <a:lstStyle/>
              <a:p>
                <a:r>
                  <a:rPr lang="en-US">
                    <a:noFill/>
                  </a:rPr>
                  <a:t> </a:t>
                </a:r>
              </a:p>
            </p:txBody>
          </p:sp>
        </mc:Fallback>
      </mc:AlternateContent>
      <p:sp>
        <p:nvSpPr>
          <p:cNvPr id="12" name="TextBox 11"/>
          <p:cNvSpPr txBox="1"/>
          <p:nvPr/>
        </p:nvSpPr>
        <p:spPr>
          <a:xfrm>
            <a:off x="359441" y="1375059"/>
            <a:ext cx="11153951" cy="507831"/>
          </a:xfrm>
          <a:prstGeom prst="rect">
            <a:avLst/>
          </a:prstGeom>
          <a:noFill/>
        </p:spPr>
        <p:txBody>
          <a:bodyPr wrap="none" rtlCol="0">
            <a:spAutoFit/>
          </a:bodyPr>
          <a:lstStyle/>
          <a:p>
            <a:r>
              <a:rPr lang="en-US" sz="2700" dirty="0"/>
              <a:t> F,F,F,F,F,F,F,L,L,L,L,L,L,L,L,L,F,F,F,F,F,F,F,F,F,F,F,F,L,L,L,L,L,L,L,F,F,F,F,F,F,F,F,F,F,F,F,F,L,L</a:t>
            </a:r>
          </a:p>
        </p:txBody>
      </p:sp>
    </p:spTree>
    <p:extLst>
      <p:ext uri="{BB962C8B-B14F-4D97-AF65-F5344CB8AC3E}">
        <p14:creationId xmlns:p14="http://schemas.microsoft.com/office/powerpoint/2010/main" val="3406451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p:sp>
        <p:nvSpPr>
          <p:cNvPr id="8" name="Rectangle 7"/>
          <p:cNvSpPr/>
          <p:nvPr/>
        </p:nvSpPr>
        <p:spPr>
          <a:xfrm>
            <a:off x="738464" y="1500671"/>
            <a:ext cx="403589" cy="3252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902161051"/>
              </p:ext>
            </p:extLst>
          </p:nvPr>
        </p:nvGraphicFramePr>
        <p:xfrm>
          <a:off x="1470025" y="2767541"/>
          <a:ext cx="9493250" cy="1594908"/>
        </p:xfrm>
        <a:graphic>
          <a:graphicData uri="http://schemas.openxmlformats.org/drawingml/2006/table">
            <a:tbl>
              <a:tblPr firstRow="1" bandRow="1">
                <a:tableStyleId>{5940675A-B579-460E-94D1-54222C63F5DA}</a:tableStyleId>
              </a:tblPr>
              <a:tblGrid>
                <a:gridCol w="2159000">
                  <a:extLst>
                    <a:ext uri="{9D8B030D-6E8A-4147-A177-3AD203B41FA5}">
                      <a16:colId xmlns:a16="http://schemas.microsoft.com/office/drawing/2014/main" val="1165304575"/>
                    </a:ext>
                  </a:extLst>
                </a:gridCol>
                <a:gridCol w="2695575">
                  <a:extLst>
                    <a:ext uri="{9D8B030D-6E8A-4147-A177-3AD203B41FA5}">
                      <a16:colId xmlns:a16="http://schemas.microsoft.com/office/drawing/2014/main" val="3494498933"/>
                    </a:ext>
                  </a:extLst>
                </a:gridCol>
                <a:gridCol w="2695575">
                  <a:extLst>
                    <a:ext uri="{9D8B030D-6E8A-4147-A177-3AD203B41FA5}">
                      <a16:colId xmlns:a16="http://schemas.microsoft.com/office/drawing/2014/main" val="3481170214"/>
                    </a:ext>
                  </a:extLst>
                </a:gridCol>
                <a:gridCol w="1943100">
                  <a:extLst>
                    <a:ext uri="{9D8B030D-6E8A-4147-A177-3AD203B41FA5}">
                      <a16:colId xmlns:a16="http://schemas.microsoft.com/office/drawing/2014/main" val="3508181238"/>
                    </a:ext>
                  </a:extLst>
                </a:gridCol>
              </a:tblGrid>
              <a:tr h="531636">
                <a:tc>
                  <a:txBody>
                    <a:bodyPr/>
                    <a:lstStyle/>
                    <a:p>
                      <a:r>
                        <a:rPr lang="en-US" dirty="0"/>
                        <a:t>Come from-&gt;Goes to</a:t>
                      </a:r>
                    </a:p>
                  </a:txBody>
                  <a:tcPr/>
                </a:tc>
                <a:tc>
                  <a:txBody>
                    <a:bodyPr/>
                    <a:lstStyle/>
                    <a:p>
                      <a:pPr algn="ctr"/>
                      <a:r>
                        <a:rPr lang="en-US" dirty="0"/>
                        <a:t>F</a:t>
                      </a:r>
                    </a:p>
                  </a:txBody>
                  <a:tcPr/>
                </a:tc>
                <a:tc>
                  <a:txBody>
                    <a:bodyPr/>
                    <a:lstStyle/>
                    <a:p>
                      <a:pPr algn="ctr"/>
                      <a:r>
                        <a:rPr lang="en-US" dirty="0"/>
                        <a:t>L</a:t>
                      </a:r>
                    </a:p>
                  </a:txBody>
                  <a:tcPr/>
                </a:tc>
                <a:tc>
                  <a:txBody>
                    <a:bodyPr/>
                    <a:lstStyle/>
                    <a:p>
                      <a:r>
                        <a:rPr lang="en-US" dirty="0"/>
                        <a:t>Total</a:t>
                      </a:r>
                    </a:p>
                  </a:txBody>
                  <a:tcPr/>
                </a:tc>
                <a:extLst>
                  <a:ext uri="{0D108BD9-81ED-4DB2-BD59-A6C34878D82A}">
                    <a16:rowId xmlns:a16="http://schemas.microsoft.com/office/drawing/2014/main" val="619418955"/>
                  </a:ext>
                </a:extLst>
              </a:tr>
              <a:tr h="531636">
                <a:tc>
                  <a:txBody>
                    <a:bodyPr/>
                    <a:lstStyle/>
                    <a:p>
                      <a:r>
                        <a:rPr lang="en-US" dirty="0"/>
                        <a:t>F</a:t>
                      </a:r>
                    </a:p>
                  </a:txBody>
                  <a:tcPr/>
                </a:tc>
                <a:tc>
                  <a:txBody>
                    <a:bodyPr/>
                    <a:lstStyle/>
                    <a:p>
                      <a:pPr algn="ctr"/>
                      <a:r>
                        <a:rPr lang="en-US" dirty="0"/>
                        <a:t>2</a:t>
                      </a:r>
                    </a:p>
                  </a:txBody>
                  <a:tcP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1938189246"/>
                  </a:ext>
                </a:extLst>
              </a:tr>
              <a:tr h="531636">
                <a:tc>
                  <a:txBody>
                    <a:bodyPr/>
                    <a:lstStyle/>
                    <a:p>
                      <a:r>
                        <a:rPr lang="en-US" dirty="0"/>
                        <a:t>L</a:t>
                      </a:r>
                    </a:p>
                  </a:txBody>
                  <a:tcPr/>
                </a:tc>
                <a:tc>
                  <a:txBody>
                    <a:bodyPr/>
                    <a:lstStyle/>
                    <a:p>
                      <a:pPr algn="ctr"/>
                      <a:endParaRPr lang="en-US"/>
                    </a:p>
                  </a:txBody>
                  <a:tcP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2943370488"/>
                  </a:ext>
                </a:extLst>
              </a:tr>
            </a:tbl>
          </a:graphicData>
        </a:graphic>
      </p:graphicFrame>
      <p:sp>
        <p:nvSpPr>
          <p:cNvPr id="10" name="Rectangle 9"/>
          <p:cNvSpPr/>
          <p:nvPr/>
        </p:nvSpPr>
        <p:spPr>
          <a:xfrm>
            <a:off x="9029700" y="2562225"/>
            <a:ext cx="2314575" cy="232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19316" y="1421226"/>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9316" y="1421226"/>
                <a:ext cx="378757" cy="369332"/>
              </a:xfrm>
              <a:prstGeom prst="rect">
                <a:avLst/>
              </a:prstGeom>
              <a:blipFill>
                <a:blip r:embed="rId5"/>
                <a:stretch>
                  <a:fillRect/>
                </a:stretch>
              </a:blipFill>
            </p:spPr>
            <p:txBody>
              <a:bodyPr/>
              <a:lstStyle/>
              <a:p>
                <a:r>
                  <a:rPr lang="en-US">
                    <a:noFill/>
                  </a:rPr>
                  <a:t> </a:t>
                </a:r>
              </a:p>
            </p:txBody>
          </p:sp>
        </mc:Fallback>
      </mc:AlternateContent>
      <p:sp>
        <p:nvSpPr>
          <p:cNvPr id="12" name="TextBox 11"/>
          <p:cNvSpPr txBox="1"/>
          <p:nvPr/>
        </p:nvSpPr>
        <p:spPr>
          <a:xfrm>
            <a:off x="359441" y="1375059"/>
            <a:ext cx="11153951" cy="507831"/>
          </a:xfrm>
          <a:prstGeom prst="rect">
            <a:avLst/>
          </a:prstGeom>
          <a:noFill/>
        </p:spPr>
        <p:txBody>
          <a:bodyPr wrap="none" rtlCol="0">
            <a:spAutoFit/>
          </a:bodyPr>
          <a:lstStyle/>
          <a:p>
            <a:r>
              <a:rPr lang="en-US" sz="2700" dirty="0"/>
              <a:t> F,F,F,F,F,F,F,L,L,L,L,L,L,L,L,L,F,F,F,F,F,F,F,F,F,F,F,F,L,L,L,L,L,L,L,F,F,F,F,F,F,F,F,F,F,F,F,F,L,L</a:t>
            </a:r>
          </a:p>
        </p:txBody>
      </p:sp>
    </p:spTree>
    <p:extLst>
      <p:ext uri="{BB962C8B-B14F-4D97-AF65-F5344CB8AC3E}">
        <p14:creationId xmlns:p14="http://schemas.microsoft.com/office/powerpoint/2010/main" val="1848962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p:sp>
        <p:nvSpPr>
          <p:cNvPr id="8" name="Rectangle 7"/>
          <p:cNvSpPr/>
          <p:nvPr/>
        </p:nvSpPr>
        <p:spPr>
          <a:xfrm>
            <a:off x="10919871" y="1487608"/>
            <a:ext cx="403589" cy="3252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p:cNvSpPr/>
              <p:nvPr/>
            </p:nvSpPr>
            <p:spPr>
              <a:xfrm>
                <a:off x="4437879" y="4742991"/>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𝐹𝐹</m:t>
                          </m:r>
                        </m:sub>
                      </m:sSub>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437879" y="4742991"/>
                <a:ext cx="5927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437879" y="5112323"/>
                <a:ext cx="5911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𝐹𝐶</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437879" y="5112323"/>
                <a:ext cx="59112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437879" y="5455223"/>
                <a:ext cx="589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𝐶𝐹</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437879" y="5455223"/>
                <a:ext cx="58952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437879" y="5824555"/>
                <a:ext cx="5879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𝐶𝐶</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437879" y="5824555"/>
                <a:ext cx="587918" cy="369332"/>
              </a:xfrm>
              <a:prstGeom prst="rect">
                <a:avLst/>
              </a:prstGeom>
              <a:blipFill>
                <a:blip r:embed="rId8"/>
                <a:stretch>
                  <a:fillRect/>
                </a:stretch>
              </a:blipFill>
            </p:spPr>
            <p:txBody>
              <a:bodyPr/>
              <a:lstStyle/>
              <a:p>
                <a:r>
                  <a:rPr lang="en-US">
                    <a:noFill/>
                  </a:rPr>
                  <a:t> </a:t>
                </a:r>
              </a:p>
            </p:txBody>
          </p:sp>
        </mc:Fallback>
      </mc:AlternateContent>
      <p:graphicFrame>
        <p:nvGraphicFramePr>
          <p:cNvPr id="13" name="Table 12"/>
          <p:cNvGraphicFramePr>
            <a:graphicFrameLocks noGrp="1"/>
          </p:cNvGraphicFramePr>
          <p:nvPr>
            <p:extLst>
              <p:ext uri="{D42A27DB-BD31-4B8C-83A1-F6EECF244321}">
                <p14:modId xmlns:p14="http://schemas.microsoft.com/office/powerpoint/2010/main" val="675038026"/>
              </p:ext>
            </p:extLst>
          </p:nvPr>
        </p:nvGraphicFramePr>
        <p:xfrm>
          <a:off x="1470025" y="2767541"/>
          <a:ext cx="9493250" cy="1594908"/>
        </p:xfrm>
        <a:graphic>
          <a:graphicData uri="http://schemas.openxmlformats.org/drawingml/2006/table">
            <a:tbl>
              <a:tblPr firstRow="1" bandRow="1">
                <a:tableStyleId>{5940675A-B579-460E-94D1-54222C63F5DA}</a:tableStyleId>
              </a:tblPr>
              <a:tblGrid>
                <a:gridCol w="2159000">
                  <a:extLst>
                    <a:ext uri="{9D8B030D-6E8A-4147-A177-3AD203B41FA5}">
                      <a16:colId xmlns:a16="http://schemas.microsoft.com/office/drawing/2014/main" val="1165304575"/>
                    </a:ext>
                  </a:extLst>
                </a:gridCol>
                <a:gridCol w="2695575">
                  <a:extLst>
                    <a:ext uri="{9D8B030D-6E8A-4147-A177-3AD203B41FA5}">
                      <a16:colId xmlns:a16="http://schemas.microsoft.com/office/drawing/2014/main" val="3494498933"/>
                    </a:ext>
                  </a:extLst>
                </a:gridCol>
                <a:gridCol w="2695575">
                  <a:extLst>
                    <a:ext uri="{9D8B030D-6E8A-4147-A177-3AD203B41FA5}">
                      <a16:colId xmlns:a16="http://schemas.microsoft.com/office/drawing/2014/main" val="3481170214"/>
                    </a:ext>
                  </a:extLst>
                </a:gridCol>
                <a:gridCol w="1943100">
                  <a:extLst>
                    <a:ext uri="{9D8B030D-6E8A-4147-A177-3AD203B41FA5}">
                      <a16:colId xmlns:a16="http://schemas.microsoft.com/office/drawing/2014/main" val="3508181238"/>
                    </a:ext>
                  </a:extLst>
                </a:gridCol>
              </a:tblGrid>
              <a:tr h="531636">
                <a:tc>
                  <a:txBody>
                    <a:bodyPr/>
                    <a:lstStyle/>
                    <a:p>
                      <a:r>
                        <a:rPr lang="en-US" dirty="0"/>
                        <a:t>Come from-&gt;Goes to</a:t>
                      </a:r>
                    </a:p>
                  </a:txBody>
                  <a:tcPr/>
                </a:tc>
                <a:tc>
                  <a:txBody>
                    <a:bodyPr/>
                    <a:lstStyle/>
                    <a:p>
                      <a:pPr algn="ctr"/>
                      <a:r>
                        <a:rPr lang="en-US" dirty="0"/>
                        <a:t>F</a:t>
                      </a:r>
                    </a:p>
                  </a:txBody>
                  <a:tcPr/>
                </a:tc>
                <a:tc>
                  <a:txBody>
                    <a:bodyPr/>
                    <a:lstStyle/>
                    <a:p>
                      <a:pPr algn="ctr"/>
                      <a:r>
                        <a:rPr lang="en-US" dirty="0"/>
                        <a:t>L</a:t>
                      </a:r>
                    </a:p>
                  </a:txBody>
                  <a:tcPr/>
                </a:tc>
                <a:tc>
                  <a:txBody>
                    <a:bodyPr/>
                    <a:lstStyle/>
                    <a:p>
                      <a:r>
                        <a:rPr lang="en-US" dirty="0"/>
                        <a:t>Total</a:t>
                      </a:r>
                    </a:p>
                  </a:txBody>
                  <a:tcPr/>
                </a:tc>
                <a:extLst>
                  <a:ext uri="{0D108BD9-81ED-4DB2-BD59-A6C34878D82A}">
                    <a16:rowId xmlns:a16="http://schemas.microsoft.com/office/drawing/2014/main" val="619418955"/>
                  </a:ext>
                </a:extLst>
              </a:tr>
              <a:tr h="531636">
                <a:tc>
                  <a:txBody>
                    <a:bodyPr/>
                    <a:lstStyle/>
                    <a:p>
                      <a:r>
                        <a:rPr lang="en-US" dirty="0"/>
                        <a:t>F</a:t>
                      </a:r>
                    </a:p>
                  </a:txBody>
                  <a:tcPr/>
                </a:tc>
                <a:tc>
                  <a:txBody>
                    <a:bodyPr/>
                    <a:lstStyle/>
                    <a:p>
                      <a:pPr algn="ctr"/>
                      <a:r>
                        <a:rPr lang="en-US" dirty="0">
                          <a:latin typeface="Symbol" panose="05050102010706020507" pitchFamily="18" charset="2"/>
                        </a:rPr>
                        <a:t>a</a:t>
                      </a:r>
                    </a:p>
                  </a:txBody>
                  <a:tcPr/>
                </a:tc>
                <a:tc>
                  <a:txBody>
                    <a:bodyPr/>
                    <a:lstStyle/>
                    <a:p>
                      <a:pPr algn="ctr"/>
                      <a:r>
                        <a:rPr lang="en-US" dirty="0">
                          <a:latin typeface="Symbol" panose="05050102010706020507" pitchFamily="18" charset="2"/>
                        </a:rPr>
                        <a:t>b</a:t>
                      </a:r>
                    </a:p>
                  </a:txBody>
                  <a:tcPr/>
                </a:tc>
                <a:tc>
                  <a:txBody>
                    <a:bodyPr/>
                    <a:lstStyle/>
                    <a:p>
                      <a:r>
                        <a:rPr lang="en-US" dirty="0" err="1">
                          <a:latin typeface="Symbol" panose="05050102010706020507" pitchFamily="18" charset="2"/>
                        </a:rPr>
                        <a:t>a+b</a:t>
                      </a:r>
                      <a:endParaRPr lang="en-US" dirty="0">
                        <a:latin typeface="Symbol" panose="05050102010706020507" pitchFamily="18" charset="2"/>
                      </a:endParaRPr>
                    </a:p>
                  </a:txBody>
                  <a:tcPr/>
                </a:tc>
                <a:extLst>
                  <a:ext uri="{0D108BD9-81ED-4DB2-BD59-A6C34878D82A}">
                    <a16:rowId xmlns:a16="http://schemas.microsoft.com/office/drawing/2014/main" val="1938189246"/>
                  </a:ext>
                </a:extLst>
              </a:tr>
              <a:tr h="531636">
                <a:tc>
                  <a:txBody>
                    <a:bodyPr/>
                    <a:lstStyle/>
                    <a:p>
                      <a:r>
                        <a:rPr lang="en-US" dirty="0"/>
                        <a:t>L</a:t>
                      </a:r>
                    </a:p>
                  </a:txBody>
                  <a:tcPr/>
                </a:tc>
                <a:tc>
                  <a:txBody>
                    <a:bodyPr/>
                    <a:lstStyle/>
                    <a:p>
                      <a:pPr algn="ctr"/>
                      <a:r>
                        <a:rPr lang="en-US" dirty="0">
                          <a:latin typeface="Symbol" panose="05050102010706020507" pitchFamily="18" charset="2"/>
                        </a:rPr>
                        <a:t>g</a:t>
                      </a:r>
                    </a:p>
                  </a:txBody>
                  <a:tcPr/>
                </a:tc>
                <a:tc>
                  <a:txBody>
                    <a:bodyPr/>
                    <a:lstStyle/>
                    <a:p>
                      <a:pPr algn="ctr"/>
                      <a:r>
                        <a:rPr lang="en-US" dirty="0">
                          <a:latin typeface="Symbol" panose="05050102010706020507" pitchFamily="18" charset="2"/>
                        </a:rPr>
                        <a:t>d</a:t>
                      </a:r>
                    </a:p>
                  </a:txBody>
                  <a:tcPr/>
                </a:tc>
                <a:tc>
                  <a:txBody>
                    <a:bodyPr/>
                    <a:lstStyle/>
                    <a:p>
                      <a:r>
                        <a:rPr lang="en-US" dirty="0" err="1">
                          <a:latin typeface="Symbol" panose="05050102010706020507" pitchFamily="18" charset="2"/>
                        </a:rPr>
                        <a:t>g+d</a:t>
                      </a:r>
                      <a:endParaRPr lang="en-US" dirty="0">
                        <a:latin typeface="Symbol" panose="05050102010706020507" pitchFamily="18" charset="2"/>
                      </a:endParaRPr>
                    </a:p>
                  </a:txBody>
                  <a:tcPr/>
                </a:tc>
                <a:extLst>
                  <a:ext uri="{0D108BD9-81ED-4DB2-BD59-A6C34878D82A}">
                    <a16:rowId xmlns:a16="http://schemas.microsoft.com/office/drawing/2014/main" val="2943370488"/>
                  </a:ext>
                </a:extLst>
              </a:tr>
            </a:tbl>
          </a:graphicData>
        </a:graphic>
      </p:graphicFrame>
      <p:sp>
        <p:nvSpPr>
          <p:cNvPr id="14" name="Rectangle 13"/>
          <p:cNvSpPr/>
          <p:nvPr/>
        </p:nvSpPr>
        <p:spPr>
          <a:xfrm>
            <a:off x="9029700" y="2562225"/>
            <a:ext cx="2314575" cy="232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305550" y="4993558"/>
            <a:ext cx="540533" cy="1015663"/>
          </a:xfrm>
          <a:prstGeom prst="rect">
            <a:avLst/>
          </a:prstGeom>
          <a:noFill/>
        </p:spPr>
        <p:txBody>
          <a:bodyPr wrap="none" rtlCol="0">
            <a:spAutoFit/>
          </a:bodyPr>
          <a:lstStyle/>
          <a:p>
            <a:r>
              <a:rPr lang="en-US" sz="6000" dirty="0">
                <a:solidFill>
                  <a:srgbClr val="FF0000"/>
                </a:solidFill>
              </a:rPr>
              <a:t>?</a:t>
            </a:r>
          </a:p>
        </p:txBody>
      </p:sp>
      <mc:AlternateContent xmlns:mc="http://schemas.openxmlformats.org/markup-compatibility/2006" xmlns:a14="http://schemas.microsoft.com/office/drawing/2010/main">
        <mc:Choice Requires="a14">
          <p:sp>
            <p:nvSpPr>
              <p:cNvPr id="15" name="Rectangle 14"/>
              <p:cNvSpPr/>
              <p:nvPr/>
            </p:nvSpPr>
            <p:spPr>
              <a:xfrm>
                <a:off x="-19316" y="1421226"/>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9316" y="1421226"/>
                <a:ext cx="378757" cy="369332"/>
              </a:xfrm>
              <a:prstGeom prst="rect">
                <a:avLst/>
              </a:prstGeom>
              <a:blipFill>
                <a:blip r:embed="rId9"/>
                <a:stretch>
                  <a:fillRect/>
                </a:stretch>
              </a:blipFill>
            </p:spPr>
            <p:txBody>
              <a:bodyPr/>
              <a:lstStyle/>
              <a:p>
                <a:r>
                  <a:rPr lang="en-US">
                    <a:noFill/>
                  </a:rPr>
                  <a:t> </a:t>
                </a:r>
              </a:p>
            </p:txBody>
          </p:sp>
        </mc:Fallback>
      </mc:AlternateContent>
      <p:sp>
        <p:nvSpPr>
          <p:cNvPr id="16" name="TextBox 15"/>
          <p:cNvSpPr txBox="1"/>
          <p:nvPr/>
        </p:nvSpPr>
        <p:spPr>
          <a:xfrm>
            <a:off x="359441" y="1375059"/>
            <a:ext cx="11153951" cy="507831"/>
          </a:xfrm>
          <a:prstGeom prst="rect">
            <a:avLst/>
          </a:prstGeom>
          <a:noFill/>
        </p:spPr>
        <p:txBody>
          <a:bodyPr wrap="none" rtlCol="0">
            <a:spAutoFit/>
          </a:bodyPr>
          <a:lstStyle/>
          <a:p>
            <a:r>
              <a:rPr lang="en-US" sz="2700" dirty="0"/>
              <a:t> F,F,F,F,F,F,F,L,L,L,L,L,L,L,L,L,F,F,F,F,F,F,F,F,F,F,F,F,L,L,L,L,L,L,L,F,F,F,F,F,F,F,F,F,F,F,F,F,L,L</a:t>
            </a:r>
          </a:p>
        </p:txBody>
      </p:sp>
    </p:spTree>
    <p:extLst>
      <p:ext uri="{BB962C8B-B14F-4D97-AF65-F5344CB8AC3E}">
        <p14:creationId xmlns:p14="http://schemas.microsoft.com/office/powerpoint/2010/main" val="67614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199629" y="4695366"/>
                <a:ext cx="1461106" cy="613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𝐹𝐹</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en>
                      </m:f>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199629" y="4695366"/>
                <a:ext cx="1461106" cy="6133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171304" y="4695366"/>
                <a:ext cx="1459502" cy="664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𝐹𝐶</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𝛽</m:t>
                          </m:r>
                        </m:num>
                        <m:den>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en>
                      </m:f>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5171304" y="4695366"/>
                <a:ext cx="1459502" cy="664990"/>
              </a:xfrm>
              <a:prstGeom prst="rect">
                <a:avLst/>
              </a:prstGeom>
              <a:blipFill>
                <a:blip r:embed="rId6"/>
                <a:stretch>
                  <a:fillRect/>
                </a:stretch>
              </a:blipFill>
            </p:spPr>
            <p:txBody>
              <a:bodyPr/>
              <a:lstStyle/>
              <a:p>
                <a:r>
                  <a:rPr lang="en-US">
                    <a:noFill/>
                  </a:rPr>
                  <a:t> </a:t>
                </a:r>
              </a:p>
            </p:txBody>
          </p:sp>
        </mc:Fallback>
      </mc:AlternateContent>
      <p:graphicFrame>
        <p:nvGraphicFramePr>
          <p:cNvPr id="13" name="Table 12"/>
          <p:cNvGraphicFramePr>
            <a:graphicFrameLocks noGrp="1"/>
          </p:cNvGraphicFramePr>
          <p:nvPr/>
        </p:nvGraphicFramePr>
        <p:xfrm>
          <a:off x="1470025" y="2767541"/>
          <a:ext cx="9493250" cy="1594908"/>
        </p:xfrm>
        <a:graphic>
          <a:graphicData uri="http://schemas.openxmlformats.org/drawingml/2006/table">
            <a:tbl>
              <a:tblPr firstRow="1" bandRow="1">
                <a:tableStyleId>{5940675A-B579-460E-94D1-54222C63F5DA}</a:tableStyleId>
              </a:tblPr>
              <a:tblGrid>
                <a:gridCol w="2159000">
                  <a:extLst>
                    <a:ext uri="{9D8B030D-6E8A-4147-A177-3AD203B41FA5}">
                      <a16:colId xmlns:a16="http://schemas.microsoft.com/office/drawing/2014/main" val="1165304575"/>
                    </a:ext>
                  </a:extLst>
                </a:gridCol>
                <a:gridCol w="2695575">
                  <a:extLst>
                    <a:ext uri="{9D8B030D-6E8A-4147-A177-3AD203B41FA5}">
                      <a16:colId xmlns:a16="http://schemas.microsoft.com/office/drawing/2014/main" val="3494498933"/>
                    </a:ext>
                  </a:extLst>
                </a:gridCol>
                <a:gridCol w="2695575">
                  <a:extLst>
                    <a:ext uri="{9D8B030D-6E8A-4147-A177-3AD203B41FA5}">
                      <a16:colId xmlns:a16="http://schemas.microsoft.com/office/drawing/2014/main" val="3481170214"/>
                    </a:ext>
                  </a:extLst>
                </a:gridCol>
                <a:gridCol w="1943100">
                  <a:extLst>
                    <a:ext uri="{9D8B030D-6E8A-4147-A177-3AD203B41FA5}">
                      <a16:colId xmlns:a16="http://schemas.microsoft.com/office/drawing/2014/main" val="3508181238"/>
                    </a:ext>
                  </a:extLst>
                </a:gridCol>
              </a:tblGrid>
              <a:tr h="531636">
                <a:tc>
                  <a:txBody>
                    <a:bodyPr/>
                    <a:lstStyle/>
                    <a:p>
                      <a:r>
                        <a:rPr lang="en-US" dirty="0"/>
                        <a:t>Come from-&gt;Goes to</a:t>
                      </a:r>
                    </a:p>
                  </a:txBody>
                  <a:tcPr/>
                </a:tc>
                <a:tc>
                  <a:txBody>
                    <a:bodyPr/>
                    <a:lstStyle/>
                    <a:p>
                      <a:pPr algn="ctr"/>
                      <a:r>
                        <a:rPr lang="en-US" dirty="0"/>
                        <a:t>F</a:t>
                      </a:r>
                    </a:p>
                  </a:txBody>
                  <a:tcPr/>
                </a:tc>
                <a:tc>
                  <a:txBody>
                    <a:bodyPr/>
                    <a:lstStyle/>
                    <a:p>
                      <a:pPr algn="ctr"/>
                      <a:r>
                        <a:rPr lang="en-US" dirty="0"/>
                        <a:t>C</a:t>
                      </a:r>
                    </a:p>
                  </a:txBody>
                  <a:tcPr/>
                </a:tc>
                <a:tc>
                  <a:txBody>
                    <a:bodyPr/>
                    <a:lstStyle/>
                    <a:p>
                      <a:pPr algn="ctr"/>
                      <a:r>
                        <a:rPr lang="en-US" dirty="0"/>
                        <a:t>Total</a:t>
                      </a:r>
                    </a:p>
                  </a:txBody>
                  <a:tcPr/>
                </a:tc>
                <a:extLst>
                  <a:ext uri="{0D108BD9-81ED-4DB2-BD59-A6C34878D82A}">
                    <a16:rowId xmlns:a16="http://schemas.microsoft.com/office/drawing/2014/main" val="619418955"/>
                  </a:ext>
                </a:extLst>
              </a:tr>
              <a:tr h="531636">
                <a:tc>
                  <a:txBody>
                    <a:bodyPr/>
                    <a:lstStyle/>
                    <a:p>
                      <a:r>
                        <a:rPr lang="en-US" dirty="0"/>
                        <a:t>F</a:t>
                      </a:r>
                    </a:p>
                  </a:txBody>
                  <a:tcPr/>
                </a:tc>
                <a:tc>
                  <a:txBody>
                    <a:bodyPr/>
                    <a:lstStyle/>
                    <a:p>
                      <a:pPr algn="ctr"/>
                      <a:r>
                        <a:rPr lang="en-US" dirty="0">
                          <a:latin typeface="Symbol" panose="05050102010706020507" pitchFamily="18" charset="2"/>
                        </a:rPr>
                        <a:t>a</a:t>
                      </a:r>
                    </a:p>
                  </a:txBody>
                  <a:tcPr/>
                </a:tc>
                <a:tc>
                  <a:txBody>
                    <a:bodyPr/>
                    <a:lstStyle/>
                    <a:p>
                      <a:pPr algn="ctr"/>
                      <a:r>
                        <a:rPr lang="en-US" dirty="0">
                          <a:latin typeface="Symbol" panose="05050102010706020507" pitchFamily="18" charset="2"/>
                        </a:rPr>
                        <a:t>b</a:t>
                      </a:r>
                    </a:p>
                  </a:txBody>
                  <a:tcPr/>
                </a:tc>
                <a:tc>
                  <a:txBody>
                    <a:bodyPr/>
                    <a:lstStyle/>
                    <a:p>
                      <a:pPr algn="ctr"/>
                      <a:r>
                        <a:rPr lang="en-US" dirty="0" err="1">
                          <a:latin typeface="Symbol" panose="05050102010706020507" pitchFamily="18" charset="2"/>
                        </a:rPr>
                        <a:t>a+b</a:t>
                      </a:r>
                      <a:endParaRPr lang="en-US" dirty="0">
                        <a:latin typeface="Symbol" panose="05050102010706020507" pitchFamily="18" charset="2"/>
                      </a:endParaRPr>
                    </a:p>
                  </a:txBody>
                  <a:tcPr/>
                </a:tc>
                <a:extLst>
                  <a:ext uri="{0D108BD9-81ED-4DB2-BD59-A6C34878D82A}">
                    <a16:rowId xmlns:a16="http://schemas.microsoft.com/office/drawing/2014/main" val="1938189246"/>
                  </a:ext>
                </a:extLst>
              </a:tr>
              <a:tr h="531636">
                <a:tc>
                  <a:txBody>
                    <a:bodyPr/>
                    <a:lstStyle/>
                    <a:p>
                      <a:r>
                        <a:rPr lang="en-US" dirty="0"/>
                        <a:t>C</a:t>
                      </a:r>
                    </a:p>
                  </a:txBody>
                  <a:tcPr/>
                </a:tc>
                <a:tc>
                  <a:txBody>
                    <a:bodyPr/>
                    <a:lstStyle/>
                    <a:p>
                      <a:pPr algn="ctr"/>
                      <a:r>
                        <a:rPr lang="en-US" dirty="0">
                          <a:latin typeface="Symbol" panose="05050102010706020507" pitchFamily="18" charset="2"/>
                        </a:rPr>
                        <a:t>g</a:t>
                      </a:r>
                    </a:p>
                  </a:txBody>
                  <a:tcPr/>
                </a:tc>
                <a:tc>
                  <a:txBody>
                    <a:bodyPr/>
                    <a:lstStyle/>
                    <a:p>
                      <a:pPr algn="ctr"/>
                      <a:r>
                        <a:rPr lang="en-US" dirty="0">
                          <a:latin typeface="Symbol" panose="05050102010706020507" pitchFamily="18" charset="2"/>
                        </a:rPr>
                        <a:t>d</a:t>
                      </a:r>
                    </a:p>
                  </a:txBody>
                  <a:tcPr/>
                </a:tc>
                <a:tc>
                  <a:txBody>
                    <a:bodyPr/>
                    <a:lstStyle/>
                    <a:p>
                      <a:pPr algn="ctr"/>
                      <a:r>
                        <a:rPr lang="en-US" dirty="0" err="1">
                          <a:latin typeface="Symbol" panose="05050102010706020507" pitchFamily="18" charset="2"/>
                        </a:rPr>
                        <a:t>g+d</a:t>
                      </a:r>
                      <a:endParaRPr lang="en-US" dirty="0">
                        <a:latin typeface="Symbol" panose="05050102010706020507" pitchFamily="18" charset="2"/>
                      </a:endParaRPr>
                    </a:p>
                  </a:txBody>
                  <a:tcPr/>
                </a:tc>
                <a:extLst>
                  <a:ext uri="{0D108BD9-81ED-4DB2-BD59-A6C34878D82A}">
                    <a16:rowId xmlns:a16="http://schemas.microsoft.com/office/drawing/2014/main" val="2943370488"/>
                  </a:ext>
                </a:extLst>
              </a:tr>
            </a:tbl>
          </a:graphicData>
        </a:graphic>
      </p:graphicFrame>
      <p:grpSp>
        <p:nvGrpSpPr>
          <p:cNvPr id="33" name="Group 32"/>
          <p:cNvGrpSpPr/>
          <p:nvPr/>
        </p:nvGrpSpPr>
        <p:grpSpPr>
          <a:xfrm>
            <a:off x="5523351" y="2119560"/>
            <a:ext cx="6549322" cy="4413440"/>
            <a:chOff x="5523351" y="2119560"/>
            <a:chExt cx="6549322" cy="4413440"/>
          </a:xfrm>
        </p:grpSpPr>
        <p:grpSp>
          <p:nvGrpSpPr>
            <p:cNvPr id="32" name="Group 31"/>
            <p:cNvGrpSpPr/>
            <p:nvPr/>
          </p:nvGrpSpPr>
          <p:grpSpPr>
            <a:xfrm>
              <a:off x="5523351" y="4326034"/>
              <a:ext cx="6549322" cy="2206966"/>
              <a:chOff x="5523351" y="4326034"/>
              <a:chExt cx="6549322" cy="2206966"/>
            </a:xfrm>
          </p:grpSpPr>
          <mc:AlternateContent xmlns:mc="http://schemas.openxmlformats.org/markup-compatibility/2006" xmlns:a14="http://schemas.microsoft.com/office/drawing/2010/main">
            <mc:Choice Requires="a14">
              <p:sp>
                <p:nvSpPr>
                  <p:cNvPr id="14" name="Rectangle 13"/>
                  <p:cNvSpPr/>
                  <p:nvPr/>
                </p:nvSpPr>
                <p:spPr>
                  <a:xfrm>
                    <a:off x="7090107" y="4664812"/>
                    <a:ext cx="2006110" cy="67441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𝑘𝑙</m:t>
                                  </m:r>
                                </m:sub>
                              </m:sSub>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𝑙</m:t>
                                  </m:r>
                                  <m:r>
                                    <a:rPr lang="en-US" b="0" i="1" smtClean="0">
                                      <a:latin typeface="Cambria Math" panose="02040503050406030204" pitchFamily="18" charset="0"/>
                                    </a:rPr>
                                    <m:t>′</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𝑘𝑙</m:t>
                                      </m:r>
                                      <m:r>
                                        <a:rPr lang="en-US" b="0" i="1" smtClean="0">
                                          <a:latin typeface="Cambria Math" panose="02040503050406030204" pitchFamily="18" charset="0"/>
                                        </a:rPr>
                                        <m:t>′</m:t>
                                      </m:r>
                                    </m:sub>
                                  </m:sSub>
                                </m:e>
                              </m:nary>
                            </m:den>
                          </m:f>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7090107" y="4664812"/>
                    <a:ext cx="2006110" cy="674415"/>
                  </a:xfrm>
                  <a:prstGeom prst="rect">
                    <a:avLst/>
                  </a:prstGeom>
                  <a:blipFill>
                    <a:blip r:embed="rId7"/>
                    <a:stretch>
                      <a:fillRect/>
                    </a:stretch>
                  </a:blipFill>
                </p:spPr>
                <p:txBody>
                  <a:bodyPr/>
                  <a:lstStyle/>
                  <a:p>
                    <a:r>
                      <a:rPr lang="en-US">
                        <a:noFill/>
                      </a:rPr>
                      <a:t> </a:t>
                    </a:r>
                  </a:p>
                </p:txBody>
              </p:sp>
            </mc:Fallback>
          </mc:AlternateContent>
          <p:cxnSp>
            <p:nvCxnSpPr>
              <p:cNvPr id="5" name="Straight Arrow Connector 4"/>
              <p:cNvCxnSpPr/>
              <p:nvPr/>
            </p:nvCxnSpPr>
            <p:spPr>
              <a:xfrm flipV="1">
                <a:off x="6829425" y="5191125"/>
                <a:ext cx="723900" cy="75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23351" y="5886669"/>
                <a:ext cx="1389804" cy="646331"/>
              </a:xfrm>
              <a:prstGeom prst="rect">
                <a:avLst/>
              </a:prstGeom>
              <a:noFill/>
            </p:spPr>
            <p:txBody>
              <a:bodyPr wrap="none" rtlCol="0">
                <a:spAutoFit/>
              </a:bodyPr>
              <a:lstStyle/>
              <a:p>
                <a:r>
                  <a:rPr lang="en-US" dirty="0"/>
                  <a:t>Row k</a:t>
                </a:r>
              </a:p>
              <a:p>
                <a:r>
                  <a:rPr lang="en-US" dirty="0"/>
                  <a:t>“come from”</a:t>
                </a:r>
              </a:p>
            </p:txBody>
          </p:sp>
          <p:cxnSp>
            <p:nvCxnSpPr>
              <p:cNvPr id="19" name="Straight Arrow Connector 18"/>
              <p:cNvCxnSpPr>
                <a:stCxn id="20" idx="0"/>
              </p:cNvCxnSpPr>
              <p:nvPr/>
            </p:nvCxnSpPr>
            <p:spPr>
              <a:xfrm flipH="1" flipV="1">
                <a:off x="7649898" y="5191125"/>
                <a:ext cx="101996" cy="69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43581" y="5886669"/>
                <a:ext cx="1016625" cy="646331"/>
              </a:xfrm>
              <a:prstGeom prst="rect">
                <a:avLst/>
              </a:prstGeom>
              <a:noFill/>
            </p:spPr>
            <p:txBody>
              <a:bodyPr wrap="none" rtlCol="0">
                <a:spAutoFit/>
              </a:bodyPr>
              <a:lstStyle/>
              <a:p>
                <a:r>
                  <a:rPr lang="en-US" dirty="0"/>
                  <a:t>Column l</a:t>
                </a:r>
              </a:p>
              <a:p>
                <a:r>
                  <a:rPr lang="en-US" dirty="0"/>
                  <a:t>“go to”</a:t>
                </a:r>
              </a:p>
            </p:txBody>
          </p:sp>
          <p:cxnSp>
            <p:nvCxnSpPr>
              <p:cNvPr id="21" name="Straight Arrow Connector 20"/>
              <p:cNvCxnSpPr/>
              <p:nvPr/>
            </p:nvCxnSpPr>
            <p:spPr>
              <a:xfrm flipH="1">
                <a:off x="8423663" y="4664812"/>
                <a:ext cx="1006186" cy="11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096217" y="4326034"/>
                <a:ext cx="2976456" cy="369332"/>
              </a:xfrm>
              <a:prstGeom prst="rect">
                <a:avLst/>
              </a:prstGeom>
              <a:noFill/>
            </p:spPr>
            <p:txBody>
              <a:bodyPr wrap="none" rtlCol="0">
                <a:spAutoFit/>
              </a:bodyPr>
              <a:lstStyle/>
              <a:p>
                <a:r>
                  <a:rPr lang="en-US" dirty="0"/>
                  <a:t>Counts in cell row k, column l</a:t>
                </a:r>
              </a:p>
            </p:txBody>
          </p:sp>
          <p:cxnSp>
            <p:nvCxnSpPr>
              <p:cNvPr id="30" name="Straight Arrow Connector 29"/>
              <p:cNvCxnSpPr>
                <a:stCxn id="31" idx="1"/>
              </p:cNvCxnSpPr>
              <p:nvPr/>
            </p:nvCxnSpPr>
            <p:spPr>
              <a:xfrm flipH="1" flipV="1">
                <a:off x="8423663" y="5360357"/>
                <a:ext cx="672554" cy="174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096217" y="5350107"/>
                <a:ext cx="2664255" cy="369332"/>
              </a:xfrm>
              <a:prstGeom prst="rect">
                <a:avLst/>
              </a:prstGeom>
              <a:noFill/>
            </p:spPr>
            <p:txBody>
              <a:bodyPr wrap="none" rtlCol="0">
                <a:spAutoFit/>
              </a:bodyPr>
              <a:lstStyle/>
              <a:p>
                <a:r>
                  <a:rPr lang="en-US" dirty="0"/>
                  <a:t>Counts in row k (Marginal)</a:t>
                </a:r>
              </a:p>
            </p:txBody>
          </p:sp>
        </p:grpSp>
        <p:sp>
          <p:nvSpPr>
            <p:cNvPr id="25" name="TextBox 24"/>
            <p:cNvSpPr txBox="1"/>
            <p:nvPr/>
          </p:nvSpPr>
          <p:spPr>
            <a:xfrm>
              <a:off x="8926756" y="2119560"/>
              <a:ext cx="2044406" cy="369332"/>
            </a:xfrm>
            <a:prstGeom prst="rect">
              <a:avLst/>
            </a:prstGeom>
            <a:noFill/>
          </p:spPr>
          <p:txBody>
            <a:bodyPr wrap="none" rtlCol="0">
              <a:spAutoFit/>
            </a:bodyPr>
            <a:lstStyle/>
            <a:p>
              <a:r>
                <a:rPr lang="en-US" dirty="0"/>
                <a:t>Marginal of the row</a:t>
              </a:r>
            </a:p>
          </p:txBody>
        </p:sp>
      </p:grpSp>
      <p:sp>
        <p:nvSpPr>
          <p:cNvPr id="34" name="TextBox 33"/>
          <p:cNvSpPr txBox="1"/>
          <p:nvPr/>
        </p:nvSpPr>
        <p:spPr>
          <a:xfrm>
            <a:off x="14349" y="4776787"/>
            <a:ext cx="3054939" cy="369332"/>
          </a:xfrm>
          <a:prstGeom prst="rect">
            <a:avLst/>
          </a:prstGeom>
          <a:noFill/>
        </p:spPr>
        <p:txBody>
          <a:bodyPr wrap="none" rtlCol="0">
            <a:spAutoFit/>
          </a:bodyPr>
          <a:lstStyle/>
          <a:p>
            <a:r>
              <a:rPr lang="en-US" dirty="0">
                <a:solidFill>
                  <a:srgbClr val="FF0000"/>
                </a:solidFill>
              </a:rPr>
              <a:t>Maximum likelihood estimates</a:t>
            </a:r>
          </a:p>
        </p:txBody>
      </p:sp>
      <p:sp>
        <p:nvSpPr>
          <p:cNvPr id="24" name="Rectangle 23"/>
          <p:cNvSpPr/>
          <p:nvPr/>
        </p:nvSpPr>
        <p:spPr>
          <a:xfrm>
            <a:off x="10919871" y="1487608"/>
            <a:ext cx="403589" cy="3252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p:cNvSpPr/>
              <p:nvPr/>
            </p:nvSpPr>
            <p:spPr>
              <a:xfrm>
                <a:off x="-19316" y="1421226"/>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19316" y="1421226"/>
                <a:ext cx="378757" cy="369332"/>
              </a:xfrm>
              <a:prstGeom prst="rect">
                <a:avLst/>
              </a:prstGeom>
              <a:blipFill>
                <a:blip r:embed="rId8"/>
                <a:stretch>
                  <a:fillRect/>
                </a:stretch>
              </a:blipFill>
            </p:spPr>
            <p:txBody>
              <a:bodyPr/>
              <a:lstStyle/>
              <a:p>
                <a:r>
                  <a:rPr lang="en-US">
                    <a:noFill/>
                  </a:rPr>
                  <a:t> </a:t>
                </a:r>
              </a:p>
            </p:txBody>
          </p:sp>
        </mc:Fallback>
      </mc:AlternateContent>
      <p:sp>
        <p:nvSpPr>
          <p:cNvPr id="36" name="TextBox 35"/>
          <p:cNvSpPr txBox="1"/>
          <p:nvPr/>
        </p:nvSpPr>
        <p:spPr>
          <a:xfrm>
            <a:off x="359441" y="1375059"/>
            <a:ext cx="11153951" cy="507831"/>
          </a:xfrm>
          <a:prstGeom prst="rect">
            <a:avLst/>
          </a:prstGeom>
          <a:noFill/>
        </p:spPr>
        <p:txBody>
          <a:bodyPr wrap="none" rtlCol="0">
            <a:spAutoFit/>
          </a:bodyPr>
          <a:lstStyle/>
          <a:p>
            <a:r>
              <a:rPr lang="en-US" sz="2700" dirty="0"/>
              <a:t> F,F,F,F,F,F,F,L,L,L,L,L,L,L,L,L,F,F,F,F,F,F,F,F,F,F,F,F,L,L,L,L,L,L,L,F,F,F,F,F,F,F,F,F,F,F,F,F,L,L</a:t>
            </a:r>
          </a:p>
        </p:txBody>
      </p:sp>
    </p:spTree>
    <p:extLst>
      <p:ext uri="{BB962C8B-B14F-4D97-AF65-F5344CB8AC3E}">
        <p14:creationId xmlns:p14="http://schemas.microsoft.com/office/powerpoint/2010/main" val="395262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1293724" y="1417638"/>
            <a:ext cx="9604552" cy="584775"/>
          </a:xfrm>
          <a:prstGeom prst="rect">
            <a:avLst/>
          </a:prstGeom>
          <a:noFill/>
        </p:spPr>
        <p:txBody>
          <a:bodyPr wrap="none" rtlCol="0">
            <a:spAutoFit/>
          </a:bodyPr>
          <a:lstStyle/>
          <a:p>
            <a:r>
              <a:rPr lang="en-US" sz="3200" dirty="0">
                <a:solidFill>
                  <a:srgbClr val="FF0000"/>
                </a:solidFill>
              </a:rPr>
              <a:t>Why the maximum likelihood can be computed like this?</a:t>
            </a:r>
          </a:p>
        </p:txBody>
      </p:sp>
    </p:spTree>
    <p:extLst>
      <p:ext uri="{BB962C8B-B14F-4D97-AF65-F5344CB8AC3E}">
        <p14:creationId xmlns:p14="http://schemas.microsoft.com/office/powerpoint/2010/main" val="183341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 name="TextBox 1"/>
          <p:cNvSpPr txBox="1"/>
          <p:nvPr/>
        </p:nvSpPr>
        <p:spPr>
          <a:xfrm>
            <a:off x="723899" y="1574839"/>
            <a:ext cx="6382068" cy="369332"/>
          </a:xfrm>
          <a:prstGeom prst="rect">
            <a:avLst/>
          </a:prstGeom>
          <a:noFill/>
        </p:spPr>
        <p:txBody>
          <a:bodyPr wrap="none" rtlCol="0">
            <a:spAutoFit/>
          </a:bodyPr>
          <a:lstStyle/>
          <a:p>
            <a:r>
              <a:rPr lang="en-US" dirty="0"/>
              <a:t>For a given “I come from” state, we have two possible movements</a:t>
            </a:r>
          </a:p>
        </p:txBody>
      </p:sp>
      <p:sp>
        <p:nvSpPr>
          <p:cNvPr id="5" name="TextBox 4"/>
          <p:cNvSpPr txBox="1"/>
          <p:nvPr/>
        </p:nvSpPr>
        <p:spPr>
          <a:xfrm>
            <a:off x="723899" y="2218292"/>
            <a:ext cx="3688959" cy="369332"/>
          </a:xfrm>
          <a:prstGeom prst="rect">
            <a:avLst/>
          </a:prstGeom>
          <a:noFill/>
        </p:spPr>
        <p:txBody>
          <a:bodyPr wrap="none" rtlCol="0">
            <a:spAutoFit/>
          </a:bodyPr>
          <a:lstStyle/>
          <a:p>
            <a:r>
              <a:rPr lang="en-US" dirty="0"/>
              <a:t>“</a:t>
            </a:r>
            <a:r>
              <a:rPr lang="en-US" i="1" dirty="0"/>
              <a:t>I stay at the state</a:t>
            </a:r>
            <a:r>
              <a:rPr lang="en-US" dirty="0"/>
              <a:t>” with probability </a:t>
            </a:r>
            <a:r>
              <a:rPr lang="en-US" i="1" dirty="0"/>
              <a:t>p</a:t>
            </a:r>
          </a:p>
        </p:txBody>
      </p:sp>
      <p:sp>
        <p:nvSpPr>
          <p:cNvPr id="6" name="TextBox 5"/>
          <p:cNvSpPr txBox="1"/>
          <p:nvPr/>
        </p:nvSpPr>
        <p:spPr>
          <a:xfrm>
            <a:off x="723899" y="2910403"/>
            <a:ext cx="4607352" cy="369332"/>
          </a:xfrm>
          <a:prstGeom prst="rect">
            <a:avLst/>
          </a:prstGeom>
          <a:noFill/>
        </p:spPr>
        <p:txBody>
          <a:bodyPr wrap="none" rtlCol="0">
            <a:spAutoFit/>
          </a:bodyPr>
          <a:lstStyle/>
          <a:p>
            <a:r>
              <a:rPr lang="en-US" dirty="0"/>
              <a:t>“</a:t>
            </a:r>
            <a:r>
              <a:rPr lang="en-US" i="1" dirty="0"/>
              <a:t>I move to the other state</a:t>
            </a:r>
            <a:r>
              <a:rPr lang="en-US" dirty="0"/>
              <a:t>” with probability </a:t>
            </a:r>
            <a:r>
              <a:rPr lang="en-US" i="1" dirty="0"/>
              <a:t>1-p</a:t>
            </a:r>
          </a:p>
        </p:txBody>
      </p:sp>
      <p:sp>
        <p:nvSpPr>
          <p:cNvPr id="8" name="TextBox 7"/>
          <p:cNvSpPr txBox="1"/>
          <p:nvPr/>
        </p:nvSpPr>
        <p:spPr>
          <a:xfrm>
            <a:off x="723899" y="3592989"/>
            <a:ext cx="6684266" cy="369332"/>
          </a:xfrm>
          <a:prstGeom prst="rect">
            <a:avLst/>
          </a:prstGeom>
          <a:noFill/>
        </p:spPr>
        <p:txBody>
          <a:bodyPr wrap="none" rtlCol="0">
            <a:spAutoFit/>
          </a:bodyPr>
          <a:lstStyle/>
          <a:p>
            <a:r>
              <a:rPr lang="en-US" dirty="0"/>
              <a:t>We observe “</a:t>
            </a:r>
            <a:r>
              <a:rPr lang="en-US" i="1" dirty="0"/>
              <a:t>I stay at the state</a:t>
            </a:r>
            <a:r>
              <a:rPr lang="en-US" dirty="0"/>
              <a:t>” </a:t>
            </a:r>
            <a:r>
              <a:rPr lang="en-US" i="1" dirty="0"/>
              <a:t>y</a:t>
            </a:r>
            <a:r>
              <a:rPr lang="en-US" dirty="0"/>
              <a:t> observations out of </a:t>
            </a:r>
            <a:r>
              <a:rPr lang="en-US" i="1" dirty="0"/>
              <a:t>n</a:t>
            </a:r>
            <a:r>
              <a:rPr lang="en-US" dirty="0"/>
              <a:t> observations </a:t>
            </a:r>
          </a:p>
        </p:txBody>
      </p:sp>
      <p:sp>
        <p:nvSpPr>
          <p:cNvPr id="9" name="TextBox 8"/>
          <p:cNvSpPr txBox="1"/>
          <p:nvPr/>
        </p:nvSpPr>
        <p:spPr>
          <a:xfrm>
            <a:off x="723899" y="4275575"/>
            <a:ext cx="11221598" cy="584775"/>
          </a:xfrm>
          <a:prstGeom prst="rect">
            <a:avLst/>
          </a:prstGeom>
          <a:noFill/>
        </p:spPr>
        <p:txBody>
          <a:bodyPr wrap="none" rtlCol="0">
            <a:spAutoFit/>
          </a:bodyPr>
          <a:lstStyle/>
          <a:p>
            <a:r>
              <a:rPr lang="en-US" sz="3200" dirty="0">
                <a:solidFill>
                  <a:srgbClr val="FF0000"/>
                </a:solidFill>
              </a:rPr>
              <a:t>Which is the statistical distribution that could model this process? </a:t>
            </a:r>
          </a:p>
        </p:txBody>
      </p:sp>
      <mc:AlternateContent xmlns:mc="http://schemas.openxmlformats.org/markup-compatibility/2006" xmlns:a14="http://schemas.microsoft.com/office/drawing/2010/main">
        <mc:Choice Requires="a14">
          <p:sp>
            <p:nvSpPr>
              <p:cNvPr id="10" name="TextBox 9"/>
              <p:cNvSpPr txBox="1"/>
              <p:nvPr/>
            </p:nvSpPr>
            <p:spPr>
              <a:xfrm>
                <a:off x="4066032" y="5145943"/>
                <a:ext cx="3879267" cy="565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e>
                        <m:sup>
                          <m:r>
                            <a:rPr lang="en-US" b="0" i="1" smtClean="0">
                              <a:latin typeface="Cambria Math" panose="02040503050406030204" pitchFamily="18" charset="0"/>
                            </a:rPr>
                            <m:t>𝑦</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𝑦</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066032" y="5145943"/>
                <a:ext cx="3879267" cy="56586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207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0" name="TextBox 9"/>
              <p:cNvSpPr txBox="1"/>
              <p:nvPr/>
            </p:nvSpPr>
            <p:spPr>
              <a:xfrm>
                <a:off x="2408396" y="1594426"/>
                <a:ext cx="3879267" cy="56586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den>
                      </m:f>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e>
                        <m:sup>
                          <m:r>
                            <a:rPr lang="en-US" b="0" i="1" smtClean="0">
                              <a:latin typeface="Cambria Math" panose="02040503050406030204" pitchFamily="18" charset="0"/>
                            </a:rPr>
                            <m:t>𝑦</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𝑦</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408396" y="1594426"/>
                <a:ext cx="3879267" cy="5658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505440" y="2551218"/>
                <a:ext cx="5107872" cy="312650"/>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e>
                              </m:d>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e>
                          </m:d>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𝑦𝑙𝑜𝑔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e>
                      </m:d>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m:rPr>
                          <m:sty m:val="p"/>
                        </m:rPr>
                        <a:rPr lang="en-US" b="0" i="0" smtClean="0">
                          <a:latin typeface="Cambria Math" panose="02040503050406030204" pitchFamily="18" charset="0"/>
                          <a:ea typeface="Cambria Math" panose="02040503050406030204" pitchFamily="18" charset="0"/>
                        </a:rPr>
                        <m:t>log</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505440" y="2551218"/>
                <a:ext cx="5107872" cy="312650"/>
              </a:xfrm>
              <a:prstGeom prst="rect">
                <a:avLst/>
              </a:prstGeom>
              <a:blipFill>
                <a:blip r:embed="rId4"/>
                <a:stretch>
                  <a:fillRect l="-1671" r="-716"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408396" y="3244410"/>
                <a:ext cx="2110330" cy="667875"/>
              </a:xfrm>
              <a:prstGeom prst="rect">
                <a:avLst/>
              </a:prstGeom>
              <a:noFill/>
            </p:spPr>
            <p:txBody>
              <a:bodyPr wrap="square" lIns="0" tIns="0" rIns="0" bIns="0" rtlCol="0">
                <a:spAutoFit/>
              </a:bodyPr>
              <a:lstStyle/>
              <a:p>
                <a:pPr algn="ct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𝑑𝐿</m:t>
                        </m:r>
                      </m:num>
                      <m:den>
                        <m:r>
                          <a:rPr lang="en-US" sz="2800" b="0" i="1" smtClean="0">
                            <a:latin typeface="Cambria Math" panose="02040503050406030204" pitchFamily="18" charset="0"/>
                          </a:rPr>
                          <m:t>𝑑𝑝</m:t>
                        </m:r>
                      </m:den>
                    </m:f>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h</m:t>
                        </m:r>
                      </m:num>
                      <m:den>
                        <m:r>
                          <a:rPr lang="en-US" sz="2800" b="0" i="1" smtClean="0">
                            <a:latin typeface="Cambria Math" panose="02040503050406030204" pitchFamily="18" charset="0"/>
                            <a:ea typeface="Cambria Math" panose="02040503050406030204" pitchFamily="18" charset="0"/>
                          </a:rPr>
                          <m:t>𝑝</m:t>
                        </m:r>
                      </m:den>
                    </m:f>
                    <m:r>
                      <a:rPr lang="en-US" sz="2800" b="0" i="1"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𝑛</m:t>
                        </m:r>
                        <m:r>
                          <a:rPr lang="en-US" sz="2800" b="0" i="1" dirty="0" smtClean="0">
                            <a:latin typeface="Cambria Math" panose="02040503050406030204" pitchFamily="18" charset="0"/>
                          </a:rPr>
                          <m:t>−</m:t>
                        </m:r>
                        <m:r>
                          <a:rPr lang="en-US" sz="2800" b="0" i="1" dirty="0" smtClean="0">
                            <a:latin typeface="Cambria Math" panose="02040503050406030204" pitchFamily="18" charset="0"/>
                          </a:rPr>
                          <m:t>𝑦</m:t>
                        </m:r>
                      </m:num>
                      <m:den>
                        <m:r>
                          <a:rPr lang="en-US" sz="2800" b="0" i="1" dirty="0" smtClean="0">
                            <a:latin typeface="Cambria Math" panose="02040503050406030204" pitchFamily="18" charset="0"/>
                          </a:rPr>
                          <m:t>1−</m:t>
                        </m:r>
                        <m:r>
                          <a:rPr lang="en-US" sz="2800" b="0" i="1" dirty="0" smtClean="0">
                            <a:latin typeface="Cambria Math" panose="02040503050406030204" pitchFamily="18" charset="0"/>
                          </a:rPr>
                          <m:t>𝑝</m:t>
                        </m:r>
                      </m:den>
                    </m:f>
                  </m:oMath>
                </a14:m>
                <a:endParaRPr 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2408396" y="3244410"/>
                <a:ext cx="2110330" cy="6678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408396" y="4303818"/>
                <a:ext cx="2110330" cy="89056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𝑑𝐿</m:t>
                          </m:r>
                        </m:num>
                        <m:den>
                          <m:r>
                            <a:rPr lang="en-US" sz="2800" b="0" i="1" smtClean="0">
                              <a:latin typeface="Cambria Math" panose="02040503050406030204" pitchFamily="18" charset="0"/>
                            </a:rPr>
                            <m:t>𝑑𝑝</m:t>
                          </m:r>
                        </m:den>
                      </m:f>
                      <m:r>
                        <a:rPr lang="en-US" sz="2800" b="0" i="1" smtClean="0">
                          <a:latin typeface="Cambria Math" panose="02040503050406030204" pitchFamily="18" charset="0"/>
                          <a:ea typeface="Cambria Math" panose="02040503050406030204" pitchFamily="18" charset="0"/>
                        </a:rPr>
                        <m:t>=0;</m:t>
                      </m:r>
                      <m:r>
                        <a:rPr lang="en-US" sz="2800" b="0" i="1" smtClean="0">
                          <a:latin typeface="Cambria Math" panose="02040503050406030204" pitchFamily="18" charset="0"/>
                          <a:ea typeface="Cambria Math" panose="02040503050406030204" pitchFamily="18" charset="0"/>
                        </a:rPr>
                        <m:t>𝑝</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𝑦</m:t>
                          </m:r>
                        </m:num>
                        <m:den>
                          <m:r>
                            <a:rPr lang="en-US" sz="2800" b="0" i="1" smtClean="0">
                              <a:latin typeface="Cambria Math" panose="02040503050406030204" pitchFamily="18" charset="0"/>
                              <a:ea typeface="Cambria Math" panose="02040503050406030204" pitchFamily="18" charset="0"/>
                            </a:rPr>
                            <m:t>𝑛</m:t>
                          </m:r>
                        </m:den>
                      </m:f>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408396" y="4303818"/>
                <a:ext cx="2110330" cy="890565"/>
              </a:xfrm>
              <a:prstGeom prst="rect">
                <a:avLst/>
              </a:prstGeom>
              <a:blipFill>
                <a:blip r:embed="rId6"/>
                <a:stretch>
                  <a:fillRect l="-1734"/>
                </a:stretch>
              </a:blipFill>
            </p:spPr>
            <p:txBody>
              <a:bodyPr/>
              <a:lstStyle/>
              <a:p>
                <a:r>
                  <a:rPr lang="en-US">
                    <a:noFill/>
                  </a:rPr>
                  <a:t> </a:t>
                </a:r>
              </a:p>
            </p:txBody>
          </p:sp>
        </mc:Fallback>
      </mc:AlternateContent>
    </p:spTree>
    <p:extLst>
      <p:ext uri="{BB962C8B-B14F-4D97-AF65-F5344CB8AC3E}">
        <p14:creationId xmlns:p14="http://schemas.microsoft.com/office/powerpoint/2010/main" val="3292969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7" name="Rectangle 26"/>
              <p:cNvSpPr/>
              <p:nvPr/>
            </p:nvSpPr>
            <p:spPr>
              <a:xfrm>
                <a:off x="0" y="1434930"/>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0" y="1434930"/>
                <a:ext cx="378757" cy="369332"/>
              </a:xfrm>
              <a:prstGeom prst="rect">
                <a:avLst/>
              </a:prstGeom>
              <a:blipFill>
                <a:blip r:embed="rId3"/>
                <a:stretch>
                  <a:fillRect/>
                </a:stretch>
              </a:blipFill>
            </p:spPr>
            <p:txBody>
              <a:bodyPr/>
              <a:lstStyle/>
              <a:p>
                <a:r>
                  <a:rPr lang="en-US">
                    <a:noFill/>
                  </a:rPr>
                  <a:t> </a:t>
                </a:r>
              </a:p>
            </p:txBody>
          </p:sp>
        </mc:Fallback>
      </mc:AlternateContent>
      <p:sp>
        <p:nvSpPr>
          <p:cNvPr id="28" name="TextBox 27"/>
          <p:cNvSpPr txBox="1"/>
          <p:nvPr/>
        </p:nvSpPr>
        <p:spPr>
          <a:xfrm>
            <a:off x="378757" y="1388763"/>
            <a:ext cx="11344003" cy="507831"/>
          </a:xfrm>
          <a:prstGeom prst="rect">
            <a:avLst/>
          </a:prstGeom>
          <a:noFill/>
        </p:spPr>
        <p:txBody>
          <a:bodyPr wrap="none" rtlCol="0">
            <a:spAutoFit/>
          </a:bodyPr>
          <a:lstStyle/>
          <a:p>
            <a:r>
              <a:rPr lang="en-US" sz="2700" dirty="0"/>
              <a:t> F,F,F,F,F,F,F,C,C,C,C,C,C,C,C,C,F,F,F,F,F,F,F,F,F,F,F,F,C,C,C,C,C,C,C,F,F,F,F,F,F,F,F,F,F,F,F,F</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8206" y="2727268"/>
            <a:ext cx="1905411" cy="19054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2036" y="2724365"/>
            <a:ext cx="1908314" cy="1908314"/>
          </a:xfrm>
          <a:prstGeom prst="rect">
            <a:avLst/>
          </a:prstGeom>
        </p:spPr>
      </p:pic>
      <p:graphicFrame>
        <p:nvGraphicFramePr>
          <p:cNvPr id="11" name="Table 10"/>
          <p:cNvGraphicFramePr>
            <a:graphicFrameLocks noGrp="1"/>
          </p:cNvGraphicFramePr>
          <p:nvPr/>
        </p:nvGraphicFramePr>
        <p:xfrm>
          <a:off x="816458"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629129204"/>
                  </a:ext>
                </a:extLst>
              </a:tr>
            </a:tbl>
          </a:graphicData>
        </a:graphic>
      </p:graphicFrame>
      <p:graphicFrame>
        <p:nvGraphicFramePr>
          <p:cNvPr id="12" name="Table 11"/>
          <p:cNvGraphicFramePr>
            <a:graphicFrameLocks noGrp="1"/>
          </p:cNvGraphicFramePr>
          <p:nvPr/>
        </p:nvGraphicFramePr>
        <p:xfrm>
          <a:off x="6791739"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629129204"/>
                  </a:ext>
                </a:extLst>
              </a:tr>
            </a:tbl>
          </a:graphicData>
        </a:graphic>
      </p:graphicFrame>
      <p:sp>
        <p:nvSpPr>
          <p:cNvPr id="13" name="Freeform 12"/>
          <p:cNvSpPr/>
          <p:nvPr/>
        </p:nvSpPr>
        <p:spPr>
          <a:xfrm rot="5736640">
            <a:off x="9346800" y="2153558"/>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973529">
            <a:off x="1259323" y="2108126"/>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4041913" y="3591339"/>
            <a:ext cx="34853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061792" y="3916016"/>
            <a:ext cx="3485322" cy="0"/>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08453" y="6001699"/>
            <a:ext cx="3647152" cy="769441"/>
          </a:xfrm>
          <a:prstGeom prst="rect">
            <a:avLst/>
          </a:prstGeom>
          <a:noFill/>
        </p:spPr>
        <p:txBody>
          <a:bodyPr wrap="none" rtlCol="0">
            <a:spAutoFit/>
          </a:bodyPr>
          <a:lstStyle/>
          <a:p>
            <a:r>
              <a:rPr lang="en-US" sz="4400" dirty="0">
                <a:solidFill>
                  <a:srgbClr val="FF0000"/>
                </a:solidFill>
              </a:rPr>
              <a:t>Loaded (L) dice</a:t>
            </a:r>
          </a:p>
        </p:txBody>
      </p:sp>
      <p:sp>
        <p:nvSpPr>
          <p:cNvPr id="22" name="TextBox 21"/>
          <p:cNvSpPr txBox="1"/>
          <p:nvPr/>
        </p:nvSpPr>
        <p:spPr>
          <a:xfrm>
            <a:off x="1096384" y="4837390"/>
            <a:ext cx="3429053"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fair dice</a:t>
            </a:r>
          </a:p>
        </p:txBody>
      </p:sp>
      <p:sp>
        <p:nvSpPr>
          <p:cNvPr id="23" name="TextBox 22"/>
          <p:cNvSpPr txBox="1"/>
          <p:nvPr/>
        </p:nvSpPr>
        <p:spPr>
          <a:xfrm>
            <a:off x="6602670" y="4844016"/>
            <a:ext cx="4294648"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charged dice</a:t>
            </a:r>
          </a:p>
        </p:txBody>
      </p:sp>
      <p:sp>
        <p:nvSpPr>
          <p:cNvPr id="24" name="TextBox 23"/>
          <p:cNvSpPr txBox="1"/>
          <p:nvPr/>
        </p:nvSpPr>
        <p:spPr>
          <a:xfrm>
            <a:off x="1662464" y="6021602"/>
            <a:ext cx="2832122" cy="769441"/>
          </a:xfrm>
          <a:prstGeom prst="rect">
            <a:avLst/>
          </a:prstGeom>
          <a:noFill/>
        </p:spPr>
        <p:txBody>
          <a:bodyPr wrap="none" rtlCol="0">
            <a:spAutoFit/>
          </a:bodyPr>
          <a:lstStyle/>
          <a:p>
            <a:r>
              <a:rPr lang="en-US" sz="4400" dirty="0">
                <a:solidFill>
                  <a:srgbClr val="0070C0"/>
                </a:solidFill>
              </a:rPr>
              <a:t>Fair (F) dice</a:t>
            </a:r>
          </a:p>
        </p:txBody>
      </p:sp>
      <p:sp>
        <p:nvSpPr>
          <p:cNvPr id="25" name="TextBox 24"/>
          <p:cNvSpPr txBox="1"/>
          <p:nvPr/>
        </p:nvSpPr>
        <p:spPr>
          <a:xfrm>
            <a:off x="2324399" y="2015617"/>
            <a:ext cx="1059072" cy="369332"/>
          </a:xfrm>
          <a:prstGeom prst="rect">
            <a:avLst/>
          </a:prstGeom>
          <a:noFill/>
        </p:spPr>
        <p:txBody>
          <a:bodyPr wrap="none" rtlCol="0">
            <a:spAutoFit/>
          </a:bodyPr>
          <a:lstStyle/>
          <a:p>
            <a:r>
              <a:rPr lang="en-US" dirty="0"/>
              <a:t>State Fair</a:t>
            </a:r>
          </a:p>
        </p:txBody>
      </p:sp>
      <p:sp>
        <p:nvSpPr>
          <p:cNvPr id="30" name="TextBox 29"/>
          <p:cNvSpPr txBox="1"/>
          <p:nvPr/>
        </p:nvSpPr>
        <p:spPr>
          <a:xfrm>
            <a:off x="8051926" y="1932105"/>
            <a:ext cx="1493037" cy="369332"/>
          </a:xfrm>
          <a:prstGeom prst="rect">
            <a:avLst/>
          </a:prstGeom>
          <a:noFill/>
        </p:spPr>
        <p:txBody>
          <a:bodyPr wrap="none" rtlCol="0">
            <a:spAutoFit/>
          </a:bodyPr>
          <a:lstStyle/>
          <a:p>
            <a:r>
              <a:rPr lang="en-US" dirty="0"/>
              <a:t>State Charged</a:t>
            </a:r>
          </a:p>
        </p:txBody>
      </p:sp>
      <p:sp>
        <p:nvSpPr>
          <p:cNvPr id="31" name="TextBox 30"/>
          <p:cNvSpPr txBox="1"/>
          <p:nvPr/>
        </p:nvSpPr>
        <p:spPr>
          <a:xfrm>
            <a:off x="4442788" y="2059722"/>
            <a:ext cx="2853890" cy="923330"/>
          </a:xfrm>
          <a:prstGeom prst="rect">
            <a:avLst/>
          </a:prstGeom>
          <a:noFill/>
        </p:spPr>
        <p:txBody>
          <a:bodyPr wrap="square" rtlCol="0">
            <a:spAutoFit/>
          </a:bodyPr>
          <a:lstStyle/>
          <a:p>
            <a:pPr algn="ctr"/>
            <a:r>
              <a:rPr lang="en-US" dirty="0"/>
              <a:t>Probability of making a change from one state to another</a:t>
            </a:r>
          </a:p>
        </p:txBody>
      </p:sp>
      <p:sp>
        <p:nvSpPr>
          <p:cNvPr id="2" name="Rectangle 1"/>
          <p:cNvSpPr/>
          <p:nvPr/>
        </p:nvSpPr>
        <p:spPr>
          <a:xfrm>
            <a:off x="214312" y="4754232"/>
            <a:ext cx="11763375" cy="204674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p:cNvSpPr/>
              <p:nvPr/>
            </p:nvSpPr>
            <p:spPr>
              <a:xfrm>
                <a:off x="773282" y="1888694"/>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𝐹𝐹</m:t>
                          </m:r>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773282" y="1888694"/>
                <a:ext cx="59272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5372726" y="4014960"/>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𝐹𝐶</m:t>
                          </m:r>
                        </m:sub>
                      </m:sSub>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5372726" y="4014960"/>
                <a:ext cx="59272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247387" y="1893207"/>
                <a:ext cx="5879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𝐶𝐶</m:t>
                          </m:r>
                        </m:sub>
                      </m:sSub>
                    </m:oMath>
                  </m:oMathPara>
                </a14:m>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10247387" y="1893207"/>
                <a:ext cx="58791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23150" y="3045855"/>
                <a:ext cx="5879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𝐶𝐹</m:t>
                          </m:r>
                        </m:sub>
                      </m:sSub>
                    </m:oMath>
                  </m:oMathPara>
                </a14:m>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5423150" y="3045855"/>
                <a:ext cx="587918"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58571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7" name="Rectangle 26"/>
              <p:cNvSpPr/>
              <p:nvPr/>
            </p:nvSpPr>
            <p:spPr>
              <a:xfrm>
                <a:off x="0" y="1434930"/>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0" y="1434930"/>
                <a:ext cx="378757" cy="369332"/>
              </a:xfrm>
              <a:prstGeom prst="rect">
                <a:avLst/>
              </a:prstGeom>
              <a:blipFill>
                <a:blip r:embed="rId3"/>
                <a:stretch>
                  <a:fillRect/>
                </a:stretch>
              </a:blipFill>
            </p:spPr>
            <p:txBody>
              <a:bodyPr/>
              <a:lstStyle/>
              <a:p>
                <a:r>
                  <a:rPr lang="en-US">
                    <a:noFill/>
                  </a:rPr>
                  <a:t> </a:t>
                </a:r>
              </a:p>
            </p:txBody>
          </p:sp>
        </mc:Fallback>
      </mc:AlternateContent>
      <p:sp>
        <p:nvSpPr>
          <p:cNvPr id="28" name="TextBox 27"/>
          <p:cNvSpPr txBox="1"/>
          <p:nvPr/>
        </p:nvSpPr>
        <p:spPr>
          <a:xfrm>
            <a:off x="378757" y="1388763"/>
            <a:ext cx="11344003" cy="507831"/>
          </a:xfrm>
          <a:prstGeom prst="rect">
            <a:avLst/>
          </a:prstGeom>
          <a:noFill/>
        </p:spPr>
        <p:txBody>
          <a:bodyPr wrap="none" rtlCol="0">
            <a:spAutoFit/>
          </a:bodyPr>
          <a:lstStyle/>
          <a:p>
            <a:r>
              <a:rPr lang="en-US" sz="2700" dirty="0"/>
              <a:t> F,F,F,F,F,F,F,C,C,C,C,C,C,C,C,C,F,F,F,F,F,F,F,F,F,F,F,F,C,C,C,C,C,C,C,F,F,F,F,F,F,F,F,F,F,F,F,F</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8206" y="2727268"/>
            <a:ext cx="1905411" cy="19054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2036" y="2724365"/>
            <a:ext cx="1908314" cy="1908314"/>
          </a:xfrm>
          <a:prstGeom prst="rect">
            <a:avLst/>
          </a:prstGeom>
        </p:spPr>
      </p:pic>
      <p:graphicFrame>
        <p:nvGraphicFramePr>
          <p:cNvPr id="11" name="Table 10"/>
          <p:cNvGraphicFramePr>
            <a:graphicFrameLocks noGrp="1"/>
          </p:cNvGraphicFramePr>
          <p:nvPr/>
        </p:nvGraphicFramePr>
        <p:xfrm>
          <a:off x="816458"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629129204"/>
                  </a:ext>
                </a:extLst>
              </a:tr>
            </a:tbl>
          </a:graphicData>
        </a:graphic>
      </p:graphicFrame>
      <p:graphicFrame>
        <p:nvGraphicFramePr>
          <p:cNvPr id="12" name="Table 11"/>
          <p:cNvGraphicFramePr>
            <a:graphicFrameLocks noGrp="1"/>
          </p:cNvGraphicFramePr>
          <p:nvPr/>
        </p:nvGraphicFramePr>
        <p:xfrm>
          <a:off x="6791739" y="5279922"/>
          <a:ext cx="3988908" cy="741680"/>
        </p:xfrm>
        <a:graphic>
          <a:graphicData uri="http://schemas.openxmlformats.org/drawingml/2006/table">
            <a:tbl>
              <a:tblPr firstRow="1" bandRow="1">
                <a:tableStyleId>{5940675A-B579-460E-94D1-54222C63F5DA}</a:tableStyleId>
              </a:tblPr>
              <a:tblGrid>
                <a:gridCol w="664818">
                  <a:extLst>
                    <a:ext uri="{9D8B030D-6E8A-4147-A177-3AD203B41FA5}">
                      <a16:colId xmlns:a16="http://schemas.microsoft.com/office/drawing/2014/main" val="1636707012"/>
                    </a:ext>
                  </a:extLst>
                </a:gridCol>
                <a:gridCol w="664818">
                  <a:extLst>
                    <a:ext uri="{9D8B030D-6E8A-4147-A177-3AD203B41FA5}">
                      <a16:colId xmlns:a16="http://schemas.microsoft.com/office/drawing/2014/main" val="3977728991"/>
                    </a:ext>
                  </a:extLst>
                </a:gridCol>
                <a:gridCol w="664818">
                  <a:extLst>
                    <a:ext uri="{9D8B030D-6E8A-4147-A177-3AD203B41FA5}">
                      <a16:colId xmlns:a16="http://schemas.microsoft.com/office/drawing/2014/main" val="143194165"/>
                    </a:ext>
                  </a:extLst>
                </a:gridCol>
                <a:gridCol w="664818">
                  <a:extLst>
                    <a:ext uri="{9D8B030D-6E8A-4147-A177-3AD203B41FA5}">
                      <a16:colId xmlns:a16="http://schemas.microsoft.com/office/drawing/2014/main" val="1233460300"/>
                    </a:ext>
                  </a:extLst>
                </a:gridCol>
                <a:gridCol w="664818">
                  <a:extLst>
                    <a:ext uri="{9D8B030D-6E8A-4147-A177-3AD203B41FA5}">
                      <a16:colId xmlns:a16="http://schemas.microsoft.com/office/drawing/2014/main" val="2293714577"/>
                    </a:ext>
                  </a:extLst>
                </a:gridCol>
                <a:gridCol w="664818">
                  <a:extLst>
                    <a:ext uri="{9D8B030D-6E8A-4147-A177-3AD203B41FA5}">
                      <a16:colId xmlns:a16="http://schemas.microsoft.com/office/drawing/2014/main" val="1247772929"/>
                    </a:ext>
                  </a:extLst>
                </a:gridCol>
              </a:tblGrid>
              <a:tr h="370840">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1203064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629129204"/>
                  </a:ext>
                </a:extLst>
              </a:tr>
            </a:tbl>
          </a:graphicData>
        </a:graphic>
      </p:graphicFrame>
      <p:sp>
        <p:nvSpPr>
          <p:cNvPr id="13" name="Freeform 12"/>
          <p:cNvSpPr/>
          <p:nvPr/>
        </p:nvSpPr>
        <p:spPr>
          <a:xfrm rot="5736640">
            <a:off x="9346800" y="2153558"/>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973529">
            <a:off x="1259323" y="2108126"/>
            <a:ext cx="958316" cy="900761"/>
          </a:xfrm>
          <a:custGeom>
            <a:avLst/>
            <a:gdLst>
              <a:gd name="connsiteX0" fmla="*/ 447354 w 958316"/>
              <a:gd name="connsiteY0" fmla="*/ 900761 h 900761"/>
              <a:gd name="connsiteX1" fmla="*/ 75879 w 958316"/>
              <a:gd name="connsiteY1" fmla="*/ 748361 h 900761"/>
              <a:gd name="connsiteX2" fmla="*/ 18729 w 958316"/>
              <a:gd name="connsiteY2" fmla="*/ 357836 h 900761"/>
              <a:gd name="connsiteX3" fmla="*/ 314004 w 958316"/>
              <a:gd name="connsiteY3" fmla="*/ 14936 h 900761"/>
              <a:gd name="connsiteX4" fmla="*/ 866454 w 958316"/>
              <a:gd name="connsiteY4" fmla="*/ 91136 h 900761"/>
              <a:gd name="connsiteX5" fmla="*/ 952179 w 958316"/>
              <a:gd name="connsiteY5" fmla="*/ 357836 h 9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8316" h="900761">
                <a:moveTo>
                  <a:pt x="447354" y="900761"/>
                </a:moveTo>
                <a:cubicBezTo>
                  <a:pt x="297335" y="869804"/>
                  <a:pt x="147316" y="838848"/>
                  <a:pt x="75879" y="748361"/>
                </a:cubicBezTo>
                <a:cubicBezTo>
                  <a:pt x="4441" y="657873"/>
                  <a:pt x="-20958" y="480073"/>
                  <a:pt x="18729" y="357836"/>
                </a:cubicBezTo>
                <a:cubicBezTo>
                  <a:pt x="58416" y="235599"/>
                  <a:pt x="172717" y="59386"/>
                  <a:pt x="314004" y="14936"/>
                </a:cubicBezTo>
                <a:cubicBezTo>
                  <a:pt x="455291" y="-29514"/>
                  <a:pt x="760091" y="33986"/>
                  <a:pt x="866454" y="91136"/>
                </a:cubicBezTo>
                <a:cubicBezTo>
                  <a:pt x="972817" y="148286"/>
                  <a:pt x="962498" y="253061"/>
                  <a:pt x="952179" y="357836"/>
                </a:cubicBezTo>
              </a:path>
            </a:pathLst>
          </a:custGeom>
          <a:noFill/>
          <a:ln w="508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4041913" y="3591339"/>
            <a:ext cx="34853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061792" y="3916016"/>
            <a:ext cx="3485322" cy="0"/>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08453" y="6001699"/>
            <a:ext cx="3647152" cy="769441"/>
          </a:xfrm>
          <a:prstGeom prst="rect">
            <a:avLst/>
          </a:prstGeom>
          <a:noFill/>
        </p:spPr>
        <p:txBody>
          <a:bodyPr wrap="none" rtlCol="0">
            <a:spAutoFit/>
          </a:bodyPr>
          <a:lstStyle/>
          <a:p>
            <a:r>
              <a:rPr lang="en-US" sz="4400" dirty="0">
                <a:solidFill>
                  <a:srgbClr val="FF0000"/>
                </a:solidFill>
              </a:rPr>
              <a:t>Loaded (L) dice</a:t>
            </a:r>
          </a:p>
        </p:txBody>
      </p:sp>
      <p:sp>
        <p:nvSpPr>
          <p:cNvPr id="22" name="TextBox 21"/>
          <p:cNvSpPr txBox="1"/>
          <p:nvPr/>
        </p:nvSpPr>
        <p:spPr>
          <a:xfrm>
            <a:off x="1096384" y="4837390"/>
            <a:ext cx="3429053"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fair dice</a:t>
            </a:r>
          </a:p>
        </p:txBody>
      </p:sp>
      <p:sp>
        <p:nvSpPr>
          <p:cNvPr id="23" name="TextBox 22"/>
          <p:cNvSpPr txBox="1"/>
          <p:nvPr/>
        </p:nvSpPr>
        <p:spPr>
          <a:xfrm>
            <a:off x="6602670" y="4844016"/>
            <a:ext cx="4294648" cy="369332"/>
          </a:xfrm>
          <a:prstGeom prst="rect">
            <a:avLst/>
          </a:prstGeom>
          <a:noFill/>
        </p:spPr>
        <p:txBody>
          <a:bodyPr wrap="square" rtlCol="0">
            <a:spAutoFit/>
          </a:bodyPr>
          <a:lstStyle/>
          <a:p>
            <a:pPr algn="ctr"/>
            <a:r>
              <a:rPr lang="en-US" i="1" dirty="0">
                <a:solidFill>
                  <a:srgbClr val="FF0000"/>
                </a:solidFill>
              </a:rPr>
              <a:t>Emission</a:t>
            </a:r>
            <a:r>
              <a:rPr lang="en-US" dirty="0">
                <a:solidFill>
                  <a:srgbClr val="FF0000"/>
                </a:solidFill>
              </a:rPr>
              <a:t> probabilities of loaded dice</a:t>
            </a:r>
          </a:p>
        </p:txBody>
      </p:sp>
      <p:sp>
        <p:nvSpPr>
          <p:cNvPr id="24" name="TextBox 23"/>
          <p:cNvSpPr txBox="1"/>
          <p:nvPr/>
        </p:nvSpPr>
        <p:spPr>
          <a:xfrm>
            <a:off x="1662464" y="6021602"/>
            <a:ext cx="2832122" cy="769441"/>
          </a:xfrm>
          <a:prstGeom prst="rect">
            <a:avLst/>
          </a:prstGeom>
          <a:noFill/>
        </p:spPr>
        <p:txBody>
          <a:bodyPr wrap="none" rtlCol="0">
            <a:spAutoFit/>
          </a:bodyPr>
          <a:lstStyle/>
          <a:p>
            <a:r>
              <a:rPr lang="en-US" sz="4400" dirty="0">
                <a:solidFill>
                  <a:srgbClr val="0070C0"/>
                </a:solidFill>
              </a:rPr>
              <a:t>Fair (F) dice</a:t>
            </a:r>
          </a:p>
        </p:txBody>
      </p:sp>
      <p:sp>
        <p:nvSpPr>
          <p:cNvPr id="25" name="TextBox 24"/>
          <p:cNvSpPr txBox="1"/>
          <p:nvPr/>
        </p:nvSpPr>
        <p:spPr>
          <a:xfrm>
            <a:off x="2324399" y="2015617"/>
            <a:ext cx="1059072" cy="369332"/>
          </a:xfrm>
          <a:prstGeom prst="rect">
            <a:avLst/>
          </a:prstGeom>
          <a:noFill/>
        </p:spPr>
        <p:txBody>
          <a:bodyPr wrap="none" rtlCol="0">
            <a:spAutoFit/>
          </a:bodyPr>
          <a:lstStyle/>
          <a:p>
            <a:r>
              <a:rPr lang="en-US" dirty="0"/>
              <a:t>State Fair</a:t>
            </a:r>
          </a:p>
        </p:txBody>
      </p:sp>
      <p:sp>
        <p:nvSpPr>
          <p:cNvPr id="30" name="TextBox 29"/>
          <p:cNvSpPr txBox="1"/>
          <p:nvPr/>
        </p:nvSpPr>
        <p:spPr>
          <a:xfrm>
            <a:off x="8051926" y="1932105"/>
            <a:ext cx="1493037" cy="369332"/>
          </a:xfrm>
          <a:prstGeom prst="rect">
            <a:avLst/>
          </a:prstGeom>
          <a:noFill/>
        </p:spPr>
        <p:txBody>
          <a:bodyPr wrap="none" rtlCol="0">
            <a:spAutoFit/>
          </a:bodyPr>
          <a:lstStyle/>
          <a:p>
            <a:r>
              <a:rPr lang="en-US" dirty="0"/>
              <a:t>State Charged</a:t>
            </a:r>
          </a:p>
        </p:txBody>
      </p:sp>
      <p:sp>
        <p:nvSpPr>
          <p:cNvPr id="31" name="TextBox 30"/>
          <p:cNvSpPr txBox="1"/>
          <p:nvPr/>
        </p:nvSpPr>
        <p:spPr>
          <a:xfrm>
            <a:off x="4442788" y="2059722"/>
            <a:ext cx="2853890" cy="923330"/>
          </a:xfrm>
          <a:prstGeom prst="rect">
            <a:avLst/>
          </a:prstGeom>
          <a:noFill/>
        </p:spPr>
        <p:txBody>
          <a:bodyPr wrap="square" rtlCol="0">
            <a:spAutoFit/>
          </a:bodyPr>
          <a:lstStyle/>
          <a:p>
            <a:pPr algn="ctr"/>
            <a:r>
              <a:rPr lang="en-US" dirty="0"/>
              <a:t>Probability of making a change from one state to another</a:t>
            </a:r>
          </a:p>
        </p:txBody>
      </p:sp>
      <mc:AlternateContent xmlns:mc="http://schemas.openxmlformats.org/markup-compatibility/2006" xmlns:a14="http://schemas.microsoft.com/office/drawing/2010/main">
        <mc:Choice Requires="a14">
          <p:sp>
            <p:nvSpPr>
              <p:cNvPr id="5" name="Rectangle 4"/>
              <p:cNvSpPr/>
              <p:nvPr/>
            </p:nvSpPr>
            <p:spPr>
              <a:xfrm>
                <a:off x="773282" y="1888694"/>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𝐹𝐹</m:t>
                          </m:r>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773282" y="1888694"/>
                <a:ext cx="59272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5372726" y="4014960"/>
                <a:ext cx="5927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𝐹𝐶</m:t>
                          </m:r>
                        </m:sub>
                      </m:sSub>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5372726" y="4014960"/>
                <a:ext cx="59272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0247387" y="1893207"/>
                <a:ext cx="5879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𝐶𝐶</m:t>
                          </m:r>
                        </m:sub>
                      </m:sSub>
                    </m:oMath>
                  </m:oMathPara>
                </a14:m>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10247387" y="1893207"/>
                <a:ext cx="58791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23150" y="3045855"/>
                <a:ext cx="5879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𝐶𝐹</m:t>
                          </m:r>
                        </m:sub>
                      </m:sSub>
                    </m:oMath>
                  </m:oMathPara>
                </a14:m>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5423150" y="3045855"/>
                <a:ext cx="587918" cy="369332"/>
              </a:xfrm>
              <a:prstGeom prst="rect">
                <a:avLst/>
              </a:prstGeom>
              <a:blipFill>
                <a:blip r:embed="rId10"/>
                <a:stretch>
                  <a:fillRect/>
                </a:stretch>
              </a:blipFill>
            </p:spPr>
            <p:txBody>
              <a:bodyPr/>
              <a:lstStyle/>
              <a:p>
                <a:r>
                  <a:rPr lang="en-US">
                    <a:noFill/>
                  </a:rPr>
                  <a:t> </a:t>
                </a:r>
              </a:p>
            </p:txBody>
          </p:sp>
        </mc:Fallback>
      </mc:AlternateContent>
      <p:sp>
        <p:nvSpPr>
          <p:cNvPr id="2" name="Rectangle 1"/>
          <p:cNvSpPr/>
          <p:nvPr/>
        </p:nvSpPr>
        <p:spPr>
          <a:xfrm>
            <a:off x="428625" y="1911924"/>
            <a:ext cx="11763375" cy="2865518"/>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68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7" name="Rectangle 26"/>
              <p:cNvSpPr/>
              <p:nvPr/>
            </p:nvSpPr>
            <p:spPr>
              <a:xfrm>
                <a:off x="0" y="1434930"/>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0" y="1434930"/>
                <a:ext cx="378757" cy="369332"/>
              </a:xfrm>
              <a:prstGeom prst="rect">
                <a:avLst/>
              </a:prstGeom>
              <a:blipFill>
                <a:blip r:embed="rId3"/>
                <a:stretch>
                  <a:fillRect/>
                </a:stretch>
              </a:blipFill>
            </p:spPr>
            <p:txBody>
              <a:bodyPr/>
              <a:lstStyle/>
              <a:p>
                <a:r>
                  <a:rPr lang="en-US">
                    <a:noFill/>
                  </a:rPr>
                  <a:t> </a:t>
                </a:r>
              </a:p>
            </p:txBody>
          </p:sp>
        </mc:Fallback>
      </mc:AlternateContent>
      <p:sp>
        <p:nvSpPr>
          <p:cNvPr id="28" name="TextBox 27"/>
          <p:cNvSpPr txBox="1"/>
          <p:nvPr/>
        </p:nvSpPr>
        <p:spPr>
          <a:xfrm>
            <a:off x="378757" y="1388763"/>
            <a:ext cx="11344003" cy="507831"/>
          </a:xfrm>
          <a:prstGeom prst="rect">
            <a:avLst/>
          </a:prstGeom>
          <a:noFill/>
        </p:spPr>
        <p:txBody>
          <a:bodyPr wrap="none" rtlCol="0">
            <a:spAutoFit/>
          </a:bodyPr>
          <a:lstStyle/>
          <a:p>
            <a:r>
              <a:rPr lang="en-US" sz="2700" dirty="0"/>
              <a:t> F,F,F,F,F,F,F,C,C,C,C,C,C,C,C,C,F,F,F,F,F,F,F,F,F,F,F,F,C,C,C,C,C,C,C,F,F,F,F,F,F,F,F,F,F,F,F,F</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p:sp>
        <p:nvSpPr>
          <p:cNvPr id="34" name="Rectangle 33"/>
          <p:cNvSpPr/>
          <p:nvPr/>
        </p:nvSpPr>
        <p:spPr>
          <a:xfrm>
            <a:off x="9029700" y="2562225"/>
            <a:ext cx="2314575" cy="232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51196" y="3067645"/>
            <a:ext cx="6319743" cy="923330"/>
          </a:xfrm>
          <a:prstGeom prst="rect">
            <a:avLst/>
          </a:prstGeom>
          <a:noFill/>
        </p:spPr>
        <p:txBody>
          <a:bodyPr wrap="none" rtlCol="0">
            <a:spAutoFit/>
          </a:bodyPr>
          <a:lstStyle/>
          <a:p>
            <a:r>
              <a:rPr lang="en-US" sz="5400" dirty="0">
                <a:solidFill>
                  <a:srgbClr val="FF0000"/>
                </a:solidFill>
              </a:rPr>
              <a:t>How would you do it?</a:t>
            </a:r>
          </a:p>
        </p:txBody>
      </p:sp>
    </p:spTree>
    <p:extLst>
      <p:ext uri="{BB962C8B-B14F-4D97-AF65-F5344CB8AC3E}">
        <p14:creationId xmlns:p14="http://schemas.microsoft.com/office/powerpoint/2010/main" val="2053439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rates of evolution change over a sequence?</a:t>
            </a:r>
          </a:p>
        </p:txBody>
      </p:sp>
      <p:pic>
        <p:nvPicPr>
          <p:cNvPr id="4" name="Content Placeholder 3"/>
          <p:cNvPicPr>
            <a:picLocks noGrp="1" noChangeAspect="1"/>
          </p:cNvPicPr>
          <p:nvPr>
            <p:ph idx="1"/>
          </p:nvPr>
        </p:nvPicPr>
        <p:blipFill>
          <a:blip r:embed="rId2"/>
          <a:stretch>
            <a:fillRect/>
          </a:stretch>
        </p:blipFill>
        <p:spPr>
          <a:xfrm>
            <a:off x="1371890" y="1690688"/>
            <a:ext cx="8631847" cy="3675018"/>
          </a:xfrm>
          <a:prstGeom prst="rect">
            <a:avLst/>
          </a:prstGeom>
        </p:spPr>
      </p:pic>
      <p:sp>
        <p:nvSpPr>
          <p:cNvPr id="6" name="Rectangle 5"/>
          <p:cNvSpPr/>
          <p:nvPr/>
        </p:nvSpPr>
        <p:spPr>
          <a:xfrm>
            <a:off x="5858933" y="2901244"/>
            <a:ext cx="1049867" cy="246446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597502" y="5497689"/>
            <a:ext cx="1418081" cy="369332"/>
          </a:xfrm>
          <a:prstGeom prst="rect">
            <a:avLst/>
          </a:prstGeom>
          <a:noFill/>
        </p:spPr>
        <p:txBody>
          <a:bodyPr wrap="none" rtlCol="0">
            <a:spAutoFit/>
          </a:bodyPr>
          <a:lstStyle/>
          <a:p>
            <a:r>
              <a:rPr lang="en-US" b="1" dirty="0">
                <a:solidFill>
                  <a:schemeClr val="accent1">
                    <a:lumMod val="75000"/>
                  </a:schemeClr>
                </a:solidFill>
              </a:rPr>
              <a:t>Fast evolving</a:t>
            </a:r>
          </a:p>
        </p:txBody>
      </p:sp>
      <p:sp>
        <p:nvSpPr>
          <p:cNvPr id="7" name="Rectangle 6"/>
          <p:cNvSpPr/>
          <p:nvPr/>
        </p:nvSpPr>
        <p:spPr>
          <a:xfrm>
            <a:off x="6908801" y="2901244"/>
            <a:ext cx="1727200" cy="2464462"/>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88396" y="5497689"/>
            <a:ext cx="1495409" cy="369332"/>
          </a:xfrm>
          <a:prstGeom prst="rect">
            <a:avLst/>
          </a:prstGeom>
          <a:noFill/>
        </p:spPr>
        <p:txBody>
          <a:bodyPr wrap="none" rtlCol="0">
            <a:spAutoFit/>
          </a:bodyPr>
          <a:lstStyle/>
          <a:p>
            <a:r>
              <a:rPr lang="en-US" b="1" dirty="0">
                <a:solidFill>
                  <a:srgbClr val="FF0000"/>
                </a:solidFill>
              </a:rPr>
              <a:t>Slow evolving</a:t>
            </a:r>
          </a:p>
        </p:txBody>
      </p:sp>
      <p:sp>
        <p:nvSpPr>
          <p:cNvPr id="9" name="Rectangle 8"/>
          <p:cNvSpPr/>
          <p:nvPr/>
        </p:nvSpPr>
        <p:spPr>
          <a:xfrm>
            <a:off x="8636001" y="2901244"/>
            <a:ext cx="533690" cy="2464462"/>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39942" y="2901244"/>
            <a:ext cx="1018990" cy="2464462"/>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379290" y="5497689"/>
            <a:ext cx="2279470" cy="369332"/>
          </a:xfrm>
          <a:prstGeom prst="rect">
            <a:avLst/>
          </a:prstGeom>
          <a:noFill/>
        </p:spPr>
        <p:txBody>
          <a:bodyPr wrap="none" rtlCol="0">
            <a:spAutoFit/>
          </a:bodyPr>
          <a:lstStyle/>
          <a:p>
            <a:r>
              <a:rPr lang="en-US" b="1" dirty="0">
                <a:solidFill>
                  <a:schemeClr val="accent4"/>
                </a:solidFill>
              </a:rPr>
              <a:t>Intermediate evolving</a:t>
            </a:r>
          </a:p>
        </p:txBody>
      </p:sp>
    </p:spTree>
    <p:extLst>
      <p:ext uri="{BB962C8B-B14F-4D97-AF65-F5344CB8AC3E}">
        <p14:creationId xmlns:p14="http://schemas.microsoft.com/office/powerpoint/2010/main" val="4137635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26" name="TextBox 25"/>
          <p:cNvSpPr txBox="1"/>
          <p:nvPr/>
        </p:nvSpPr>
        <p:spPr>
          <a:xfrm>
            <a:off x="378757" y="1027331"/>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27" name="Rectangle 26"/>
              <p:cNvSpPr/>
              <p:nvPr/>
            </p:nvSpPr>
            <p:spPr>
              <a:xfrm>
                <a:off x="0" y="1434930"/>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27" name="Rectangle 26"/>
              <p:cNvSpPr>
                <a:spLocks noRot="1" noChangeAspect="1" noMove="1" noResize="1" noEditPoints="1" noAdjustHandles="1" noChangeArrowheads="1" noChangeShapeType="1" noTextEdit="1"/>
              </p:cNvSpPr>
              <p:nvPr/>
            </p:nvSpPr>
            <p:spPr>
              <a:xfrm>
                <a:off x="0" y="1434930"/>
                <a:ext cx="378757" cy="369332"/>
              </a:xfrm>
              <a:prstGeom prst="rect">
                <a:avLst/>
              </a:prstGeom>
              <a:blipFill>
                <a:blip r:embed="rId3"/>
                <a:stretch>
                  <a:fillRect/>
                </a:stretch>
              </a:blipFill>
            </p:spPr>
            <p:txBody>
              <a:bodyPr/>
              <a:lstStyle/>
              <a:p>
                <a:r>
                  <a:rPr lang="en-US">
                    <a:noFill/>
                  </a:rPr>
                  <a:t> </a:t>
                </a:r>
              </a:p>
            </p:txBody>
          </p:sp>
        </mc:Fallback>
      </mc:AlternateContent>
      <p:sp>
        <p:nvSpPr>
          <p:cNvPr id="28" name="TextBox 27"/>
          <p:cNvSpPr txBox="1"/>
          <p:nvPr/>
        </p:nvSpPr>
        <p:spPr>
          <a:xfrm>
            <a:off x="378757" y="1388763"/>
            <a:ext cx="11344003" cy="507831"/>
          </a:xfrm>
          <a:prstGeom prst="rect">
            <a:avLst/>
          </a:prstGeom>
          <a:noFill/>
        </p:spPr>
        <p:txBody>
          <a:bodyPr wrap="none" rtlCol="0">
            <a:spAutoFit/>
          </a:bodyPr>
          <a:lstStyle/>
          <a:p>
            <a:r>
              <a:rPr lang="en-US" sz="2700" dirty="0"/>
              <a:t> F,F,F,F,F,F,F,C,C,C,C,C,C,C,C,C,F,F,F,F,F,F,F,F,F,F,F,F,C,C,C,C,C,C,C,F,F,F,F,F,F,F,F,F,F,F,F,F</a:t>
            </a:r>
          </a:p>
        </p:txBody>
      </p:sp>
      <mc:AlternateContent xmlns:mc="http://schemas.openxmlformats.org/markup-compatibility/2006" xmlns:a14="http://schemas.microsoft.com/office/drawing/2010/main">
        <mc:Choice Requires="a14">
          <p:sp>
            <p:nvSpPr>
              <p:cNvPr id="29" name="Rectangle 28"/>
              <p:cNvSpPr/>
              <p:nvPr/>
            </p:nvSpPr>
            <p:spPr>
              <a:xfrm>
                <a:off x="5385" y="1073497"/>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5385" y="1073497"/>
                <a:ext cx="367985" cy="369332"/>
              </a:xfrm>
              <a:prstGeom prst="rect">
                <a:avLst/>
              </a:prstGeom>
              <a:blipFill>
                <a:blip r:embed="rId4"/>
                <a:stretch>
                  <a:fillRect/>
                </a:stretch>
              </a:blipFill>
            </p:spPr>
            <p:txBody>
              <a:bodyPr/>
              <a:lstStyle/>
              <a:p>
                <a:r>
                  <a:rPr lang="en-US">
                    <a:noFill/>
                  </a:rPr>
                  <a:t> </a:t>
                </a:r>
              </a:p>
            </p:txBody>
          </p:sp>
        </mc:Fallback>
      </mc:AlternateContent>
      <p:grpSp>
        <p:nvGrpSpPr>
          <p:cNvPr id="4" name="Group 3"/>
          <p:cNvGrpSpPr/>
          <p:nvPr/>
        </p:nvGrpSpPr>
        <p:grpSpPr>
          <a:xfrm>
            <a:off x="1986587" y="1028211"/>
            <a:ext cx="6766889" cy="877824"/>
            <a:chOff x="1986587" y="1028211"/>
            <a:chExt cx="6766889" cy="877824"/>
          </a:xfrm>
        </p:grpSpPr>
        <p:sp>
          <p:nvSpPr>
            <p:cNvPr id="11" name="Rectangle 10"/>
            <p:cNvSpPr/>
            <p:nvPr/>
          </p:nvSpPr>
          <p:spPr>
            <a:xfrm>
              <a:off x="1986587" y="1028211"/>
              <a:ext cx="2347287" cy="869263"/>
            </a:xfrm>
            <a:prstGeom prst="rect">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924676" y="1036772"/>
              <a:ext cx="1828800" cy="869263"/>
            </a:xfrm>
            <a:prstGeom prst="rect">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476250" y="1027330"/>
            <a:ext cx="10982324" cy="878705"/>
            <a:chOff x="476250" y="1027330"/>
            <a:chExt cx="10982324" cy="878705"/>
          </a:xfrm>
        </p:grpSpPr>
        <p:sp>
          <p:nvSpPr>
            <p:cNvPr id="2" name="Rectangle 1"/>
            <p:cNvSpPr/>
            <p:nvPr/>
          </p:nvSpPr>
          <p:spPr>
            <a:xfrm>
              <a:off x="476250" y="1027331"/>
              <a:ext cx="1504950" cy="869263"/>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33874" y="1036772"/>
              <a:ext cx="2590801" cy="869263"/>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53475" y="1027330"/>
              <a:ext cx="2705099" cy="869263"/>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nvGraphicFramePr>
            <p:xfrm>
              <a:off x="2258550" y="274296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US" dirty="0"/>
                        </a:p>
                      </a:txBody>
                      <a:tcPr>
                        <a:solidFill>
                          <a:schemeClr val="accent1"/>
                        </a:solidFill>
                      </a:tcPr>
                    </a:tc>
                    <a:tc>
                      <a:txBody>
                        <a:bodyPr/>
                        <a:lstStyle/>
                        <a:p>
                          <a:r>
                            <a:rPr lang="en-US" dirty="0"/>
                            <a:t>F</a:t>
                          </a:r>
                        </a:p>
                      </a:txBody>
                      <a:tcPr>
                        <a:solidFill>
                          <a:schemeClr val="accent1"/>
                        </a:solidFill>
                      </a:tcPr>
                    </a:tc>
                    <a:extLst>
                      <a:ext uri="{0D108BD9-81ED-4DB2-BD59-A6C34878D82A}">
                        <a16:rowId xmlns:a16="http://schemas.microsoft.com/office/drawing/2014/main" val="3875161148"/>
                      </a:ext>
                    </a:extLst>
                  </a:tr>
                  <a:tr h="370840">
                    <a:tc>
                      <a:txBody>
                        <a:bodyPr/>
                        <a:lstStyle/>
                        <a:p>
                          <a:r>
                            <a:rPr lang="en-US" dirty="0"/>
                            <a:t>1</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r>
                                      <a:rPr lang="en-US" b="0" i="1" smtClean="0">
                                        <a:latin typeface="Cambria Math" panose="02040503050406030204" pitchFamily="18" charset="0"/>
                                      </a:rPr>
                                      <m:t>𝐹</m:t>
                                    </m:r>
                                  </m:sub>
                                </m:sSub>
                              </m:oMath>
                            </m:oMathPara>
                          </a14:m>
                          <a:endParaRPr lang="en-US" dirty="0"/>
                        </a:p>
                      </a:txBody>
                      <a:tcPr/>
                    </a:tc>
                    <a:extLst>
                      <a:ext uri="{0D108BD9-81ED-4DB2-BD59-A6C34878D82A}">
                        <a16:rowId xmlns:a16="http://schemas.microsoft.com/office/drawing/2014/main" val="1701677948"/>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r>
                                      <a:rPr lang="en-US" b="0" i="1" smtClean="0">
                                        <a:latin typeface="Cambria Math" panose="02040503050406030204" pitchFamily="18" charset="0"/>
                                      </a:rPr>
                                      <m:t>𝐹</m:t>
                                    </m:r>
                                  </m:sub>
                                </m:sSub>
                              </m:oMath>
                            </m:oMathPara>
                          </a14:m>
                          <a:endParaRPr lang="en-US" dirty="0"/>
                        </a:p>
                      </a:txBody>
                      <a:tcPr/>
                    </a:tc>
                    <a:extLst>
                      <a:ext uri="{0D108BD9-81ED-4DB2-BD59-A6C34878D82A}">
                        <a16:rowId xmlns:a16="http://schemas.microsoft.com/office/drawing/2014/main" val="1025065137"/>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r>
                                      <a:rPr lang="en-US" b="0" i="1" smtClean="0">
                                        <a:latin typeface="Cambria Math" panose="02040503050406030204" pitchFamily="18" charset="0"/>
                                      </a:rPr>
                                      <m:t>𝐹</m:t>
                                    </m:r>
                                  </m:sub>
                                </m:sSub>
                              </m:oMath>
                            </m:oMathPara>
                          </a14:m>
                          <a:endParaRPr lang="en-US" dirty="0"/>
                        </a:p>
                      </a:txBody>
                      <a:tcPr/>
                    </a:tc>
                    <a:extLst>
                      <a:ext uri="{0D108BD9-81ED-4DB2-BD59-A6C34878D82A}">
                        <a16:rowId xmlns:a16="http://schemas.microsoft.com/office/drawing/2014/main" val="3754845710"/>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r>
                                      <a:rPr lang="en-US" b="0" i="1" smtClean="0">
                                        <a:latin typeface="Cambria Math" panose="02040503050406030204" pitchFamily="18" charset="0"/>
                                      </a:rPr>
                                      <m:t>𝐹</m:t>
                                    </m:r>
                                  </m:sub>
                                </m:sSub>
                              </m:oMath>
                            </m:oMathPara>
                          </a14:m>
                          <a:endParaRPr lang="en-US" dirty="0"/>
                        </a:p>
                      </a:txBody>
                      <a:tcPr/>
                    </a:tc>
                    <a:extLst>
                      <a:ext uri="{0D108BD9-81ED-4DB2-BD59-A6C34878D82A}">
                        <a16:rowId xmlns:a16="http://schemas.microsoft.com/office/drawing/2014/main" val="3008316298"/>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r>
                                      <a:rPr lang="en-US" b="0" i="1" smtClean="0">
                                        <a:latin typeface="Cambria Math" panose="02040503050406030204" pitchFamily="18" charset="0"/>
                                      </a:rPr>
                                      <m:t>𝐹</m:t>
                                    </m:r>
                                  </m:sub>
                                </m:sSub>
                              </m:oMath>
                            </m:oMathPara>
                          </a14:m>
                          <a:endParaRPr lang="en-US" dirty="0"/>
                        </a:p>
                      </a:txBody>
                      <a:tcPr/>
                    </a:tc>
                    <a:extLst>
                      <a:ext uri="{0D108BD9-81ED-4DB2-BD59-A6C34878D82A}">
                        <a16:rowId xmlns:a16="http://schemas.microsoft.com/office/drawing/2014/main" val="2975300136"/>
                      </a:ext>
                    </a:extLst>
                  </a:tr>
                  <a:tr h="370840">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6</m:t>
                                    </m:r>
                                    <m:r>
                                      <a:rPr lang="en-US" b="0" i="1" smtClean="0">
                                        <a:latin typeface="Cambria Math" panose="02040503050406030204" pitchFamily="18" charset="0"/>
                                      </a:rPr>
                                      <m:t>𝐹</m:t>
                                    </m:r>
                                  </m:sub>
                                </m:sSub>
                              </m:oMath>
                            </m:oMathPara>
                          </a14:m>
                          <a:endParaRPr lang="en-US" dirty="0"/>
                        </a:p>
                      </a:txBody>
                      <a:tcPr/>
                    </a:tc>
                    <a:extLst>
                      <a:ext uri="{0D108BD9-81ED-4DB2-BD59-A6C34878D82A}">
                        <a16:rowId xmlns:a16="http://schemas.microsoft.com/office/drawing/2014/main" val="2754386133"/>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3485336537"/>
                  </p:ext>
                </p:extLst>
              </p:nvPr>
            </p:nvGraphicFramePr>
            <p:xfrm>
              <a:off x="2258550" y="274296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5"/>
                          <a:stretch>
                            <a:fillRect l="-1639" t="-8197" r="-219672" b="-624590"/>
                          </a:stretch>
                        </a:blipFill>
                      </a:tcPr>
                    </a:tc>
                    <a:tc>
                      <a:txBody>
                        <a:bodyPr/>
                        <a:lstStyle/>
                        <a:p>
                          <a:pPr/>
                          <a:r>
                            <a:rPr lang="en-US" dirty="0" smtClean="0"/>
                            <a:t>F</a:t>
                          </a:r>
                          <a:endParaRPr lang="en-US" dirty="0"/>
                        </a:p>
                      </a:txBody>
                      <a:tcPr>
                        <a:solidFill>
                          <a:schemeClr val="accent1"/>
                        </a:solidFill>
                      </a:tcPr>
                    </a:tc>
                    <a:extLst>
                      <a:ext uri="{0D108BD9-81ED-4DB2-BD59-A6C34878D82A}">
                        <a16:rowId xmlns:a16="http://schemas.microsoft.com/office/drawing/2014/main" val="3875161148"/>
                      </a:ext>
                    </a:extLst>
                  </a:tr>
                  <a:tr h="370840">
                    <a:tc>
                      <a:txBody>
                        <a:bodyPr/>
                        <a:lstStyle/>
                        <a:p>
                          <a:r>
                            <a:rPr lang="en-US" dirty="0" smtClean="0"/>
                            <a:t>1</a:t>
                          </a:r>
                          <a:endParaRPr lang="en-US" dirty="0"/>
                        </a:p>
                      </a:txBody>
                      <a:tcPr/>
                    </a:tc>
                    <a:tc>
                      <a:txBody>
                        <a:bodyPr/>
                        <a:lstStyle/>
                        <a:p>
                          <a:endParaRPr lang="en-US"/>
                        </a:p>
                      </a:txBody>
                      <a:tcPr>
                        <a:blipFill>
                          <a:blip r:embed="rId5"/>
                          <a:stretch>
                            <a:fillRect l="-46617" t="-108197" r="-752" b="-524590"/>
                          </a:stretch>
                        </a:blipFill>
                      </a:tcPr>
                    </a:tc>
                    <a:extLst>
                      <a:ext uri="{0D108BD9-81ED-4DB2-BD59-A6C34878D82A}">
                        <a16:rowId xmlns:a16="http://schemas.microsoft.com/office/drawing/2014/main" val="1701677948"/>
                      </a:ext>
                    </a:extLst>
                  </a:tr>
                  <a:tr h="370840">
                    <a:tc>
                      <a:txBody>
                        <a:bodyPr/>
                        <a:lstStyle/>
                        <a:p>
                          <a:r>
                            <a:rPr lang="en-US" dirty="0" smtClean="0"/>
                            <a:t>2</a:t>
                          </a:r>
                          <a:endParaRPr lang="en-US" dirty="0"/>
                        </a:p>
                      </a:txBody>
                      <a:tcPr/>
                    </a:tc>
                    <a:tc>
                      <a:txBody>
                        <a:bodyPr/>
                        <a:lstStyle/>
                        <a:p>
                          <a:endParaRPr lang="en-US"/>
                        </a:p>
                      </a:txBody>
                      <a:tcPr>
                        <a:blipFill>
                          <a:blip r:embed="rId5"/>
                          <a:stretch>
                            <a:fillRect l="-46617" t="-208197" r="-752" b="-424590"/>
                          </a:stretch>
                        </a:blipFill>
                      </a:tcPr>
                    </a:tc>
                    <a:extLst>
                      <a:ext uri="{0D108BD9-81ED-4DB2-BD59-A6C34878D82A}">
                        <a16:rowId xmlns:a16="http://schemas.microsoft.com/office/drawing/2014/main" val="1025065137"/>
                      </a:ext>
                    </a:extLst>
                  </a:tr>
                  <a:tr h="370840">
                    <a:tc>
                      <a:txBody>
                        <a:bodyPr/>
                        <a:lstStyle/>
                        <a:p>
                          <a:r>
                            <a:rPr lang="en-US" dirty="0" smtClean="0"/>
                            <a:t>3</a:t>
                          </a:r>
                          <a:endParaRPr lang="en-US" dirty="0"/>
                        </a:p>
                      </a:txBody>
                      <a:tcPr/>
                    </a:tc>
                    <a:tc>
                      <a:txBody>
                        <a:bodyPr/>
                        <a:lstStyle/>
                        <a:p>
                          <a:endParaRPr lang="en-US"/>
                        </a:p>
                      </a:txBody>
                      <a:tcPr>
                        <a:blipFill>
                          <a:blip r:embed="rId5"/>
                          <a:stretch>
                            <a:fillRect l="-46617" t="-308197" r="-752" b="-324590"/>
                          </a:stretch>
                        </a:blipFill>
                      </a:tcPr>
                    </a:tc>
                    <a:extLst>
                      <a:ext uri="{0D108BD9-81ED-4DB2-BD59-A6C34878D82A}">
                        <a16:rowId xmlns:a16="http://schemas.microsoft.com/office/drawing/2014/main" val="3754845710"/>
                      </a:ext>
                    </a:extLst>
                  </a:tr>
                  <a:tr h="370840">
                    <a:tc>
                      <a:txBody>
                        <a:bodyPr/>
                        <a:lstStyle/>
                        <a:p>
                          <a:r>
                            <a:rPr lang="en-US" dirty="0" smtClean="0"/>
                            <a:t>4</a:t>
                          </a:r>
                          <a:endParaRPr lang="en-US" dirty="0"/>
                        </a:p>
                      </a:txBody>
                      <a:tcPr/>
                    </a:tc>
                    <a:tc>
                      <a:txBody>
                        <a:bodyPr/>
                        <a:lstStyle/>
                        <a:p>
                          <a:endParaRPr lang="en-US"/>
                        </a:p>
                      </a:txBody>
                      <a:tcPr>
                        <a:blipFill>
                          <a:blip r:embed="rId5"/>
                          <a:stretch>
                            <a:fillRect l="-46617" t="-408197" r="-752" b="-224590"/>
                          </a:stretch>
                        </a:blipFill>
                      </a:tcPr>
                    </a:tc>
                    <a:extLst>
                      <a:ext uri="{0D108BD9-81ED-4DB2-BD59-A6C34878D82A}">
                        <a16:rowId xmlns:a16="http://schemas.microsoft.com/office/drawing/2014/main" val="3008316298"/>
                      </a:ext>
                    </a:extLst>
                  </a:tr>
                  <a:tr h="370840">
                    <a:tc>
                      <a:txBody>
                        <a:bodyPr/>
                        <a:lstStyle/>
                        <a:p>
                          <a:r>
                            <a:rPr lang="en-US" dirty="0" smtClean="0"/>
                            <a:t>5</a:t>
                          </a:r>
                          <a:endParaRPr lang="en-US" dirty="0"/>
                        </a:p>
                      </a:txBody>
                      <a:tcPr/>
                    </a:tc>
                    <a:tc>
                      <a:txBody>
                        <a:bodyPr/>
                        <a:lstStyle/>
                        <a:p>
                          <a:endParaRPr lang="en-US"/>
                        </a:p>
                      </a:txBody>
                      <a:tcPr>
                        <a:blipFill>
                          <a:blip r:embed="rId5"/>
                          <a:stretch>
                            <a:fillRect l="-46617" t="-508197" r="-752" b="-124590"/>
                          </a:stretch>
                        </a:blipFill>
                      </a:tcPr>
                    </a:tc>
                    <a:extLst>
                      <a:ext uri="{0D108BD9-81ED-4DB2-BD59-A6C34878D82A}">
                        <a16:rowId xmlns:a16="http://schemas.microsoft.com/office/drawing/2014/main" val="2975300136"/>
                      </a:ext>
                    </a:extLst>
                  </a:tr>
                  <a:tr h="370840">
                    <a:tc>
                      <a:txBody>
                        <a:bodyPr/>
                        <a:lstStyle/>
                        <a:p>
                          <a:r>
                            <a:rPr lang="en-US" dirty="0" smtClean="0"/>
                            <a:t>6</a:t>
                          </a:r>
                          <a:endParaRPr lang="en-US" dirty="0"/>
                        </a:p>
                      </a:txBody>
                      <a:tcPr/>
                    </a:tc>
                    <a:tc>
                      <a:txBody>
                        <a:bodyPr/>
                        <a:lstStyle/>
                        <a:p>
                          <a:endParaRPr lang="en-US"/>
                        </a:p>
                      </a:txBody>
                      <a:tcPr>
                        <a:blipFill>
                          <a:blip r:embed="rId5"/>
                          <a:stretch>
                            <a:fillRect l="-46617" t="-608197" r="-752" b="-24590"/>
                          </a:stretch>
                        </a:blipFill>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3" name="Table 22"/>
              <p:cNvGraphicFramePr>
                <a:graphicFrameLocks noGrp="1"/>
              </p:cNvGraphicFramePr>
              <p:nvPr/>
            </p:nvGraphicFramePr>
            <p:xfrm>
              <a:off x="5629274" y="2742960"/>
              <a:ext cx="1176593" cy="3339847"/>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oMath>
                            </m:oMathPara>
                          </a14:m>
                          <a:endParaRPr lang="en-US" dirty="0"/>
                        </a:p>
                      </a:txBody>
                      <a:tcPr>
                        <a:solidFill>
                          <a:schemeClr val="accent1"/>
                        </a:solidFill>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e>
                                    <m:r>
                                      <a:rPr lang="en-US" b="1" i="1" smtClean="0">
                                        <a:latin typeface="Cambria Math" panose="02040503050406030204" pitchFamily="18" charset="0"/>
                                      </a:rPr>
                                      <m:t>𝑭</m:t>
                                    </m:r>
                                  </m:e>
                                </m:d>
                              </m:oMath>
                            </m:oMathPara>
                          </a14:m>
                          <a:endParaRPr lang="en-US" dirty="0"/>
                        </a:p>
                      </a:txBody>
                      <a:tcPr>
                        <a:solidFill>
                          <a:schemeClr val="accent1"/>
                        </a:solidFill>
                      </a:tcPr>
                    </a:tc>
                    <a:extLst>
                      <a:ext uri="{0D108BD9-81ED-4DB2-BD59-A6C34878D82A}">
                        <a16:rowId xmlns:a16="http://schemas.microsoft.com/office/drawing/2014/main" val="3875161148"/>
                      </a:ext>
                    </a:extLst>
                  </a:tr>
                  <a:tr h="370840">
                    <a:tc>
                      <a:txBody>
                        <a:bodyPr/>
                        <a:lstStyle/>
                        <a:p>
                          <a:r>
                            <a:rPr lang="en-US" dirty="0"/>
                            <a:t>1</a:t>
                          </a:r>
                        </a:p>
                      </a:txBody>
                      <a:tcPr/>
                    </a:tc>
                    <a:tc>
                      <a:txBody>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r>
                                          <a:rPr lang="en-US" b="0" i="1" smtClean="0">
                                            <a:latin typeface="Cambria Math" panose="02040503050406030204" pitchFamily="18" charset="0"/>
                                          </a:rPr>
                                          <m:t>𝐹</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𝐹</m:t>
                                        </m:r>
                                      </m:sub>
                                    </m:sSub>
                                  </m:den>
                                </m:f>
                              </m:oMath>
                            </m:oMathPara>
                          </a14:m>
                          <a:endParaRPr lang="en-US" dirty="0"/>
                        </a:p>
                      </a:txBody>
                      <a:tcPr/>
                    </a:tc>
                    <a:extLst>
                      <a:ext uri="{0D108BD9-81ED-4DB2-BD59-A6C34878D82A}">
                        <a16:rowId xmlns:a16="http://schemas.microsoft.com/office/drawing/2014/main" val="1701677948"/>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r>
                                          <a:rPr lang="en-US" b="0" i="1" smtClean="0">
                                            <a:latin typeface="Cambria Math" panose="02040503050406030204" pitchFamily="18" charset="0"/>
                                          </a:rPr>
                                          <m:t>𝐹</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𝐹</m:t>
                                        </m:r>
                                      </m:sub>
                                    </m:sSub>
                                  </m:den>
                                </m:f>
                              </m:oMath>
                            </m:oMathPara>
                          </a14:m>
                          <a:endParaRPr lang="en-US" dirty="0"/>
                        </a:p>
                      </a:txBody>
                      <a:tcPr/>
                    </a:tc>
                    <a:extLst>
                      <a:ext uri="{0D108BD9-81ED-4DB2-BD59-A6C34878D82A}">
                        <a16:rowId xmlns:a16="http://schemas.microsoft.com/office/drawing/2014/main" val="1025065137"/>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3</m:t>
                                        </m:r>
                                        <m:r>
                                          <a:rPr lang="en-US" b="0" i="1" smtClean="0">
                                            <a:latin typeface="Cambria Math" panose="02040503050406030204" pitchFamily="18" charset="0"/>
                                          </a:rPr>
                                          <m:t>𝐹</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𝐹</m:t>
                                        </m:r>
                                      </m:sub>
                                    </m:sSub>
                                  </m:den>
                                </m:f>
                              </m:oMath>
                            </m:oMathPara>
                          </a14:m>
                          <a:endParaRPr lang="en-US" dirty="0"/>
                        </a:p>
                      </a:txBody>
                      <a:tcPr/>
                    </a:tc>
                    <a:extLst>
                      <a:ext uri="{0D108BD9-81ED-4DB2-BD59-A6C34878D82A}">
                        <a16:rowId xmlns:a16="http://schemas.microsoft.com/office/drawing/2014/main" val="3754845710"/>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4</m:t>
                                        </m:r>
                                        <m:r>
                                          <a:rPr lang="en-US" b="0" i="1" smtClean="0">
                                            <a:latin typeface="Cambria Math" panose="02040503050406030204" pitchFamily="18" charset="0"/>
                                          </a:rPr>
                                          <m:t>𝐹</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𝐹</m:t>
                                        </m:r>
                                      </m:sub>
                                    </m:sSub>
                                  </m:den>
                                </m:f>
                              </m:oMath>
                            </m:oMathPara>
                          </a14:m>
                          <a:endParaRPr lang="en-US" dirty="0"/>
                        </a:p>
                      </a:txBody>
                      <a:tcPr/>
                    </a:tc>
                    <a:extLst>
                      <a:ext uri="{0D108BD9-81ED-4DB2-BD59-A6C34878D82A}">
                        <a16:rowId xmlns:a16="http://schemas.microsoft.com/office/drawing/2014/main" val="3008316298"/>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5</m:t>
                                        </m:r>
                                        <m:r>
                                          <a:rPr lang="en-US" b="0" i="1" smtClean="0">
                                            <a:latin typeface="Cambria Math" panose="02040503050406030204" pitchFamily="18" charset="0"/>
                                          </a:rPr>
                                          <m:t>𝐹</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𝐹</m:t>
                                        </m:r>
                                      </m:sub>
                                    </m:sSub>
                                  </m:den>
                                </m:f>
                              </m:oMath>
                            </m:oMathPara>
                          </a14:m>
                          <a:endParaRPr lang="en-US" dirty="0"/>
                        </a:p>
                      </a:txBody>
                      <a:tcPr/>
                    </a:tc>
                    <a:extLst>
                      <a:ext uri="{0D108BD9-81ED-4DB2-BD59-A6C34878D82A}">
                        <a16:rowId xmlns:a16="http://schemas.microsoft.com/office/drawing/2014/main" val="2975300136"/>
                      </a:ext>
                    </a:extLst>
                  </a:tr>
                  <a:tr h="370840">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6</m:t>
                                        </m:r>
                                        <m:r>
                                          <a:rPr lang="en-US" b="0" i="1" smtClean="0">
                                            <a:latin typeface="Cambria Math" panose="02040503050406030204" pitchFamily="18" charset="0"/>
                                          </a:rPr>
                                          <m:t>𝐹</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𝐹</m:t>
                                        </m:r>
                                      </m:sub>
                                    </m:sSub>
                                  </m:den>
                                </m:f>
                              </m:oMath>
                            </m:oMathPara>
                          </a14:m>
                          <a:endParaRPr lang="en-US" dirty="0"/>
                        </a:p>
                      </a:txBody>
                      <a:tcPr/>
                    </a:tc>
                    <a:extLst>
                      <a:ext uri="{0D108BD9-81ED-4DB2-BD59-A6C34878D82A}">
                        <a16:rowId xmlns:a16="http://schemas.microsoft.com/office/drawing/2014/main" val="2754386133"/>
                      </a:ext>
                    </a:extLst>
                  </a:tr>
                </a:tbl>
              </a:graphicData>
            </a:graphic>
          </p:graphicFrame>
        </mc:Choice>
        <mc:Fallback xmlns="">
          <p:graphicFrame>
            <p:nvGraphicFramePr>
              <p:cNvPr id="23" name="Table 22"/>
              <p:cNvGraphicFramePr>
                <a:graphicFrameLocks noGrp="1"/>
              </p:cNvGraphicFramePr>
              <p:nvPr>
                <p:extLst>
                  <p:ext uri="{D42A27DB-BD31-4B8C-83A1-F6EECF244321}">
                    <p14:modId xmlns:p14="http://schemas.microsoft.com/office/powerpoint/2010/main" val="237003238"/>
                  </p:ext>
                </p:extLst>
              </p:nvPr>
            </p:nvGraphicFramePr>
            <p:xfrm>
              <a:off x="5629274" y="2742960"/>
              <a:ext cx="1176593" cy="3339847"/>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6"/>
                          <a:stretch>
                            <a:fillRect l="-1639" t="-40984" r="-219672" b="-1019672"/>
                          </a:stretch>
                        </a:blipFill>
                      </a:tcPr>
                    </a:tc>
                    <a:tc>
                      <a:txBody>
                        <a:bodyPr/>
                        <a:lstStyle/>
                        <a:p>
                          <a:endParaRPr lang="en-US"/>
                        </a:p>
                      </a:txBody>
                      <a:tcPr>
                        <a:blipFill>
                          <a:blip r:embed="rId6"/>
                          <a:stretch>
                            <a:fillRect l="-46617" t="-40984" r="-752" b="-1019672"/>
                          </a:stretch>
                        </a:blipFill>
                      </a:tcPr>
                    </a:tc>
                    <a:extLst>
                      <a:ext uri="{0D108BD9-81ED-4DB2-BD59-A6C34878D82A}">
                        <a16:rowId xmlns:a16="http://schemas.microsoft.com/office/drawing/2014/main" val="3875161148"/>
                      </a:ext>
                    </a:extLst>
                  </a:tr>
                  <a:tr h="494030">
                    <a:tc>
                      <a:txBody>
                        <a:bodyPr/>
                        <a:lstStyle/>
                        <a:p>
                          <a:r>
                            <a:rPr lang="en-US" dirty="0" smtClean="0"/>
                            <a:t>1</a:t>
                          </a:r>
                          <a:endParaRPr lang="en-US" dirty="0"/>
                        </a:p>
                      </a:txBody>
                      <a:tcPr/>
                    </a:tc>
                    <a:tc>
                      <a:txBody>
                        <a:bodyPr/>
                        <a:lstStyle/>
                        <a:p>
                          <a:endParaRPr lang="en-US"/>
                        </a:p>
                      </a:txBody>
                      <a:tcPr>
                        <a:blipFill>
                          <a:blip r:embed="rId6"/>
                          <a:stretch>
                            <a:fillRect l="-46617" t="-106173" r="-752" b="-667901"/>
                          </a:stretch>
                        </a:blipFill>
                      </a:tcPr>
                    </a:tc>
                    <a:extLst>
                      <a:ext uri="{0D108BD9-81ED-4DB2-BD59-A6C34878D82A}">
                        <a16:rowId xmlns:a16="http://schemas.microsoft.com/office/drawing/2014/main" val="1701677948"/>
                      </a:ext>
                    </a:extLst>
                  </a:tr>
                  <a:tr h="494030">
                    <a:tc>
                      <a:txBody>
                        <a:bodyPr/>
                        <a:lstStyle/>
                        <a:p>
                          <a:r>
                            <a:rPr lang="en-US" dirty="0" smtClean="0"/>
                            <a:t>2</a:t>
                          </a:r>
                          <a:endParaRPr lang="en-US" dirty="0"/>
                        </a:p>
                      </a:txBody>
                      <a:tcPr/>
                    </a:tc>
                    <a:tc>
                      <a:txBody>
                        <a:bodyPr/>
                        <a:lstStyle/>
                        <a:p>
                          <a:endParaRPr lang="en-US"/>
                        </a:p>
                      </a:txBody>
                      <a:tcPr>
                        <a:blipFill>
                          <a:blip r:embed="rId6"/>
                          <a:stretch>
                            <a:fillRect l="-46617" t="-206173" r="-752" b="-567901"/>
                          </a:stretch>
                        </a:blipFill>
                      </a:tcPr>
                    </a:tc>
                    <a:extLst>
                      <a:ext uri="{0D108BD9-81ED-4DB2-BD59-A6C34878D82A}">
                        <a16:rowId xmlns:a16="http://schemas.microsoft.com/office/drawing/2014/main" val="1025065137"/>
                      </a:ext>
                    </a:extLst>
                  </a:tr>
                  <a:tr h="495427">
                    <a:tc>
                      <a:txBody>
                        <a:bodyPr/>
                        <a:lstStyle/>
                        <a:p>
                          <a:r>
                            <a:rPr lang="en-US" dirty="0" smtClean="0"/>
                            <a:t>3</a:t>
                          </a:r>
                          <a:endParaRPr lang="en-US" dirty="0"/>
                        </a:p>
                      </a:txBody>
                      <a:tcPr/>
                    </a:tc>
                    <a:tc>
                      <a:txBody>
                        <a:bodyPr/>
                        <a:lstStyle/>
                        <a:p>
                          <a:endParaRPr lang="en-US"/>
                        </a:p>
                      </a:txBody>
                      <a:tcPr>
                        <a:blipFill>
                          <a:blip r:embed="rId6"/>
                          <a:stretch>
                            <a:fillRect l="-46617" t="-302439" r="-752" b="-460976"/>
                          </a:stretch>
                        </a:blipFill>
                      </a:tcPr>
                    </a:tc>
                    <a:extLst>
                      <a:ext uri="{0D108BD9-81ED-4DB2-BD59-A6C34878D82A}">
                        <a16:rowId xmlns:a16="http://schemas.microsoft.com/office/drawing/2014/main" val="3754845710"/>
                      </a:ext>
                    </a:extLst>
                  </a:tr>
                  <a:tr h="494030">
                    <a:tc>
                      <a:txBody>
                        <a:bodyPr/>
                        <a:lstStyle/>
                        <a:p>
                          <a:r>
                            <a:rPr lang="en-US" dirty="0" smtClean="0"/>
                            <a:t>4</a:t>
                          </a:r>
                          <a:endParaRPr lang="en-US" dirty="0"/>
                        </a:p>
                      </a:txBody>
                      <a:tcPr/>
                    </a:tc>
                    <a:tc>
                      <a:txBody>
                        <a:bodyPr/>
                        <a:lstStyle/>
                        <a:p>
                          <a:endParaRPr lang="en-US"/>
                        </a:p>
                      </a:txBody>
                      <a:tcPr>
                        <a:blipFill>
                          <a:blip r:embed="rId6"/>
                          <a:stretch>
                            <a:fillRect l="-46617" t="-407407" r="-752" b="-366667"/>
                          </a:stretch>
                        </a:blipFill>
                      </a:tcPr>
                    </a:tc>
                    <a:extLst>
                      <a:ext uri="{0D108BD9-81ED-4DB2-BD59-A6C34878D82A}">
                        <a16:rowId xmlns:a16="http://schemas.microsoft.com/office/drawing/2014/main" val="3008316298"/>
                      </a:ext>
                    </a:extLst>
                  </a:tr>
                  <a:tr h="495745">
                    <a:tc>
                      <a:txBody>
                        <a:bodyPr/>
                        <a:lstStyle/>
                        <a:p>
                          <a:r>
                            <a:rPr lang="en-US" dirty="0" smtClean="0"/>
                            <a:t>5</a:t>
                          </a:r>
                          <a:endParaRPr lang="en-US" dirty="0"/>
                        </a:p>
                      </a:txBody>
                      <a:tcPr/>
                    </a:tc>
                    <a:tc>
                      <a:txBody>
                        <a:bodyPr/>
                        <a:lstStyle/>
                        <a:p>
                          <a:endParaRPr lang="en-US"/>
                        </a:p>
                      </a:txBody>
                      <a:tcPr>
                        <a:blipFill>
                          <a:blip r:embed="rId6"/>
                          <a:stretch>
                            <a:fillRect l="-46617" t="-501220" r="-752" b="-262195"/>
                          </a:stretch>
                        </a:blipFill>
                      </a:tcPr>
                    </a:tc>
                    <a:extLst>
                      <a:ext uri="{0D108BD9-81ED-4DB2-BD59-A6C34878D82A}">
                        <a16:rowId xmlns:a16="http://schemas.microsoft.com/office/drawing/2014/main" val="2975300136"/>
                      </a:ext>
                    </a:extLst>
                  </a:tr>
                  <a:tr h="495745">
                    <a:tc>
                      <a:txBody>
                        <a:bodyPr/>
                        <a:lstStyle/>
                        <a:p>
                          <a:r>
                            <a:rPr lang="en-US" dirty="0" smtClean="0"/>
                            <a:t>6</a:t>
                          </a:r>
                          <a:endParaRPr lang="en-US" dirty="0"/>
                        </a:p>
                      </a:txBody>
                      <a:tcPr/>
                    </a:tc>
                    <a:tc>
                      <a:txBody>
                        <a:bodyPr/>
                        <a:lstStyle/>
                        <a:p>
                          <a:endParaRPr lang="en-US"/>
                        </a:p>
                      </a:txBody>
                      <a:tcPr>
                        <a:blipFill>
                          <a:blip r:embed="rId6"/>
                          <a:stretch>
                            <a:fillRect l="-46617" t="-608642" r="-752" b="-165432"/>
                          </a:stretch>
                        </a:blipFill>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sp>
            <p:nvSpPr>
              <p:cNvPr id="6" name="Rectangle 5"/>
              <p:cNvSpPr/>
              <p:nvPr/>
            </p:nvSpPr>
            <p:spPr>
              <a:xfrm>
                <a:off x="8491053" y="3349364"/>
                <a:ext cx="2072042" cy="6915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𝑏</m:t>
                              </m:r>
                              <m:r>
                                <a:rPr lang="en-US" b="0" i="1" smtClean="0">
                                  <a:latin typeface="Cambria Math" panose="02040503050406030204" pitchFamily="18" charset="0"/>
                                </a:rPr>
                                <m:t>′</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e>
                              </m:d>
                            </m:e>
                          </m:nary>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8491053" y="3349364"/>
                <a:ext cx="2072042" cy="691536"/>
              </a:xfrm>
              <a:prstGeom prst="rect">
                <a:avLst/>
              </a:prstGeom>
              <a:blipFill>
                <a:blip r:embed="rId7"/>
                <a:stretch>
                  <a:fillRect/>
                </a:stretch>
              </a:blipFill>
            </p:spPr>
            <p:txBody>
              <a:bodyPr/>
              <a:lstStyle/>
              <a:p>
                <a:r>
                  <a:rPr lang="en-US">
                    <a:noFill/>
                  </a:rPr>
                  <a:t> </a:t>
                </a:r>
              </a:p>
            </p:txBody>
          </p:sp>
        </mc:Fallback>
      </mc:AlternateContent>
      <p:sp>
        <p:nvSpPr>
          <p:cNvPr id="30" name="TextBox 29"/>
          <p:cNvSpPr txBox="1"/>
          <p:nvPr/>
        </p:nvSpPr>
        <p:spPr>
          <a:xfrm>
            <a:off x="7451771" y="4384733"/>
            <a:ext cx="4378279" cy="954107"/>
          </a:xfrm>
          <a:prstGeom prst="rect">
            <a:avLst/>
          </a:prstGeom>
          <a:noFill/>
        </p:spPr>
        <p:txBody>
          <a:bodyPr wrap="square" rtlCol="0">
            <a:spAutoFit/>
          </a:bodyPr>
          <a:lstStyle/>
          <a:p>
            <a:pPr algn="ctr"/>
            <a:r>
              <a:rPr lang="en-US" sz="2800" dirty="0">
                <a:solidFill>
                  <a:srgbClr val="FF0000"/>
                </a:solidFill>
              </a:rPr>
              <a:t>Can you identify the different variables?</a:t>
            </a:r>
          </a:p>
        </p:txBody>
      </p:sp>
    </p:spTree>
    <p:extLst>
      <p:ext uri="{BB962C8B-B14F-4D97-AF65-F5344CB8AC3E}">
        <p14:creationId xmlns:p14="http://schemas.microsoft.com/office/powerpoint/2010/main" val="192169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14" name="TextBox 13"/>
          <p:cNvSpPr txBox="1"/>
          <p:nvPr/>
        </p:nvSpPr>
        <p:spPr>
          <a:xfrm>
            <a:off x="307892" y="1083484"/>
            <a:ext cx="11284668" cy="1754326"/>
          </a:xfrm>
          <a:prstGeom prst="rect">
            <a:avLst/>
          </a:prstGeom>
          <a:noFill/>
        </p:spPr>
        <p:txBody>
          <a:bodyPr wrap="square" rtlCol="0">
            <a:spAutoFit/>
          </a:bodyPr>
          <a:lstStyle/>
          <a:p>
            <a:pPr algn="ctr"/>
            <a:r>
              <a:rPr lang="en-US" sz="3600" dirty="0"/>
              <a:t>Once the parameters have been estimated in training, they must be validated in a different dataset not used for training (replication)</a:t>
            </a:r>
          </a:p>
        </p:txBody>
      </p:sp>
      <p:graphicFrame>
        <p:nvGraphicFramePr>
          <p:cNvPr id="2" name="Table 1"/>
          <p:cNvGraphicFramePr>
            <a:graphicFrameLocks noGrp="1"/>
          </p:cNvGraphicFramePr>
          <p:nvPr/>
        </p:nvGraphicFramePr>
        <p:xfrm>
          <a:off x="1788160" y="3566562"/>
          <a:ext cx="8127999" cy="1651000"/>
        </p:xfrm>
        <a:graphic>
          <a:graphicData uri="http://schemas.openxmlformats.org/drawingml/2006/table">
            <a:tbl>
              <a:tblPr firstRow="1" bandRow="1">
                <a:tableStyleId>{5940675A-B579-460E-94D1-54222C63F5DA}</a:tableStyleId>
              </a:tblPr>
              <a:tblGrid>
                <a:gridCol w="1666240">
                  <a:extLst>
                    <a:ext uri="{9D8B030D-6E8A-4147-A177-3AD203B41FA5}">
                      <a16:colId xmlns:a16="http://schemas.microsoft.com/office/drawing/2014/main" val="321110089"/>
                    </a:ext>
                  </a:extLst>
                </a:gridCol>
                <a:gridCol w="2936240">
                  <a:extLst>
                    <a:ext uri="{9D8B030D-6E8A-4147-A177-3AD203B41FA5}">
                      <a16:colId xmlns:a16="http://schemas.microsoft.com/office/drawing/2014/main" val="1975332736"/>
                    </a:ext>
                  </a:extLst>
                </a:gridCol>
                <a:gridCol w="3525519">
                  <a:extLst>
                    <a:ext uri="{9D8B030D-6E8A-4147-A177-3AD203B41FA5}">
                      <a16:colId xmlns:a16="http://schemas.microsoft.com/office/drawing/2014/main" val="1236531268"/>
                    </a:ext>
                  </a:extLst>
                </a:gridCol>
              </a:tblGrid>
              <a:tr h="370840">
                <a:tc>
                  <a:txBody>
                    <a:bodyPr/>
                    <a:lstStyle/>
                    <a:p>
                      <a:r>
                        <a:rPr lang="en-US" b="1" dirty="0"/>
                        <a:t>Viterbi</a:t>
                      </a:r>
                    </a:p>
                  </a:txBody>
                  <a:tcPr/>
                </a:tc>
                <a:tc>
                  <a:txBody>
                    <a:bodyPr/>
                    <a:lstStyle/>
                    <a:p>
                      <a:r>
                        <a:rPr lang="en-US" b="1" dirty="0"/>
                        <a:t>F is predicted given</a:t>
                      </a:r>
                      <a:r>
                        <a:rPr lang="en-US" b="1" baseline="0" dirty="0"/>
                        <a:t> HMM</a:t>
                      </a:r>
                      <a:endParaRPr lang="en-US" b="1" dirty="0"/>
                    </a:p>
                  </a:txBody>
                  <a:tcPr/>
                </a:tc>
                <a:tc>
                  <a:txBody>
                    <a:bodyPr/>
                    <a:lstStyle/>
                    <a:p>
                      <a:r>
                        <a:rPr lang="en-US" b="1" dirty="0"/>
                        <a:t>C is predicted</a:t>
                      </a:r>
                      <a:r>
                        <a:rPr lang="en-US" b="1" baseline="0" dirty="0"/>
                        <a:t> given HMM</a:t>
                      </a:r>
                      <a:endParaRPr lang="en-US" b="1" dirty="0"/>
                    </a:p>
                  </a:txBody>
                  <a:tcPr/>
                </a:tc>
                <a:extLst>
                  <a:ext uri="{0D108BD9-81ED-4DB2-BD59-A6C34878D82A}">
                    <a16:rowId xmlns:a16="http://schemas.microsoft.com/office/drawing/2014/main" val="2318585065"/>
                  </a:ext>
                </a:extLst>
              </a:tr>
              <a:tr h="370840">
                <a:tc>
                  <a:txBody>
                    <a:bodyPr/>
                    <a:lstStyle/>
                    <a:p>
                      <a:r>
                        <a:rPr lang="en-US" b="1" dirty="0"/>
                        <a:t>F is true in replication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79554415"/>
                  </a:ext>
                </a:extLst>
              </a:tr>
              <a:tr h="370840">
                <a:tc>
                  <a:txBody>
                    <a:bodyPr/>
                    <a:lstStyle/>
                    <a:p>
                      <a:r>
                        <a:rPr lang="en-US" b="1" dirty="0"/>
                        <a:t>C is true</a:t>
                      </a:r>
                      <a:r>
                        <a:rPr lang="en-US" b="1" baseline="0" dirty="0"/>
                        <a:t> in replication</a:t>
                      </a:r>
                      <a:endParaRPr lang="en-US" b="1"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05477681"/>
                  </a:ext>
                </a:extLst>
              </a:tr>
            </a:tbl>
          </a:graphicData>
        </a:graphic>
      </p:graphicFrame>
      <p:sp>
        <p:nvSpPr>
          <p:cNvPr id="3" name="TextBox 2"/>
          <p:cNvSpPr txBox="1"/>
          <p:nvPr/>
        </p:nvSpPr>
        <p:spPr>
          <a:xfrm>
            <a:off x="1816378" y="3017520"/>
            <a:ext cx="8076313" cy="369332"/>
          </a:xfrm>
          <a:prstGeom prst="rect">
            <a:avLst/>
          </a:prstGeom>
          <a:noFill/>
        </p:spPr>
        <p:txBody>
          <a:bodyPr wrap="none" rtlCol="0">
            <a:spAutoFit/>
          </a:bodyPr>
          <a:lstStyle/>
          <a:p>
            <a:r>
              <a:rPr lang="en-US" b="1" dirty="0"/>
              <a:t>Confusion matrix</a:t>
            </a:r>
            <a:r>
              <a:rPr lang="en-US" dirty="0"/>
              <a:t>. In classification tasks, it allows to estimate how good is the model</a:t>
            </a:r>
          </a:p>
        </p:txBody>
      </p:sp>
      <p:grpSp>
        <p:nvGrpSpPr>
          <p:cNvPr id="18" name="Group 17"/>
          <p:cNvGrpSpPr/>
          <p:nvPr/>
        </p:nvGrpSpPr>
        <p:grpSpPr>
          <a:xfrm>
            <a:off x="3281680" y="4236720"/>
            <a:ext cx="4856201" cy="1787758"/>
            <a:chOff x="2834640" y="4074160"/>
            <a:chExt cx="4856201" cy="1787758"/>
          </a:xfrm>
        </p:grpSpPr>
        <p:cxnSp>
          <p:nvCxnSpPr>
            <p:cNvPr id="7" name="Straight Arrow Connector 6"/>
            <p:cNvCxnSpPr/>
            <p:nvPr/>
          </p:nvCxnSpPr>
          <p:spPr>
            <a:xfrm flipV="1">
              <a:off x="4937760" y="4074160"/>
              <a:ext cx="111760" cy="128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120640" y="4891437"/>
              <a:ext cx="1991360" cy="516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34640" y="5492586"/>
              <a:ext cx="4856201" cy="369332"/>
            </a:xfrm>
            <a:prstGeom prst="rect">
              <a:avLst/>
            </a:prstGeom>
            <a:noFill/>
          </p:spPr>
          <p:txBody>
            <a:bodyPr wrap="none" rtlCol="0">
              <a:spAutoFit/>
            </a:bodyPr>
            <a:lstStyle/>
            <a:p>
              <a:r>
                <a:rPr lang="en-US" dirty="0"/>
                <a:t>I would like this to be as close as possible to 100%</a:t>
              </a:r>
            </a:p>
          </p:txBody>
        </p:sp>
      </p:grpSp>
      <p:sp>
        <p:nvSpPr>
          <p:cNvPr id="19" name="Rectangle 18"/>
          <p:cNvSpPr/>
          <p:nvPr/>
        </p:nvSpPr>
        <p:spPr>
          <a:xfrm>
            <a:off x="1816378" y="6024478"/>
            <a:ext cx="2278188" cy="646331"/>
          </a:xfrm>
          <a:prstGeom prst="rect">
            <a:avLst/>
          </a:prstGeom>
        </p:spPr>
        <p:txBody>
          <a:bodyPr wrap="none">
            <a:spAutoFit/>
          </a:bodyPr>
          <a:lstStyle/>
          <a:p>
            <a:r>
              <a:rPr lang="en-US" sz="3600" dirty="0">
                <a:latin typeface="Cambria Math" panose="02040503050406030204" pitchFamily="18" charset="0"/>
                <a:ea typeface="Cambria Math" panose="02040503050406030204" pitchFamily="18" charset="0"/>
              </a:rPr>
              <a:t>P(S|HMM)</a:t>
            </a:r>
          </a:p>
        </p:txBody>
      </p:sp>
      <p:sp>
        <p:nvSpPr>
          <p:cNvPr id="20" name="TextBox 19"/>
          <p:cNvSpPr txBox="1"/>
          <p:nvPr/>
        </p:nvSpPr>
        <p:spPr>
          <a:xfrm>
            <a:off x="641056" y="6162977"/>
            <a:ext cx="1175322" cy="369332"/>
          </a:xfrm>
          <a:prstGeom prst="rect">
            <a:avLst/>
          </a:prstGeom>
          <a:noFill/>
        </p:spPr>
        <p:txBody>
          <a:bodyPr wrap="none" rtlCol="0">
            <a:spAutoFit/>
          </a:bodyPr>
          <a:lstStyle/>
          <a:p>
            <a:r>
              <a:rPr lang="en-US" dirty="0"/>
              <a:t>Check also</a:t>
            </a:r>
          </a:p>
        </p:txBody>
      </p:sp>
    </p:spTree>
    <p:extLst>
      <p:ext uri="{BB962C8B-B14F-4D97-AF65-F5344CB8AC3E}">
        <p14:creationId xmlns:p14="http://schemas.microsoft.com/office/powerpoint/2010/main" val="355018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148897" cy="646331"/>
          </a:xfrm>
          <a:prstGeom prst="rect">
            <a:avLst/>
          </a:prstGeom>
          <a:noFill/>
        </p:spPr>
        <p:txBody>
          <a:bodyPr wrap="none" rtlCol="0">
            <a:spAutoFit/>
          </a:bodyPr>
          <a:lstStyle/>
          <a:p>
            <a:r>
              <a:rPr lang="en-US" sz="3600" dirty="0"/>
              <a:t>The occasionally dishonest casino problem</a:t>
            </a:r>
          </a:p>
        </p:txBody>
      </p:sp>
      <p:sp>
        <p:nvSpPr>
          <p:cNvPr id="2" name="TextBox 1"/>
          <p:cNvSpPr txBox="1"/>
          <p:nvPr/>
        </p:nvSpPr>
        <p:spPr>
          <a:xfrm>
            <a:off x="563217" y="2579260"/>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13" name="Rectangle 12"/>
              <p:cNvSpPr/>
              <p:nvPr/>
            </p:nvSpPr>
            <p:spPr>
              <a:xfrm>
                <a:off x="189845" y="2625426"/>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89845" y="2625426"/>
                <a:ext cx="367985" cy="369332"/>
              </a:xfrm>
              <a:prstGeom prst="rect">
                <a:avLst/>
              </a:prstGeom>
              <a:blipFill>
                <a:blip r:embed="rId4"/>
                <a:stretch>
                  <a:fillRect/>
                </a:stretch>
              </a:blipFill>
            </p:spPr>
            <p:txBody>
              <a:bodyPr/>
              <a:lstStyle/>
              <a:p>
                <a:r>
                  <a:rPr lang="en-US">
                    <a:noFill/>
                  </a:rPr>
                  <a:t> </a:t>
                </a:r>
              </a:p>
            </p:txBody>
          </p:sp>
        </mc:Fallback>
      </mc:AlternateContent>
      <p:sp>
        <p:nvSpPr>
          <p:cNvPr id="9" name="TextBox 8"/>
          <p:cNvSpPr txBox="1"/>
          <p:nvPr/>
        </p:nvSpPr>
        <p:spPr>
          <a:xfrm>
            <a:off x="4630676" y="1715869"/>
            <a:ext cx="3129703" cy="646331"/>
          </a:xfrm>
          <a:prstGeom prst="rect">
            <a:avLst/>
          </a:prstGeom>
          <a:noFill/>
        </p:spPr>
        <p:txBody>
          <a:bodyPr wrap="none" rtlCol="0">
            <a:spAutoFit/>
          </a:bodyPr>
          <a:lstStyle/>
          <a:p>
            <a:r>
              <a:rPr lang="en-US" sz="3600" dirty="0">
                <a:solidFill>
                  <a:srgbClr val="FF0000"/>
                </a:solidFill>
              </a:rPr>
              <a:t>Unknown paths</a:t>
            </a:r>
          </a:p>
        </p:txBody>
      </p:sp>
      <p:sp>
        <p:nvSpPr>
          <p:cNvPr id="12" name="TextBox 11"/>
          <p:cNvSpPr txBox="1"/>
          <p:nvPr/>
        </p:nvSpPr>
        <p:spPr>
          <a:xfrm>
            <a:off x="1191837" y="4429892"/>
            <a:ext cx="9808326" cy="707886"/>
          </a:xfrm>
          <a:prstGeom prst="rect">
            <a:avLst/>
          </a:prstGeom>
          <a:noFill/>
        </p:spPr>
        <p:txBody>
          <a:bodyPr wrap="none" rtlCol="0">
            <a:spAutoFit/>
          </a:bodyPr>
          <a:lstStyle/>
          <a:p>
            <a:r>
              <a:rPr lang="en-US" sz="4000" dirty="0">
                <a:solidFill>
                  <a:srgbClr val="FF0000"/>
                </a:solidFill>
              </a:rPr>
              <a:t>How to find HMM that maximizes P(X|HMM)?</a:t>
            </a:r>
          </a:p>
        </p:txBody>
      </p:sp>
    </p:spTree>
    <p:extLst>
      <p:ext uri="{BB962C8B-B14F-4D97-AF65-F5344CB8AC3E}">
        <p14:creationId xmlns:p14="http://schemas.microsoft.com/office/powerpoint/2010/main" val="2622799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148897" cy="646331"/>
          </a:xfrm>
          <a:prstGeom prst="rect">
            <a:avLst/>
          </a:prstGeom>
          <a:noFill/>
        </p:spPr>
        <p:txBody>
          <a:bodyPr wrap="none" rtlCol="0">
            <a:spAutoFit/>
          </a:bodyPr>
          <a:lstStyle/>
          <a:p>
            <a:r>
              <a:rPr lang="en-US" sz="3600" dirty="0"/>
              <a:t>The occasionally dishonest casino problem</a:t>
            </a:r>
          </a:p>
        </p:txBody>
      </p:sp>
      <p:sp>
        <p:nvSpPr>
          <p:cNvPr id="2" name="TextBox 1"/>
          <p:cNvSpPr txBox="1"/>
          <p:nvPr/>
        </p:nvSpPr>
        <p:spPr>
          <a:xfrm>
            <a:off x="563217" y="2579260"/>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13" name="Rectangle 12"/>
              <p:cNvSpPr/>
              <p:nvPr/>
            </p:nvSpPr>
            <p:spPr>
              <a:xfrm>
                <a:off x="189845" y="2625426"/>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89845" y="2625426"/>
                <a:ext cx="367985" cy="369332"/>
              </a:xfrm>
              <a:prstGeom prst="rect">
                <a:avLst/>
              </a:prstGeom>
              <a:blipFill>
                <a:blip r:embed="rId4"/>
                <a:stretch>
                  <a:fillRect/>
                </a:stretch>
              </a:blipFill>
            </p:spPr>
            <p:txBody>
              <a:bodyPr/>
              <a:lstStyle/>
              <a:p>
                <a:r>
                  <a:rPr lang="en-US">
                    <a:noFill/>
                  </a:rPr>
                  <a:t> </a:t>
                </a:r>
              </a:p>
            </p:txBody>
          </p:sp>
        </mc:Fallback>
      </mc:AlternateContent>
      <p:sp>
        <p:nvSpPr>
          <p:cNvPr id="9" name="TextBox 8"/>
          <p:cNvSpPr txBox="1"/>
          <p:nvPr/>
        </p:nvSpPr>
        <p:spPr>
          <a:xfrm>
            <a:off x="4630676" y="1715869"/>
            <a:ext cx="3129703" cy="646331"/>
          </a:xfrm>
          <a:prstGeom prst="rect">
            <a:avLst/>
          </a:prstGeom>
          <a:noFill/>
        </p:spPr>
        <p:txBody>
          <a:bodyPr wrap="none" rtlCol="0">
            <a:spAutoFit/>
          </a:bodyPr>
          <a:lstStyle/>
          <a:p>
            <a:r>
              <a:rPr lang="en-US" sz="3600" dirty="0">
                <a:solidFill>
                  <a:srgbClr val="FF0000"/>
                </a:solidFill>
              </a:rPr>
              <a:t>Unknown paths</a:t>
            </a:r>
          </a:p>
        </p:txBody>
      </p:sp>
      <mc:AlternateContent xmlns:mc="http://schemas.openxmlformats.org/markup-compatibility/2006" xmlns:a14="http://schemas.microsoft.com/office/drawing/2010/main">
        <mc:Choice Requires="a14">
          <p:sp>
            <p:nvSpPr>
              <p:cNvPr id="6" name="Rectangle 5"/>
              <p:cNvSpPr/>
              <p:nvPr/>
            </p:nvSpPr>
            <p:spPr>
              <a:xfrm>
                <a:off x="373837" y="3461522"/>
                <a:ext cx="2381678"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P(</a:t>
                </a:r>
                <a:r>
                  <a:rPr lang="en-US" dirty="0" err="1">
                    <a:latin typeface="Cambria Math" panose="02040503050406030204" pitchFamily="18" charset="0"/>
                    <a:ea typeface="Cambria Math" panose="02040503050406030204" pitchFamily="18" charset="0"/>
                  </a:rPr>
                  <a:t>x|HMM</a:t>
                </a:r>
                <a:r>
                  <a:rPr lang="en-US" dirty="0">
                    <a:latin typeface="Cambria Math" panose="02040503050406030204" pitchFamily="18" charset="0"/>
                    <a:ea typeface="Cambria Math" panose="02040503050406030204" pitchFamily="18" charset="0"/>
                  </a:rPr>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𝑟𝑘</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𝑏</m:t>
                        </m:r>
                      </m:e>
                    </m:d>
                  </m:oMath>
                </a14:m>
                <a:r>
                  <a:rPr lang="en-US" dirty="0">
                    <a:latin typeface="Cambria Math" panose="02040503050406030204" pitchFamily="18" charset="0"/>
                    <a:ea typeface="Cambria Math" panose="02040503050406030204" pitchFamily="18" charset="0"/>
                  </a:rPr>
                  <a:t>)</a:t>
                </a:r>
              </a:p>
            </p:txBody>
          </p:sp>
        </mc:Choice>
        <mc:Fallback xmlns="">
          <p:sp>
            <p:nvSpPr>
              <p:cNvPr id="6" name="Rectangle 5"/>
              <p:cNvSpPr>
                <a:spLocks noRot="1" noChangeAspect="1" noMove="1" noResize="1" noEditPoints="1" noAdjustHandles="1" noChangeArrowheads="1" noChangeShapeType="1" noTextEdit="1"/>
              </p:cNvSpPr>
              <p:nvPr/>
            </p:nvSpPr>
            <p:spPr>
              <a:xfrm>
                <a:off x="373837" y="3461522"/>
                <a:ext cx="2381678" cy="369332"/>
              </a:xfrm>
              <a:prstGeom prst="rect">
                <a:avLst/>
              </a:prstGeom>
              <a:blipFill>
                <a:blip r:embed="rId5"/>
                <a:stretch>
                  <a:fillRect l="-2046" t="-11667" r="-1790" b="-25000"/>
                </a:stretch>
              </a:blipFill>
            </p:spPr>
            <p:txBody>
              <a:bodyPr/>
              <a:lstStyle/>
              <a:p>
                <a:r>
                  <a:rPr lang="en-US">
                    <a:noFill/>
                  </a:rPr>
                  <a:t> </a:t>
                </a:r>
              </a:p>
            </p:txBody>
          </p:sp>
        </mc:Fallback>
      </mc:AlternateContent>
      <p:sp>
        <p:nvSpPr>
          <p:cNvPr id="10" name="TextBox 9"/>
          <p:cNvSpPr txBox="1"/>
          <p:nvPr/>
        </p:nvSpPr>
        <p:spPr>
          <a:xfrm>
            <a:off x="3060315" y="3323022"/>
            <a:ext cx="7150485" cy="646331"/>
          </a:xfrm>
          <a:prstGeom prst="rect">
            <a:avLst/>
          </a:prstGeom>
          <a:noFill/>
        </p:spPr>
        <p:txBody>
          <a:bodyPr wrap="square" rtlCol="0">
            <a:spAutoFit/>
          </a:bodyPr>
          <a:lstStyle/>
          <a:p>
            <a:r>
              <a:rPr lang="en-US" dirty="0"/>
              <a:t>Likelihood of an observed sequence given a set of transition and emission probabilities from a given HMM, computed using the forward algorithm</a:t>
            </a:r>
          </a:p>
        </p:txBody>
      </p:sp>
      <p:sp>
        <p:nvSpPr>
          <p:cNvPr id="12" name="TextBox 11"/>
          <p:cNvSpPr txBox="1"/>
          <p:nvPr/>
        </p:nvSpPr>
        <p:spPr>
          <a:xfrm>
            <a:off x="1191837" y="4429892"/>
            <a:ext cx="9808326" cy="707886"/>
          </a:xfrm>
          <a:prstGeom prst="rect">
            <a:avLst/>
          </a:prstGeom>
          <a:noFill/>
        </p:spPr>
        <p:txBody>
          <a:bodyPr wrap="none" rtlCol="0">
            <a:spAutoFit/>
          </a:bodyPr>
          <a:lstStyle/>
          <a:p>
            <a:r>
              <a:rPr lang="en-US" sz="4000" dirty="0">
                <a:solidFill>
                  <a:srgbClr val="FF0000"/>
                </a:solidFill>
              </a:rPr>
              <a:t>How to find HMM that maximizes P(X|HMM)?</a:t>
            </a:r>
          </a:p>
        </p:txBody>
      </p:sp>
    </p:spTree>
    <p:extLst>
      <p:ext uri="{BB962C8B-B14F-4D97-AF65-F5344CB8AC3E}">
        <p14:creationId xmlns:p14="http://schemas.microsoft.com/office/powerpoint/2010/main" val="978229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12" name="TextBox 11"/>
          <p:cNvSpPr txBox="1"/>
          <p:nvPr/>
        </p:nvSpPr>
        <p:spPr>
          <a:xfrm>
            <a:off x="1191837" y="1268681"/>
            <a:ext cx="9808326" cy="707886"/>
          </a:xfrm>
          <a:prstGeom prst="rect">
            <a:avLst/>
          </a:prstGeom>
          <a:noFill/>
        </p:spPr>
        <p:txBody>
          <a:bodyPr wrap="none" rtlCol="0">
            <a:spAutoFit/>
          </a:bodyPr>
          <a:lstStyle/>
          <a:p>
            <a:r>
              <a:rPr lang="en-US" sz="4000" dirty="0">
                <a:solidFill>
                  <a:srgbClr val="FF0000"/>
                </a:solidFill>
              </a:rPr>
              <a:t>How to find HMM that maximizes P(X|HMM)?</a:t>
            </a:r>
          </a:p>
        </p:txBody>
      </p:sp>
      <p:pic>
        <p:nvPicPr>
          <p:cNvPr id="11" name="Content Placeholder 5"/>
          <p:cNvPicPr>
            <a:picLocks noGrp="1" noChangeAspect="1"/>
          </p:cNvPicPr>
          <p:nvPr>
            <p:ph idx="1"/>
          </p:nvPr>
        </p:nvPicPr>
        <p:blipFill>
          <a:blip r:embed="rId3"/>
          <a:stretch>
            <a:fillRect/>
          </a:stretch>
        </p:blipFill>
        <p:spPr>
          <a:xfrm>
            <a:off x="1636103" y="2166601"/>
            <a:ext cx="8014754" cy="4299514"/>
          </a:xfrm>
          <a:prstGeom prst="rect">
            <a:avLst/>
          </a:prstGeom>
        </p:spPr>
      </p:pic>
      <p:grpSp>
        <p:nvGrpSpPr>
          <p:cNvPr id="19" name="Group 18"/>
          <p:cNvGrpSpPr/>
          <p:nvPr/>
        </p:nvGrpSpPr>
        <p:grpSpPr>
          <a:xfrm>
            <a:off x="6962503" y="2080070"/>
            <a:ext cx="4748813" cy="1891039"/>
            <a:chOff x="6962503" y="2080070"/>
            <a:chExt cx="4748813" cy="1891039"/>
          </a:xfrm>
        </p:grpSpPr>
        <p:cxnSp>
          <p:nvCxnSpPr>
            <p:cNvPr id="5" name="Straight Arrow Connector 4"/>
            <p:cNvCxnSpPr/>
            <p:nvPr/>
          </p:nvCxnSpPr>
          <p:spPr>
            <a:xfrm flipV="1">
              <a:off x="6962503" y="2970610"/>
              <a:ext cx="1332411" cy="1000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59337" y="2080070"/>
              <a:ext cx="3951979" cy="646331"/>
            </a:xfrm>
            <a:prstGeom prst="rect">
              <a:avLst/>
            </a:prstGeom>
            <a:noFill/>
          </p:spPr>
          <p:txBody>
            <a:bodyPr wrap="none" rtlCol="0">
              <a:spAutoFit/>
            </a:bodyPr>
            <a:lstStyle/>
            <a:p>
              <a:r>
                <a:rPr lang="en-US" dirty="0"/>
                <a:t>Shape of the function is unknown</a:t>
              </a:r>
            </a:p>
            <a:p>
              <a:r>
                <a:rPr lang="en-US" dirty="0"/>
                <a:t>(we only know f(xi) when we evaluate x)</a:t>
              </a:r>
            </a:p>
          </p:txBody>
        </p:sp>
      </p:grpSp>
      <p:grpSp>
        <p:nvGrpSpPr>
          <p:cNvPr id="20" name="Group 19"/>
          <p:cNvGrpSpPr/>
          <p:nvPr/>
        </p:nvGrpSpPr>
        <p:grpSpPr>
          <a:xfrm>
            <a:off x="2286000" y="1929731"/>
            <a:ext cx="4125873" cy="1040879"/>
            <a:chOff x="2286000" y="1929731"/>
            <a:chExt cx="4125873" cy="1040879"/>
          </a:xfrm>
        </p:grpSpPr>
        <p:cxnSp>
          <p:nvCxnSpPr>
            <p:cNvPr id="17" name="Straight Arrow Connector 16"/>
            <p:cNvCxnSpPr/>
            <p:nvPr/>
          </p:nvCxnSpPr>
          <p:spPr>
            <a:xfrm flipH="1" flipV="1">
              <a:off x="4167051" y="2299063"/>
              <a:ext cx="1776549" cy="671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86000" y="1929731"/>
              <a:ext cx="4125873" cy="369332"/>
            </a:xfrm>
            <a:prstGeom prst="rect">
              <a:avLst/>
            </a:prstGeom>
            <a:noFill/>
          </p:spPr>
          <p:txBody>
            <a:bodyPr wrap="none" rtlCol="0">
              <a:spAutoFit/>
            </a:bodyPr>
            <a:lstStyle/>
            <a:p>
              <a:r>
                <a:rPr lang="en-US" dirty="0"/>
                <a:t>Xi with maximum f(x) over all the function</a:t>
              </a:r>
            </a:p>
          </p:txBody>
        </p:sp>
      </p:grpSp>
      <p:grpSp>
        <p:nvGrpSpPr>
          <p:cNvPr id="21" name="Group 20"/>
          <p:cNvGrpSpPr/>
          <p:nvPr/>
        </p:nvGrpSpPr>
        <p:grpSpPr>
          <a:xfrm>
            <a:off x="70126" y="2439750"/>
            <a:ext cx="4676986" cy="1031109"/>
            <a:chOff x="1923364" y="1919311"/>
            <a:chExt cx="4676986" cy="1031109"/>
          </a:xfrm>
        </p:grpSpPr>
        <p:cxnSp>
          <p:nvCxnSpPr>
            <p:cNvPr id="22" name="Straight Arrow Connector 21"/>
            <p:cNvCxnSpPr/>
            <p:nvPr/>
          </p:nvCxnSpPr>
          <p:spPr>
            <a:xfrm flipH="1" flipV="1">
              <a:off x="4167052" y="2299064"/>
              <a:ext cx="2386776" cy="651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923364" y="1919311"/>
              <a:ext cx="4676986" cy="369332"/>
            </a:xfrm>
            <a:prstGeom prst="rect">
              <a:avLst/>
            </a:prstGeom>
            <a:noFill/>
          </p:spPr>
          <p:txBody>
            <a:bodyPr wrap="none" rtlCol="0">
              <a:spAutoFit/>
            </a:bodyPr>
            <a:lstStyle/>
            <a:p>
              <a:r>
                <a:rPr lang="en-US" dirty="0"/>
                <a:t>Xi with maximum f(x) over the surrounding area</a:t>
              </a:r>
            </a:p>
          </p:txBody>
        </p:sp>
      </p:grpSp>
    </p:spTree>
    <p:extLst>
      <p:ext uri="{BB962C8B-B14F-4D97-AF65-F5344CB8AC3E}">
        <p14:creationId xmlns:p14="http://schemas.microsoft.com/office/powerpoint/2010/main" val="296272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p:pic>
        <p:nvPicPr>
          <p:cNvPr id="28" name="Picture 27"/>
          <p:cNvPicPr>
            <a:picLocks noChangeAspect="1"/>
          </p:cNvPicPr>
          <p:nvPr/>
        </p:nvPicPr>
        <p:blipFill rotWithShape="1">
          <a:blip r:embed="rId3"/>
          <a:srcRect l="49542" t="25778" r="8458" b="19111"/>
          <a:stretch/>
        </p:blipFill>
        <p:spPr>
          <a:xfrm>
            <a:off x="3291840" y="2660431"/>
            <a:ext cx="5143573" cy="3796447"/>
          </a:xfrm>
          <a:prstGeom prst="rect">
            <a:avLst/>
          </a:prstGeom>
        </p:spPr>
      </p:pic>
    </p:spTree>
    <p:extLst>
      <p:ext uri="{BB962C8B-B14F-4D97-AF65-F5344CB8AC3E}">
        <p14:creationId xmlns:p14="http://schemas.microsoft.com/office/powerpoint/2010/main" val="2779070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92D050"/>
                </a:solidFill>
                <a:latin typeface="DIN Alternate Bold"/>
              </a:rPr>
              <a:t>Classical Genetic algorithm</a:t>
            </a:r>
          </a:p>
        </p:txBody>
      </p:sp>
      <p:pic>
        <p:nvPicPr>
          <p:cNvPr id="5" name="Picture 4"/>
          <p:cNvPicPr>
            <a:picLocks noChangeAspect="1"/>
          </p:cNvPicPr>
          <p:nvPr/>
        </p:nvPicPr>
        <p:blipFill>
          <a:blip r:embed="rId2"/>
          <a:stretch>
            <a:fillRect/>
          </a:stretch>
        </p:blipFill>
        <p:spPr>
          <a:xfrm>
            <a:off x="6233248" y="1358866"/>
            <a:ext cx="4354541" cy="4772211"/>
          </a:xfrm>
          <a:prstGeom prst="rect">
            <a:avLst/>
          </a:prstGeom>
        </p:spPr>
      </p:pic>
      <p:pic>
        <p:nvPicPr>
          <p:cNvPr id="10" name="Content Placeholder 9"/>
          <p:cNvPicPr>
            <a:picLocks noGrp="1" noChangeAspect="1"/>
          </p:cNvPicPr>
          <p:nvPr>
            <p:ph idx="1"/>
          </p:nvPr>
        </p:nvPicPr>
        <p:blipFill>
          <a:blip r:embed="rId3"/>
          <a:stretch>
            <a:fillRect/>
          </a:stretch>
        </p:blipFill>
        <p:spPr>
          <a:xfrm>
            <a:off x="1200665" y="2362199"/>
            <a:ext cx="3995210" cy="3075611"/>
          </a:xfrm>
          <a:prstGeom prst="rect">
            <a:avLst/>
          </a:prstGeom>
        </p:spPr>
      </p:pic>
      <p:pic>
        <p:nvPicPr>
          <p:cNvPr id="11" name="Picture 10"/>
          <p:cNvPicPr>
            <a:picLocks noChangeAspect="1"/>
          </p:cNvPicPr>
          <p:nvPr/>
        </p:nvPicPr>
        <p:blipFill>
          <a:blip r:embed="rId4"/>
          <a:stretch>
            <a:fillRect/>
          </a:stretch>
        </p:blipFill>
        <p:spPr>
          <a:xfrm>
            <a:off x="875184" y="1668003"/>
            <a:ext cx="3476625" cy="438150"/>
          </a:xfrm>
          <a:prstGeom prst="rect">
            <a:avLst/>
          </a:prstGeom>
        </p:spPr>
      </p:pic>
    </p:spTree>
    <p:extLst>
      <p:ext uri="{BB962C8B-B14F-4D97-AF65-F5344CB8AC3E}">
        <p14:creationId xmlns:p14="http://schemas.microsoft.com/office/powerpoint/2010/main" val="3504484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chromosome based representation of the solution that we are searching for:</a:t>
            </a:r>
          </a:p>
          <a:p>
            <a:pPr lvl="1"/>
            <a:endParaRPr lang="en-US" dirty="0"/>
          </a:p>
        </p:txBody>
      </p:sp>
      <p:pic>
        <p:nvPicPr>
          <p:cNvPr id="13" name="Picture 12"/>
          <p:cNvPicPr>
            <a:picLocks noChangeAspect="1"/>
          </p:cNvPicPr>
          <p:nvPr/>
        </p:nvPicPr>
        <p:blipFill>
          <a:blip r:embed="rId2"/>
          <a:stretch>
            <a:fillRect/>
          </a:stretch>
        </p:blipFill>
        <p:spPr>
          <a:xfrm>
            <a:off x="3850994" y="2916032"/>
            <a:ext cx="3476625" cy="438150"/>
          </a:xfrm>
          <a:prstGeom prst="rect">
            <a:avLst/>
          </a:prstGeom>
        </p:spPr>
      </p:pic>
      <p:pic>
        <p:nvPicPr>
          <p:cNvPr id="15" name="Picture 14"/>
          <p:cNvPicPr>
            <a:picLocks noChangeAspect="1"/>
          </p:cNvPicPr>
          <p:nvPr/>
        </p:nvPicPr>
        <p:blipFill>
          <a:blip r:embed="rId3"/>
          <a:stretch>
            <a:fillRect/>
          </a:stretch>
        </p:blipFill>
        <p:spPr>
          <a:xfrm>
            <a:off x="4203419" y="3489119"/>
            <a:ext cx="2902231" cy="1684594"/>
          </a:xfrm>
          <a:prstGeom prst="rect">
            <a:avLst/>
          </a:prstGeom>
        </p:spPr>
      </p:pic>
      <p:pic>
        <p:nvPicPr>
          <p:cNvPr id="19" name="Picture 18"/>
          <p:cNvPicPr>
            <a:picLocks noChangeAspect="1"/>
          </p:cNvPicPr>
          <p:nvPr/>
        </p:nvPicPr>
        <p:blipFill>
          <a:blip r:embed="rId4"/>
          <a:stretch>
            <a:fillRect/>
          </a:stretch>
        </p:blipFill>
        <p:spPr>
          <a:xfrm>
            <a:off x="3700462" y="5389588"/>
            <a:ext cx="4638675" cy="571500"/>
          </a:xfrm>
          <a:prstGeom prst="rect">
            <a:avLst/>
          </a:prstGeom>
        </p:spPr>
      </p:pic>
      <p:sp>
        <p:nvSpPr>
          <p:cNvPr id="8" name="Title 1"/>
          <p:cNvSpPr>
            <a:spLocks noGrp="1"/>
          </p:cNvSpPr>
          <p:nvPr>
            <p:ph type="title"/>
          </p:nvPr>
        </p:nvSpPr>
        <p:spPr>
          <a:xfrm>
            <a:off x="838200" y="365125"/>
            <a:ext cx="10515600" cy="1325563"/>
          </a:xfrm>
        </p:spPr>
        <p:txBody>
          <a:bodyPr/>
          <a:lstStyle/>
          <a:p>
            <a:r>
              <a:rPr lang="en-US" b="1" dirty="0">
                <a:solidFill>
                  <a:srgbClr val="92D050"/>
                </a:solidFill>
                <a:latin typeface="DIN Alternate Bold"/>
              </a:rPr>
              <a:t>Classical Genetic algorithm</a:t>
            </a:r>
          </a:p>
        </p:txBody>
      </p:sp>
    </p:spTree>
    <p:extLst>
      <p:ext uri="{BB962C8B-B14F-4D97-AF65-F5344CB8AC3E}">
        <p14:creationId xmlns:p14="http://schemas.microsoft.com/office/powerpoint/2010/main" val="3849430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way to generate new solutions by recombination from previous ones (Mating &amp; Recombination):</a:t>
            </a:r>
          </a:p>
        </p:txBody>
      </p:sp>
      <p:pic>
        <p:nvPicPr>
          <p:cNvPr id="3" name="Picture 2"/>
          <p:cNvPicPr>
            <a:picLocks noChangeAspect="1"/>
          </p:cNvPicPr>
          <p:nvPr/>
        </p:nvPicPr>
        <p:blipFill>
          <a:blip r:embed="rId2"/>
          <a:stretch>
            <a:fillRect/>
          </a:stretch>
        </p:blipFill>
        <p:spPr>
          <a:xfrm>
            <a:off x="3514725" y="3028950"/>
            <a:ext cx="4857750" cy="762000"/>
          </a:xfrm>
          <a:prstGeom prst="rect">
            <a:avLst/>
          </a:prstGeom>
        </p:spPr>
      </p:pic>
      <p:pic>
        <p:nvPicPr>
          <p:cNvPr id="4" name="Picture 3"/>
          <p:cNvPicPr>
            <a:picLocks noChangeAspect="1"/>
          </p:cNvPicPr>
          <p:nvPr/>
        </p:nvPicPr>
        <p:blipFill>
          <a:blip r:embed="rId3"/>
          <a:stretch>
            <a:fillRect/>
          </a:stretch>
        </p:blipFill>
        <p:spPr>
          <a:xfrm>
            <a:off x="5767387" y="3784600"/>
            <a:ext cx="5210175" cy="866775"/>
          </a:xfrm>
          <a:prstGeom prst="rect">
            <a:avLst/>
          </a:prstGeom>
        </p:spPr>
      </p:pic>
      <p:sp>
        <p:nvSpPr>
          <p:cNvPr id="5" name="TextBox 4"/>
          <p:cNvSpPr txBox="1"/>
          <p:nvPr/>
        </p:nvSpPr>
        <p:spPr>
          <a:xfrm>
            <a:off x="2181225" y="4033321"/>
            <a:ext cx="3082575" cy="369332"/>
          </a:xfrm>
          <a:prstGeom prst="rect">
            <a:avLst/>
          </a:prstGeom>
          <a:noFill/>
        </p:spPr>
        <p:txBody>
          <a:bodyPr wrap="none" rtlCol="0">
            <a:spAutoFit/>
          </a:bodyPr>
          <a:lstStyle/>
          <a:p>
            <a:r>
              <a:rPr lang="en-US" dirty="0"/>
              <a:t>By setting few crossover points</a:t>
            </a:r>
          </a:p>
        </p:txBody>
      </p:sp>
      <p:pic>
        <p:nvPicPr>
          <p:cNvPr id="6" name="Picture 5"/>
          <p:cNvPicPr>
            <a:picLocks noChangeAspect="1"/>
          </p:cNvPicPr>
          <p:nvPr/>
        </p:nvPicPr>
        <p:blipFill>
          <a:blip r:embed="rId4"/>
          <a:stretch>
            <a:fillRect/>
          </a:stretch>
        </p:blipFill>
        <p:spPr>
          <a:xfrm>
            <a:off x="5767387" y="4601406"/>
            <a:ext cx="5283601" cy="816480"/>
          </a:xfrm>
          <a:prstGeom prst="rect">
            <a:avLst/>
          </a:prstGeom>
        </p:spPr>
      </p:pic>
      <p:sp>
        <p:nvSpPr>
          <p:cNvPr id="10" name="TextBox 9"/>
          <p:cNvSpPr txBox="1"/>
          <p:nvPr/>
        </p:nvSpPr>
        <p:spPr>
          <a:xfrm>
            <a:off x="1838325" y="4799012"/>
            <a:ext cx="3725635" cy="369332"/>
          </a:xfrm>
          <a:prstGeom prst="rect">
            <a:avLst/>
          </a:prstGeom>
          <a:noFill/>
        </p:spPr>
        <p:txBody>
          <a:bodyPr wrap="none" rtlCol="0">
            <a:spAutoFit/>
          </a:bodyPr>
          <a:lstStyle/>
          <a:p>
            <a:r>
              <a:rPr lang="en-US" dirty="0"/>
              <a:t>By setting random uniform crossovers</a:t>
            </a:r>
          </a:p>
        </p:txBody>
      </p:sp>
      <p:pic>
        <p:nvPicPr>
          <p:cNvPr id="7" name="Picture 6"/>
          <p:cNvPicPr>
            <a:picLocks noChangeAspect="1"/>
          </p:cNvPicPr>
          <p:nvPr/>
        </p:nvPicPr>
        <p:blipFill>
          <a:blip r:embed="rId5"/>
          <a:stretch>
            <a:fillRect/>
          </a:stretch>
        </p:blipFill>
        <p:spPr>
          <a:xfrm>
            <a:off x="7094216" y="5627140"/>
            <a:ext cx="2408700" cy="456840"/>
          </a:xfrm>
          <a:prstGeom prst="rect">
            <a:avLst/>
          </a:prstGeom>
        </p:spPr>
      </p:pic>
      <p:sp>
        <p:nvSpPr>
          <p:cNvPr id="15" name="TextBox 14"/>
          <p:cNvSpPr txBox="1"/>
          <p:nvPr/>
        </p:nvSpPr>
        <p:spPr>
          <a:xfrm>
            <a:off x="1838325" y="5917127"/>
            <a:ext cx="5238229" cy="923330"/>
          </a:xfrm>
          <a:prstGeom prst="rect">
            <a:avLst/>
          </a:prstGeom>
          <a:noFill/>
        </p:spPr>
        <p:txBody>
          <a:bodyPr wrap="none" rtlCol="0">
            <a:spAutoFit/>
          </a:bodyPr>
          <a:lstStyle/>
          <a:p>
            <a:r>
              <a:rPr lang="en-US" dirty="0"/>
              <a:t>By mixing at each gene the proportions of the parents</a:t>
            </a:r>
          </a:p>
          <a:p>
            <a:endParaRPr lang="en-US" dirty="0"/>
          </a:p>
          <a:p>
            <a:r>
              <a:rPr lang="en-US" dirty="0"/>
              <a:t>Clustering based labeling</a:t>
            </a:r>
          </a:p>
        </p:txBody>
      </p:sp>
      <p:pic>
        <p:nvPicPr>
          <p:cNvPr id="8" name="Picture 7"/>
          <p:cNvPicPr>
            <a:picLocks noChangeAspect="1"/>
          </p:cNvPicPr>
          <p:nvPr/>
        </p:nvPicPr>
        <p:blipFill>
          <a:blip r:embed="rId6"/>
          <a:stretch>
            <a:fillRect/>
          </a:stretch>
        </p:blipFill>
        <p:spPr>
          <a:xfrm>
            <a:off x="7151366" y="6024267"/>
            <a:ext cx="2428875" cy="495300"/>
          </a:xfrm>
          <a:prstGeom prst="rect">
            <a:avLst/>
          </a:prstGeom>
        </p:spPr>
      </p:pic>
      <p:sp>
        <p:nvSpPr>
          <p:cNvPr id="9" name="Left Brace 8"/>
          <p:cNvSpPr/>
          <p:nvPr/>
        </p:nvSpPr>
        <p:spPr>
          <a:xfrm>
            <a:off x="1495702" y="4063999"/>
            <a:ext cx="482096" cy="15962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908709" y="4429640"/>
            <a:ext cx="780535" cy="646331"/>
          </a:xfrm>
          <a:prstGeom prst="rect">
            <a:avLst/>
          </a:prstGeom>
          <a:noFill/>
        </p:spPr>
        <p:txBody>
          <a:bodyPr wrap="none" rtlCol="0">
            <a:spAutoFit/>
          </a:bodyPr>
          <a:lstStyle/>
          <a:p>
            <a:r>
              <a:rPr lang="en-US" dirty="0"/>
              <a:t>Binary</a:t>
            </a:r>
          </a:p>
          <a:p>
            <a:r>
              <a:rPr lang="en-US" dirty="0"/>
              <a:t>…</a:t>
            </a:r>
          </a:p>
        </p:txBody>
      </p:sp>
      <p:sp>
        <p:nvSpPr>
          <p:cNvPr id="16" name="Left Brace 15"/>
          <p:cNvSpPr/>
          <p:nvPr/>
        </p:nvSpPr>
        <p:spPr>
          <a:xfrm>
            <a:off x="686859" y="4061725"/>
            <a:ext cx="482096" cy="26533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rot="16200000">
            <a:off x="-132994" y="4989249"/>
            <a:ext cx="1256562" cy="369332"/>
          </a:xfrm>
          <a:prstGeom prst="rect">
            <a:avLst/>
          </a:prstGeom>
          <a:noFill/>
        </p:spPr>
        <p:txBody>
          <a:bodyPr wrap="none" rtlCol="0">
            <a:spAutoFit/>
          </a:bodyPr>
          <a:lstStyle/>
          <a:p>
            <a:r>
              <a:rPr lang="en-US" dirty="0"/>
              <a:t>Continuous</a:t>
            </a:r>
          </a:p>
        </p:txBody>
      </p:sp>
      <p:sp>
        <p:nvSpPr>
          <p:cNvPr id="18" name="TextBox 17"/>
          <p:cNvSpPr txBox="1"/>
          <p:nvPr/>
        </p:nvSpPr>
        <p:spPr>
          <a:xfrm>
            <a:off x="1883351" y="5298175"/>
            <a:ext cx="4947636" cy="369332"/>
          </a:xfrm>
          <a:prstGeom prst="rect">
            <a:avLst/>
          </a:prstGeom>
          <a:noFill/>
        </p:spPr>
        <p:txBody>
          <a:bodyPr wrap="none" rtlCol="0">
            <a:spAutoFit/>
          </a:bodyPr>
          <a:lstStyle/>
          <a:p>
            <a:r>
              <a:rPr lang="en-US" dirty="0"/>
              <a:t>Not allowing repeated values within each offspring</a:t>
            </a:r>
          </a:p>
        </p:txBody>
      </p:sp>
      <p:sp>
        <p:nvSpPr>
          <p:cNvPr id="19" name="Title 1"/>
          <p:cNvSpPr>
            <a:spLocks noGrp="1"/>
          </p:cNvSpPr>
          <p:nvPr>
            <p:ph type="title"/>
          </p:nvPr>
        </p:nvSpPr>
        <p:spPr>
          <a:xfrm>
            <a:off x="838200" y="365125"/>
            <a:ext cx="10515600" cy="1325563"/>
          </a:xfrm>
        </p:spPr>
        <p:txBody>
          <a:bodyPr/>
          <a:lstStyle/>
          <a:p>
            <a:r>
              <a:rPr lang="en-US" b="1" dirty="0">
                <a:solidFill>
                  <a:srgbClr val="92D050"/>
                </a:solidFill>
                <a:latin typeface="DIN Alternate Bold"/>
              </a:rPr>
              <a:t>Classical Genetic algorithm</a:t>
            </a:r>
          </a:p>
        </p:txBody>
      </p:sp>
    </p:spTree>
    <p:extLst>
      <p:ext uri="{BB962C8B-B14F-4D97-AF65-F5344CB8AC3E}">
        <p14:creationId xmlns:p14="http://schemas.microsoft.com/office/powerpoint/2010/main" val="107629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way to generate new solutions by recombination from previous ones (Mating &amp; Recombination):</a:t>
            </a:r>
          </a:p>
        </p:txBody>
      </p:sp>
      <p:pic>
        <p:nvPicPr>
          <p:cNvPr id="13" name="Picture 12"/>
          <p:cNvPicPr>
            <a:picLocks noChangeAspect="1"/>
          </p:cNvPicPr>
          <p:nvPr/>
        </p:nvPicPr>
        <p:blipFill>
          <a:blip r:embed="rId2"/>
          <a:stretch>
            <a:fillRect/>
          </a:stretch>
        </p:blipFill>
        <p:spPr>
          <a:xfrm>
            <a:off x="5812642" y="3522227"/>
            <a:ext cx="2238375" cy="1485900"/>
          </a:xfrm>
          <a:prstGeom prst="rect">
            <a:avLst/>
          </a:prstGeom>
        </p:spPr>
      </p:pic>
      <p:sp>
        <p:nvSpPr>
          <p:cNvPr id="14" name="TextBox 13"/>
          <p:cNvSpPr txBox="1"/>
          <p:nvPr/>
        </p:nvSpPr>
        <p:spPr>
          <a:xfrm>
            <a:off x="5526181" y="3152895"/>
            <a:ext cx="2288062" cy="369332"/>
          </a:xfrm>
          <a:prstGeom prst="rect">
            <a:avLst/>
          </a:prstGeom>
          <a:noFill/>
        </p:spPr>
        <p:txBody>
          <a:bodyPr wrap="none" rtlCol="0">
            <a:spAutoFit/>
          </a:bodyPr>
          <a:lstStyle/>
          <a:p>
            <a:r>
              <a:rPr lang="en-US" dirty="0"/>
              <a:t>Real valued genotypes</a:t>
            </a:r>
          </a:p>
        </p:txBody>
      </p:sp>
      <p:pic>
        <p:nvPicPr>
          <p:cNvPr id="19" name="Picture 18"/>
          <p:cNvPicPr>
            <a:picLocks noChangeAspect="1"/>
          </p:cNvPicPr>
          <p:nvPr/>
        </p:nvPicPr>
        <p:blipFill>
          <a:blip r:embed="rId3"/>
          <a:stretch>
            <a:fillRect/>
          </a:stretch>
        </p:blipFill>
        <p:spPr>
          <a:xfrm>
            <a:off x="2136300" y="3446820"/>
            <a:ext cx="2680650" cy="2021760"/>
          </a:xfrm>
          <a:prstGeom prst="rect">
            <a:avLst/>
          </a:prstGeom>
        </p:spPr>
      </p:pic>
      <p:sp>
        <p:nvSpPr>
          <p:cNvPr id="20" name="TextBox 19"/>
          <p:cNvSpPr txBox="1"/>
          <p:nvPr/>
        </p:nvSpPr>
        <p:spPr>
          <a:xfrm>
            <a:off x="2585406" y="3124320"/>
            <a:ext cx="1689309" cy="369332"/>
          </a:xfrm>
          <a:prstGeom prst="rect">
            <a:avLst/>
          </a:prstGeom>
          <a:noFill/>
        </p:spPr>
        <p:txBody>
          <a:bodyPr wrap="none" rtlCol="0">
            <a:spAutoFit/>
          </a:bodyPr>
          <a:lstStyle/>
          <a:p>
            <a:r>
              <a:rPr lang="en-US" dirty="0"/>
              <a:t>Single crossover</a:t>
            </a:r>
          </a:p>
        </p:txBody>
      </p:sp>
      <p:sp>
        <p:nvSpPr>
          <p:cNvPr id="9" name="Title 1"/>
          <p:cNvSpPr>
            <a:spLocks noGrp="1"/>
          </p:cNvSpPr>
          <p:nvPr>
            <p:ph type="title"/>
          </p:nvPr>
        </p:nvSpPr>
        <p:spPr>
          <a:xfrm>
            <a:off x="838200" y="365125"/>
            <a:ext cx="10515600" cy="1325563"/>
          </a:xfrm>
        </p:spPr>
        <p:txBody>
          <a:bodyPr/>
          <a:lstStyle/>
          <a:p>
            <a:r>
              <a:rPr lang="en-US" b="1" dirty="0">
                <a:solidFill>
                  <a:srgbClr val="92D050"/>
                </a:solidFill>
                <a:latin typeface="DIN Alternate Bold"/>
              </a:rPr>
              <a:t>Classical Genetic algorithm</a:t>
            </a:r>
          </a:p>
        </p:txBody>
      </p:sp>
    </p:spTree>
    <p:extLst>
      <p:ext uri="{BB962C8B-B14F-4D97-AF65-F5344CB8AC3E}">
        <p14:creationId xmlns:p14="http://schemas.microsoft.com/office/powerpoint/2010/main" val="1468346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rates of evolution change over a sequence?</a:t>
            </a:r>
          </a:p>
        </p:txBody>
      </p:sp>
      <p:pic>
        <p:nvPicPr>
          <p:cNvPr id="9" name="Content Placeholder 8"/>
          <p:cNvPicPr>
            <a:picLocks noGrp="1" noChangeAspect="1"/>
          </p:cNvPicPr>
          <p:nvPr>
            <p:ph idx="1"/>
          </p:nvPr>
        </p:nvPicPr>
        <p:blipFill>
          <a:blip r:embed="rId2"/>
          <a:stretch>
            <a:fillRect/>
          </a:stretch>
        </p:blipFill>
        <p:spPr>
          <a:xfrm>
            <a:off x="2641601" y="1690688"/>
            <a:ext cx="6604000" cy="4517187"/>
          </a:xfrm>
          <a:prstGeom prst="rect">
            <a:avLst/>
          </a:prstGeom>
        </p:spPr>
      </p:pic>
      <p:cxnSp>
        <p:nvCxnSpPr>
          <p:cNvPr id="11" name="Straight Arrow Connector 10"/>
          <p:cNvCxnSpPr/>
          <p:nvPr/>
        </p:nvCxnSpPr>
        <p:spPr>
          <a:xfrm flipH="1">
            <a:off x="6581422" y="1690688"/>
            <a:ext cx="1907822" cy="3445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545689" y="1027906"/>
            <a:ext cx="3770489" cy="923330"/>
          </a:xfrm>
          <a:prstGeom prst="rect">
            <a:avLst/>
          </a:prstGeom>
          <a:noFill/>
        </p:spPr>
        <p:txBody>
          <a:bodyPr wrap="square" rtlCol="0">
            <a:spAutoFit/>
          </a:bodyPr>
          <a:lstStyle/>
          <a:p>
            <a:r>
              <a:rPr lang="en-US" dirty="0"/>
              <a:t>The Probability that I will be in one state or another depends on the surrounding nucleotides</a:t>
            </a:r>
          </a:p>
        </p:txBody>
      </p:sp>
    </p:spTree>
    <p:extLst>
      <p:ext uri="{BB962C8B-B14F-4D97-AF65-F5344CB8AC3E}">
        <p14:creationId xmlns:p14="http://schemas.microsoft.com/office/powerpoint/2010/main" val="504861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How to introduce new solutions (mutation)?</a:t>
            </a:r>
          </a:p>
        </p:txBody>
      </p:sp>
      <p:pic>
        <p:nvPicPr>
          <p:cNvPr id="4" name="Picture 3"/>
          <p:cNvPicPr>
            <a:picLocks noChangeAspect="1"/>
          </p:cNvPicPr>
          <p:nvPr/>
        </p:nvPicPr>
        <p:blipFill>
          <a:blip r:embed="rId2"/>
          <a:stretch>
            <a:fillRect/>
          </a:stretch>
        </p:blipFill>
        <p:spPr>
          <a:xfrm>
            <a:off x="3850994" y="2916032"/>
            <a:ext cx="3476625" cy="438150"/>
          </a:xfrm>
          <a:prstGeom prst="rect">
            <a:avLst/>
          </a:prstGeom>
        </p:spPr>
      </p:pic>
      <p:pic>
        <p:nvPicPr>
          <p:cNvPr id="5" name="Picture 4"/>
          <p:cNvPicPr>
            <a:picLocks noChangeAspect="1"/>
          </p:cNvPicPr>
          <p:nvPr/>
        </p:nvPicPr>
        <p:blipFill>
          <a:blip r:embed="rId2"/>
          <a:stretch>
            <a:fillRect/>
          </a:stretch>
        </p:blipFill>
        <p:spPr>
          <a:xfrm>
            <a:off x="3850994" y="4327422"/>
            <a:ext cx="3476625" cy="438150"/>
          </a:xfrm>
          <a:prstGeom prst="rect">
            <a:avLst/>
          </a:prstGeom>
        </p:spPr>
      </p:pic>
      <p:sp>
        <p:nvSpPr>
          <p:cNvPr id="6" name="Rectangle 5"/>
          <p:cNvSpPr/>
          <p:nvPr/>
        </p:nvSpPr>
        <p:spPr>
          <a:xfrm>
            <a:off x="5686426" y="4463344"/>
            <a:ext cx="247650" cy="27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17730" y="4361784"/>
            <a:ext cx="385042" cy="369332"/>
          </a:xfrm>
          <a:prstGeom prst="rect">
            <a:avLst/>
          </a:prstGeom>
          <a:noFill/>
        </p:spPr>
        <p:txBody>
          <a:bodyPr wrap="none" rtlCol="0">
            <a:spAutoFit/>
          </a:bodyPr>
          <a:lstStyle/>
          <a:p>
            <a:r>
              <a:rPr lang="en-US" b="1" dirty="0">
                <a:solidFill>
                  <a:srgbClr val="FF0000"/>
                </a:solidFill>
              </a:rPr>
              <a:t>p</a:t>
            </a:r>
            <a:r>
              <a:rPr lang="en-US" sz="1200" b="1" dirty="0">
                <a:solidFill>
                  <a:srgbClr val="FF0000"/>
                </a:solidFill>
              </a:rPr>
              <a:t>2</a:t>
            </a:r>
          </a:p>
        </p:txBody>
      </p:sp>
      <p:sp>
        <p:nvSpPr>
          <p:cNvPr id="8" name="Down Arrow 7"/>
          <p:cNvSpPr/>
          <p:nvPr/>
        </p:nvSpPr>
        <p:spPr>
          <a:xfrm>
            <a:off x="5564621" y="3444895"/>
            <a:ext cx="438151" cy="8317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419850" y="3676650"/>
            <a:ext cx="773160" cy="369332"/>
          </a:xfrm>
          <a:prstGeom prst="rect">
            <a:avLst/>
          </a:prstGeom>
          <a:noFill/>
        </p:spPr>
        <p:txBody>
          <a:bodyPr wrap="none" rtlCol="0">
            <a:spAutoFit/>
          </a:bodyPr>
          <a:lstStyle/>
          <a:p>
            <a:r>
              <a:rPr lang="en-US" dirty="0"/>
              <a:t>f(</a:t>
            </a:r>
            <a:r>
              <a:rPr lang="en-US" dirty="0" err="1"/>
              <a:t>px</a:t>
            </a:r>
            <a:r>
              <a:rPr lang="en-US" dirty="0"/>
              <a:t>) ?</a:t>
            </a:r>
          </a:p>
        </p:txBody>
      </p:sp>
      <p:sp>
        <p:nvSpPr>
          <p:cNvPr id="11" name="Title 1"/>
          <p:cNvSpPr>
            <a:spLocks noGrp="1"/>
          </p:cNvSpPr>
          <p:nvPr>
            <p:ph type="title"/>
          </p:nvPr>
        </p:nvSpPr>
        <p:spPr>
          <a:xfrm>
            <a:off x="838200" y="365125"/>
            <a:ext cx="10515600" cy="1325563"/>
          </a:xfrm>
        </p:spPr>
        <p:txBody>
          <a:bodyPr/>
          <a:lstStyle/>
          <a:p>
            <a:r>
              <a:rPr lang="en-US" b="1" dirty="0">
                <a:solidFill>
                  <a:srgbClr val="92D050"/>
                </a:solidFill>
                <a:latin typeface="DIN Alternate Bold"/>
              </a:rPr>
              <a:t>Classical Genetic algorithm</a:t>
            </a:r>
          </a:p>
        </p:txBody>
      </p:sp>
    </p:spTree>
    <p:extLst>
      <p:ext uri="{BB962C8B-B14F-4D97-AF65-F5344CB8AC3E}">
        <p14:creationId xmlns:p14="http://schemas.microsoft.com/office/powerpoint/2010/main" val="124096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92D050"/>
                </a:solidFill>
                <a:latin typeface="DIN Alternate Bold"/>
              </a:rPr>
              <a:t>Classical Genetic algorithm</a:t>
            </a:r>
            <a:br>
              <a:rPr lang="en-US" b="1" dirty="0">
                <a:solidFill>
                  <a:srgbClr val="92D050"/>
                </a:solidFill>
                <a:latin typeface="DIN Alternate Bold"/>
              </a:rPr>
            </a:br>
            <a:r>
              <a:rPr lang="en-US" b="1" dirty="0">
                <a:solidFill>
                  <a:srgbClr val="92D050"/>
                </a:solidFill>
                <a:latin typeface="DIN Alternate Bold"/>
              </a:rPr>
              <a:t>Other </a:t>
            </a:r>
            <a:r>
              <a:rPr lang="en-US" b="1" dirty="0" err="1">
                <a:solidFill>
                  <a:srgbClr val="92D050"/>
                </a:solidFill>
                <a:latin typeface="DIN Alternate Bold"/>
              </a:rPr>
              <a:t>hyperparameters</a:t>
            </a:r>
            <a:r>
              <a:rPr lang="en-US" b="1" dirty="0">
                <a:solidFill>
                  <a:srgbClr val="92D050"/>
                </a:solidFill>
                <a:latin typeface="DIN Alternate Bold"/>
              </a:rPr>
              <a:t> to consider</a:t>
            </a:r>
          </a:p>
        </p:txBody>
      </p:sp>
      <p:sp>
        <p:nvSpPr>
          <p:cNvPr id="19" name="Rectangle 9"/>
          <p:cNvSpPr>
            <a:spLocks noChangeArrowheads="1"/>
          </p:cNvSpPr>
          <p:nvPr/>
        </p:nvSpPr>
        <p:spPr bwMode="auto">
          <a:xfrm>
            <a:off x="4424227" y="1904747"/>
            <a:ext cx="2362200" cy="685800"/>
          </a:xfrm>
          <a:prstGeom prst="rect">
            <a:avLst/>
          </a:prstGeom>
          <a:noFill/>
          <a:ln w="9525">
            <a:solidFill>
              <a:schemeClr val="tx1"/>
            </a:solidFill>
            <a:miter lim="800000"/>
            <a:headEnd/>
            <a:tailEnd/>
          </a:ln>
        </p:spPr>
        <p:txBody>
          <a:bodyPr wrap="none" anchor="ctr"/>
          <a:lstStyle/>
          <a:p>
            <a:pPr algn="ctr"/>
            <a:r>
              <a:rPr lang="en-US" sz="1400"/>
              <a:t>Population of answers</a:t>
            </a:r>
          </a:p>
        </p:txBody>
      </p:sp>
      <p:sp>
        <p:nvSpPr>
          <p:cNvPr id="20" name="Line 11"/>
          <p:cNvSpPr>
            <a:spLocks noChangeShapeType="1"/>
          </p:cNvSpPr>
          <p:nvPr/>
        </p:nvSpPr>
        <p:spPr bwMode="auto">
          <a:xfrm>
            <a:off x="5567227" y="2590547"/>
            <a:ext cx="0" cy="304800"/>
          </a:xfrm>
          <a:prstGeom prst="line">
            <a:avLst/>
          </a:prstGeom>
          <a:noFill/>
          <a:ln w="9525">
            <a:solidFill>
              <a:schemeClr val="tx1"/>
            </a:solidFill>
            <a:round/>
            <a:headEnd/>
            <a:tailEnd type="triangle" w="med" len="med"/>
          </a:ln>
        </p:spPr>
        <p:txBody>
          <a:bodyPr/>
          <a:lstStyle/>
          <a:p>
            <a:endParaRPr lang="en-US"/>
          </a:p>
        </p:txBody>
      </p:sp>
      <p:sp>
        <p:nvSpPr>
          <p:cNvPr id="21" name="Rectangle 12"/>
          <p:cNvSpPr>
            <a:spLocks noChangeArrowheads="1"/>
          </p:cNvSpPr>
          <p:nvPr/>
        </p:nvSpPr>
        <p:spPr bwMode="auto">
          <a:xfrm>
            <a:off x="4424227" y="2895347"/>
            <a:ext cx="2362200" cy="685800"/>
          </a:xfrm>
          <a:prstGeom prst="rect">
            <a:avLst/>
          </a:prstGeom>
          <a:noFill/>
          <a:ln w="9525">
            <a:solidFill>
              <a:schemeClr val="tx1"/>
            </a:solidFill>
            <a:miter lim="800000"/>
            <a:headEnd/>
            <a:tailEnd/>
          </a:ln>
        </p:spPr>
        <p:txBody>
          <a:bodyPr wrap="none" anchor="ctr"/>
          <a:lstStyle/>
          <a:p>
            <a:pPr algn="ctr"/>
            <a:r>
              <a:rPr lang="en-US" sz="1400" dirty="0"/>
              <a:t>Select best answers</a:t>
            </a:r>
          </a:p>
        </p:txBody>
      </p:sp>
      <p:sp>
        <p:nvSpPr>
          <p:cNvPr id="22" name="Line 13"/>
          <p:cNvSpPr>
            <a:spLocks noChangeShapeType="1"/>
          </p:cNvSpPr>
          <p:nvPr/>
        </p:nvSpPr>
        <p:spPr bwMode="auto">
          <a:xfrm>
            <a:off x="5567227" y="3581147"/>
            <a:ext cx="0" cy="381000"/>
          </a:xfrm>
          <a:prstGeom prst="line">
            <a:avLst/>
          </a:prstGeom>
          <a:noFill/>
          <a:ln w="9525">
            <a:solidFill>
              <a:schemeClr val="tx1"/>
            </a:solidFill>
            <a:round/>
            <a:headEnd/>
            <a:tailEnd type="triangle" w="med" len="med"/>
          </a:ln>
        </p:spPr>
        <p:txBody>
          <a:bodyPr/>
          <a:lstStyle/>
          <a:p>
            <a:endParaRPr lang="en-US"/>
          </a:p>
        </p:txBody>
      </p:sp>
      <p:sp>
        <p:nvSpPr>
          <p:cNvPr id="23" name="Rectangle 14"/>
          <p:cNvSpPr>
            <a:spLocks noChangeArrowheads="1"/>
          </p:cNvSpPr>
          <p:nvPr/>
        </p:nvSpPr>
        <p:spPr bwMode="auto">
          <a:xfrm>
            <a:off x="4424227" y="3962147"/>
            <a:ext cx="2362200" cy="685800"/>
          </a:xfrm>
          <a:prstGeom prst="rect">
            <a:avLst/>
          </a:prstGeom>
          <a:noFill/>
          <a:ln w="9525">
            <a:solidFill>
              <a:schemeClr val="tx1"/>
            </a:solidFill>
            <a:miter lim="800000"/>
            <a:headEnd/>
            <a:tailEnd/>
          </a:ln>
        </p:spPr>
        <p:txBody>
          <a:bodyPr wrap="none" anchor="ctr"/>
          <a:lstStyle/>
          <a:p>
            <a:pPr algn="ctr"/>
            <a:r>
              <a:rPr lang="en-US" sz="1400"/>
              <a:t>Random mating</a:t>
            </a:r>
          </a:p>
        </p:txBody>
      </p:sp>
      <p:sp>
        <p:nvSpPr>
          <p:cNvPr id="24" name="Line 15"/>
          <p:cNvSpPr>
            <a:spLocks noChangeShapeType="1"/>
          </p:cNvSpPr>
          <p:nvPr/>
        </p:nvSpPr>
        <p:spPr bwMode="auto">
          <a:xfrm>
            <a:off x="5567227" y="4647947"/>
            <a:ext cx="0" cy="381000"/>
          </a:xfrm>
          <a:prstGeom prst="line">
            <a:avLst/>
          </a:prstGeom>
          <a:noFill/>
          <a:ln w="9525">
            <a:solidFill>
              <a:schemeClr val="tx1"/>
            </a:solidFill>
            <a:round/>
            <a:headEnd/>
            <a:tailEnd type="triangle" w="med" len="med"/>
          </a:ln>
        </p:spPr>
        <p:txBody>
          <a:bodyPr/>
          <a:lstStyle/>
          <a:p>
            <a:endParaRPr lang="en-US"/>
          </a:p>
        </p:txBody>
      </p:sp>
      <p:sp>
        <p:nvSpPr>
          <p:cNvPr id="25" name="Rectangle 16"/>
          <p:cNvSpPr>
            <a:spLocks noChangeArrowheads="1"/>
          </p:cNvSpPr>
          <p:nvPr/>
        </p:nvSpPr>
        <p:spPr bwMode="auto">
          <a:xfrm>
            <a:off x="4424227" y="5028947"/>
            <a:ext cx="2362200" cy="685800"/>
          </a:xfrm>
          <a:prstGeom prst="rect">
            <a:avLst/>
          </a:prstGeom>
          <a:noFill/>
          <a:ln w="9525">
            <a:solidFill>
              <a:schemeClr val="tx1"/>
            </a:solidFill>
            <a:miter lim="800000"/>
            <a:headEnd/>
            <a:tailEnd/>
          </a:ln>
        </p:spPr>
        <p:txBody>
          <a:bodyPr wrap="none" anchor="ctr"/>
          <a:lstStyle/>
          <a:p>
            <a:pPr algn="ctr"/>
            <a:r>
              <a:rPr lang="en-US" sz="1400"/>
              <a:t>Recombination/Mutation</a:t>
            </a:r>
          </a:p>
        </p:txBody>
      </p:sp>
      <p:sp>
        <p:nvSpPr>
          <p:cNvPr id="26" name="Freeform 19"/>
          <p:cNvSpPr>
            <a:spLocks/>
          </p:cNvSpPr>
          <p:nvPr/>
        </p:nvSpPr>
        <p:spPr bwMode="auto">
          <a:xfrm>
            <a:off x="5603740" y="2209547"/>
            <a:ext cx="2022475" cy="3821113"/>
          </a:xfrm>
          <a:custGeom>
            <a:avLst/>
            <a:gdLst>
              <a:gd name="T0" fmla="*/ 0 w 1274"/>
              <a:gd name="T1" fmla="*/ 2212 h 2407"/>
              <a:gd name="T2" fmla="*/ 0 w 1274"/>
              <a:gd name="T3" fmla="*/ 2407 h 2407"/>
              <a:gd name="T4" fmla="*/ 1274 w 1274"/>
              <a:gd name="T5" fmla="*/ 2407 h 2407"/>
              <a:gd name="T6" fmla="*/ 1274 w 1274"/>
              <a:gd name="T7" fmla="*/ 0 h 2407"/>
              <a:gd name="T8" fmla="*/ 746 w 1274"/>
              <a:gd name="T9" fmla="*/ 0 h 2407"/>
              <a:gd name="T10" fmla="*/ 0 60000 65536"/>
              <a:gd name="T11" fmla="*/ 0 60000 65536"/>
              <a:gd name="T12" fmla="*/ 0 60000 65536"/>
              <a:gd name="T13" fmla="*/ 0 60000 65536"/>
              <a:gd name="T14" fmla="*/ 0 60000 65536"/>
              <a:gd name="T15" fmla="*/ 0 w 1274"/>
              <a:gd name="T16" fmla="*/ 0 h 2407"/>
              <a:gd name="T17" fmla="*/ 1274 w 1274"/>
              <a:gd name="T18" fmla="*/ 2407 h 2407"/>
            </a:gdLst>
            <a:ahLst/>
            <a:cxnLst>
              <a:cxn ang="T10">
                <a:pos x="T0" y="T1"/>
              </a:cxn>
              <a:cxn ang="T11">
                <a:pos x="T2" y="T3"/>
              </a:cxn>
              <a:cxn ang="T12">
                <a:pos x="T4" y="T5"/>
              </a:cxn>
              <a:cxn ang="T13">
                <a:pos x="T6" y="T7"/>
              </a:cxn>
              <a:cxn ang="T14">
                <a:pos x="T8" y="T9"/>
              </a:cxn>
            </a:cxnLst>
            <a:rect l="T15" t="T16" r="T17" b="T18"/>
            <a:pathLst>
              <a:path w="1274" h="2407">
                <a:moveTo>
                  <a:pt x="0" y="2212"/>
                </a:moveTo>
                <a:lnTo>
                  <a:pt x="0" y="2407"/>
                </a:lnTo>
                <a:lnTo>
                  <a:pt x="1274" y="2407"/>
                </a:lnTo>
                <a:lnTo>
                  <a:pt x="1274" y="0"/>
                </a:lnTo>
                <a:lnTo>
                  <a:pt x="746" y="0"/>
                </a:lnTo>
              </a:path>
            </a:pathLst>
          </a:custGeom>
          <a:noFill/>
          <a:ln w="9525">
            <a:solidFill>
              <a:schemeClr val="tx1"/>
            </a:solidFill>
            <a:round/>
            <a:headEnd/>
            <a:tailEnd type="triangle" w="med" len="med"/>
          </a:ln>
        </p:spPr>
        <p:txBody>
          <a:bodyPr/>
          <a:lstStyle/>
          <a:p>
            <a:endParaRPr lang="en-US">
              <a:latin typeface="Calibri" pitchFamily="34" charset="0"/>
            </a:endParaRPr>
          </a:p>
        </p:txBody>
      </p:sp>
      <p:sp>
        <p:nvSpPr>
          <p:cNvPr id="27" name="Rectangle 20"/>
          <p:cNvSpPr>
            <a:spLocks noChangeArrowheads="1"/>
          </p:cNvSpPr>
          <p:nvPr/>
        </p:nvSpPr>
        <p:spPr bwMode="auto">
          <a:xfrm rot="5400000">
            <a:off x="7135677" y="3789110"/>
            <a:ext cx="1435100" cy="304800"/>
          </a:xfrm>
          <a:prstGeom prst="rect">
            <a:avLst/>
          </a:prstGeom>
          <a:noFill/>
          <a:ln w="9525">
            <a:noFill/>
            <a:miter lim="800000"/>
            <a:headEnd/>
            <a:tailEnd/>
          </a:ln>
        </p:spPr>
        <p:txBody>
          <a:bodyPr wrap="none">
            <a:spAutoFit/>
          </a:bodyPr>
          <a:lstStyle/>
          <a:p>
            <a:r>
              <a:rPr lang="en-US" sz="1400"/>
              <a:t>Next generation</a:t>
            </a:r>
          </a:p>
        </p:txBody>
      </p:sp>
      <p:cxnSp>
        <p:nvCxnSpPr>
          <p:cNvPr id="28" name="Straight Arrow Connector 27"/>
          <p:cNvCxnSpPr/>
          <p:nvPr/>
        </p:nvCxnSpPr>
        <p:spPr>
          <a:xfrm>
            <a:off x="6993663" y="2076197"/>
            <a:ext cx="1414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593271" y="1732961"/>
            <a:ext cx="3960679" cy="1477328"/>
          </a:xfrm>
          <a:prstGeom prst="rect">
            <a:avLst/>
          </a:prstGeom>
          <a:noFill/>
        </p:spPr>
        <p:txBody>
          <a:bodyPr wrap="square" rtlCol="0">
            <a:spAutoFit/>
          </a:bodyPr>
          <a:lstStyle/>
          <a:p>
            <a:r>
              <a:rPr lang="en-US" dirty="0"/>
              <a:t>How many?</a:t>
            </a:r>
          </a:p>
          <a:p>
            <a:r>
              <a:rPr lang="en-US" dirty="0"/>
              <a:t>Too high = time consuming. Slow convergence</a:t>
            </a:r>
          </a:p>
          <a:p>
            <a:r>
              <a:rPr lang="en-US" dirty="0"/>
              <a:t>Too small = noise will tend to predominate over selection</a:t>
            </a:r>
          </a:p>
        </p:txBody>
      </p:sp>
      <p:cxnSp>
        <p:nvCxnSpPr>
          <p:cNvPr id="30" name="Straight Arrow Connector 29"/>
          <p:cNvCxnSpPr/>
          <p:nvPr/>
        </p:nvCxnSpPr>
        <p:spPr>
          <a:xfrm flipH="1">
            <a:off x="3295650" y="3175151"/>
            <a:ext cx="857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65020" y="2975564"/>
            <a:ext cx="4229043" cy="923330"/>
          </a:xfrm>
          <a:prstGeom prst="rect">
            <a:avLst/>
          </a:prstGeom>
          <a:noFill/>
        </p:spPr>
        <p:txBody>
          <a:bodyPr wrap="none" rtlCol="0">
            <a:spAutoFit/>
          </a:bodyPr>
          <a:lstStyle/>
          <a:p>
            <a:r>
              <a:rPr lang="en-US" dirty="0"/>
              <a:t>Which elitism?</a:t>
            </a:r>
          </a:p>
          <a:p>
            <a:r>
              <a:rPr lang="en-US" dirty="0"/>
              <a:t>(too small = a lot of bad solutions</a:t>
            </a:r>
          </a:p>
          <a:p>
            <a:r>
              <a:rPr lang="en-US" dirty="0"/>
              <a:t>Too high = risk of ending in a local solution)</a:t>
            </a:r>
          </a:p>
        </p:txBody>
      </p:sp>
      <p:cxnSp>
        <p:nvCxnSpPr>
          <p:cNvPr id="32" name="Straight Arrow Connector 31"/>
          <p:cNvCxnSpPr/>
          <p:nvPr/>
        </p:nvCxnSpPr>
        <p:spPr>
          <a:xfrm flipH="1">
            <a:off x="3372140" y="4325420"/>
            <a:ext cx="857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5020" y="4120103"/>
            <a:ext cx="4167166" cy="2031325"/>
          </a:xfrm>
          <a:prstGeom prst="rect">
            <a:avLst/>
          </a:prstGeom>
          <a:noFill/>
        </p:spPr>
        <p:txBody>
          <a:bodyPr wrap="none" rtlCol="0">
            <a:spAutoFit/>
          </a:bodyPr>
          <a:lstStyle/>
          <a:p>
            <a:r>
              <a:rPr lang="en-US" dirty="0"/>
              <a:t>How do I allow the best to mate?</a:t>
            </a:r>
          </a:p>
          <a:p>
            <a:r>
              <a:rPr lang="en-US" dirty="0"/>
              <a:t>At random?</a:t>
            </a:r>
          </a:p>
          <a:p>
            <a:r>
              <a:rPr lang="en-US" dirty="0"/>
              <a:t>Best have the higher frequency of mating?</a:t>
            </a:r>
          </a:p>
          <a:p>
            <a:endParaRPr lang="en-US" dirty="0"/>
          </a:p>
          <a:p>
            <a:endParaRPr lang="en-US" dirty="0"/>
          </a:p>
          <a:p>
            <a:endParaRPr lang="en-US" dirty="0"/>
          </a:p>
          <a:p>
            <a:r>
              <a:rPr lang="en-US" dirty="0"/>
              <a:t>Tournament selection?</a:t>
            </a:r>
          </a:p>
        </p:txBody>
      </p:sp>
      <p:cxnSp>
        <p:nvCxnSpPr>
          <p:cNvPr id="35" name="Straight Arrow Connector 34"/>
          <p:cNvCxnSpPr/>
          <p:nvPr/>
        </p:nvCxnSpPr>
        <p:spPr>
          <a:xfrm>
            <a:off x="6858453" y="5372183"/>
            <a:ext cx="1414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458061" y="5028947"/>
            <a:ext cx="3960679" cy="1200329"/>
          </a:xfrm>
          <a:prstGeom prst="rect">
            <a:avLst/>
          </a:prstGeom>
          <a:noFill/>
        </p:spPr>
        <p:txBody>
          <a:bodyPr wrap="square" rtlCol="0">
            <a:spAutoFit/>
          </a:bodyPr>
          <a:lstStyle/>
          <a:p>
            <a:r>
              <a:rPr lang="en-US" dirty="0"/>
              <a:t>Which mutation frequency?</a:t>
            </a:r>
          </a:p>
          <a:p>
            <a:r>
              <a:rPr lang="en-US" dirty="0"/>
              <a:t>Too small = result will tend to be local</a:t>
            </a:r>
          </a:p>
          <a:p>
            <a:r>
              <a:rPr lang="en-US" dirty="0"/>
              <a:t>Too high = random walking (no need</a:t>
            </a:r>
          </a:p>
          <a:p>
            <a:r>
              <a:rPr lang="en-US" dirty="0"/>
              <a:t>of doing a GA!)</a:t>
            </a:r>
          </a:p>
        </p:txBody>
      </p:sp>
      <p:cxnSp>
        <p:nvCxnSpPr>
          <p:cNvPr id="37" name="Straight Arrow Connector 36"/>
          <p:cNvCxnSpPr/>
          <p:nvPr/>
        </p:nvCxnSpPr>
        <p:spPr>
          <a:xfrm flipH="1">
            <a:off x="3141227" y="2733422"/>
            <a:ext cx="1088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65020" y="2569689"/>
            <a:ext cx="1561646" cy="369332"/>
          </a:xfrm>
          <a:prstGeom prst="rect">
            <a:avLst/>
          </a:prstGeom>
          <a:noFill/>
        </p:spPr>
        <p:txBody>
          <a:bodyPr wrap="none" rtlCol="0">
            <a:spAutoFit/>
          </a:bodyPr>
          <a:lstStyle/>
          <a:p>
            <a:r>
              <a:rPr lang="en-US" dirty="0"/>
              <a:t>Which fitness?</a:t>
            </a:r>
          </a:p>
        </p:txBody>
      </p:sp>
      <p:pic>
        <p:nvPicPr>
          <p:cNvPr id="41" name="Picture 40"/>
          <p:cNvPicPr>
            <a:picLocks noChangeAspect="1"/>
          </p:cNvPicPr>
          <p:nvPr/>
        </p:nvPicPr>
        <p:blipFill>
          <a:blip r:embed="rId2"/>
          <a:stretch>
            <a:fillRect/>
          </a:stretch>
        </p:blipFill>
        <p:spPr>
          <a:xfrm>
            <a:off x="1673347" y="2636916"/>
            <a:ext cx="1048950" cy="262440"/>
          </a:xfrm>
          <a:prstGeom prst="rect">
            <a:avLst/>
          </a:prstGeom>
        </p:spPr>
      </p:pic>
      <p:pic>
        <p:nvPicPr>
          <p:cNvPr id="42" name="Picture 41"/>
          <p:cNvPicPr>
            <a:picLocks noChangeAspect="1"/>
          </p:cNvPicPr>
          <p:nvPr/>
        </p:nvPicPr>
        <p:blipFill>
          <a:blip r:embed="rId3"/>
          <a:stretch>
            <a:fillRect/>
          </a:stretch>
        </p:blipFill>
        <p:spPr>
          <a:xfrm>
            <a:off x="848100" y="5114267"/>
            <a:ext cx="2447550" cy="515160"/>
          </a:xfrm>
          <a:prstGeom prst="rect">
            <a:avLst/>
          </a:prstGeom>
        </p:spPr>
      </p:pic>
      <p:cxnSp>
        <p:nvCxnSpPr>
          <p:cNvPr id="43" name="Straight Arrow Connector 42"/>
          <p:cNvCxnSpPr/>
          <p:nvPr/>
        </p:nvCxnSpPr>
        <p:spPr>
          <a:xfrm>
            <a:off x="8005627" y="3809747"/>
            <a:ext cx="1414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419954" y="3640187"/>
            <a:ext cx="1515928" cy="369332"/>
          </a:xfrm>
          <a:prstGeom prst="rect">
            <a:avLst/>
          </a:prstGeom>
          <a:noFill/>
        </p:spPr>
        <p:txBody>
          <a:bodyPr wrap="none" rtlCol="0">
            <a:spAutoFit/>
          </a:bodyPr>
          <a:lstStyle/>
          <a:p>
            <a:r>
              <a:rPr lang="en-US" dirty="0"/>
              <a:t>For how long?</a:t>
            </a:r>
          </a:p>
        </p:txBody>
      </p:sp>
    </p:spTree>
    <p:extLst>
      <p:ext uri="{BB962C8B-B14F-4D97-AF65-F5344CB8AC3E}">
        <p14:creationId xmlns:p14="http://schemas.microsoft.com/office/powerpoint/2010/main" val="3897863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𝑭</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616805283"/>
                  </p:ext>
                </p:extLst>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3"/>
                          <a:stretch>
                            <a:fillRect t="-1639" r="-219672" b="-601639"/>
                          </a:stretch>
                        </a:blipFill>
                      </a:tcPr>
                    </a:tc>
                    <a:tc>
                      <a:txBody>
                        <a:bodyPr/>
                        <a:lstStyle/>
                        <a:p>
                          <a:endParaRPr lang="en-US"/>
                        </a:p>
                      </a:txBody>
                      <a:tcPr>
                        <a:blipFill>
                          <a:blip r:embed="rId3"/>
                          <a:stretch>
                            <a:fillRect l="-45865"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𝑪</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002331671"/>
                  </p:ext>
                </p:extLst>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4"/>
                          <a:stretch>
                            <a:fillRect l="-1639" t="-1639" r="-219672" b="-601639"/>
                          </a:stretch>
                        </a:blipFill>
                      </a:tcPr>
                    </a:tc>
                    <a:tc>
                      <a:txBody>
                        <a:bodyPr/>
                        <a:lstStyle/>
                        <a:p>
                          <a:endParaRPr lang="en-US"/>
                        </a:p>
                      </a:txBody>
                      <a:tcPr>
                        <a:blipFill>
                          <a:blip r:embed="rId4"/>
                          <a:stretch>
                            <a:fillRect l="-46617"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p:cxnSp>
        <p:nvCxnSpPr>
          <p:cNvPr id="10" name="Straight Arrow Connector 9"/>
          <p:cNvCxnSpPr/>
          <p:nvPr/>
        </p:nvCxnSpPr>
        <p:spPr>
          <a:xfrm>
            <a:off x="8913904" y="5187438"/>
            <a:ext cx="1636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932954" y="6249322"/>
            <a:ext cx="1597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9099828" y="4754972"/>
                <a:ext cx="1228862"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𝑪</m:t>
                          </m:r>
                        </m:e>
                        <m:e>
                          <m:r>
                            <a:rPr lang="en-US" sz="1200" b="1" i="1">
                              <a:latin typeface="Cambria Math" panose="02040503050406030204" pitchFamily="18" charset="0"/>
                            </a:rPr>
                            <m:t>𝑭</m:t>
                          </m:r>
                        </m:e>
                      </m:d>
                    </m:oMath>
                  </m:oMathPara>
                </a14:m>
                <a:endParaRPr lang="en-US" sz="1200" dirty="0"/>
              </a:p>
            </p:txBody>
          </p:sp>
        </mc:Choice>
        <mc:Fallback xmlns="">
          <p:sp>
            <p:nvSpPr>
              <p:cNvPr id="12" name="Rectangle 11"/>
              <p:cNvSpPr>
                <a:spLocks noRot="1" noChangeAspect="1" noMove="1" noResize="1" noEditPoints="1" noAdjustHandles="1" noChangeArrowheads="1" noChangeShapeType="1" noTextEdit="1"/>
              </p:cNvSpPr>
              <p:nvPr/>
            </p:nvSpPr>
            <p:spPr>
              <a:xfrm>
                <a:off x="9099828" y="4754972"/>
                <a:ext cx="1228862"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191199" y="5816855"/>
                <a:ext cx="1137491"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𝑭</m:t>
                          </m:r>
                        </m:e>
                        <m:e>
                          <m:r>
                            <a:rPr lang="en-US" sz="1200" b="1" i="1" smtClean="0">
                              <a:latin typeface="Cambria Math" panose="02040503050406030204" pitchFamily="18" charset="0"/>
                            </a:rPr>
                            <m:t>𝑪</m:t>
                          </m:r>
                        </m:e>
                      </m:d>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9191199" y="5816855"/>
                <a:ext cx="1137491" cy="276999"/>
              </a:xfrm>
              <a:prstGeom prst="rect">
                <a:avLst/>
              </a:prstGeom>
              <a:blipFill>
                <a:blip r:embed="rId6"/>
                <a:stretch>
                  <a:fillRect/>
                </a:stretch>
              </a:blipFill>
            </p:spPr>
            <p:txBody>
              <a:bodyPr/>
              <a:lstStyle/>
              <a:p>
                <a:r>
                  <a:rPr lang="en-US">
                    <a:noFill/>
                  </a:rPr>
                  <a:t> </a:t>
                </a:r>
              </a:p>
            </p:txBody>
          </p:sp>
        </mc:Fallback>
      </mc:AlternateContent>
      <p:sp>
        <p:nvSpPr>
          <p:cNvPr id="14" name="TextBox 13"/>
          <p:cNvSpPr txBox="1"/>
          <p:nvPr/>
        </p:nvSpPr>
        <p:spPr>
          <a:xfrm>
            <a:off x="8213671" y="3085094"/>
            <a:ext cx="2740430" cy="369332"/>
          </a:xfrm>
          <a:prstGeom prst="rect">
            <a:avLst/>
          </a:prstGeom>
          <a:noFill/>
        </p:spPr>
        <p:txBody>
          <a:bodyPr wrap="none" rtlCol="0">
            <a:spAutoFit/>
          </a:bodyPr>
          <a:lstStyle/>
          <a:p>
            <a:r>
              <a:rPr lang="en-US" dirty="0"/>
              <a:t>Which are the parameters?</a:t>
            </a:r>
          </a:p>
        </p:txBody>
      </p:sp>
      <p:graphicFrame>
        <p:nvGraphicFramePr>
          <p:cNvPr id="2" name="Table 1"/>
          <p:cNvGraphicFramePr>
            <a:graphicFrameLocks noGrp="1"/>
          </p:cNvGraphicFramePr>
          <p:nvPr/>
        </p:nvGraphicFramePr>
        <p:xfrm>
          <a:off x="304801" y="3085094"/>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2996261"/>
                  </a:ext>
                </a:extLst>
              </a:tr>
            </a:tbl>
          </a:graphicData>
        </a:graphic>
      </p:graphicFrame>
      <p:sp>
        <p:nvSpPr>
          <p:cNvPr id="4" name="TextBox 3"/>
          <p:cNvSpPr txBox="1"/>
          <p:nvPr/>
        </p:nvSpPr>
        <p:spPr>
          <a:xfrm>
            <a:off x="2485758" y="2640065"/>
            <a:ext cx="2353850" cy="369332"/>
          </a:xfrm>
          <a:prstGeom prst="rect">
            <a:avLst/>
          </a:prstGeom>
          <a:noFill/>
        </p:spPr>
        <p:txBody>
          <a:bodyPr wrap="none" rtlCol="0">
            <a:spAutoFit/>
          </a:bodyPr>
          <a:lstStyle/>
          <a:p>
            <a:r>
              <a:rPr lang="en-US" dirty="0"/>
              <a:t>Chromosome structure</a:t>
            </a:r>
          </a:p>
        </p:txBody>
      </p:sp>
      <p:sp>
        <p:nvSpPr>
          <p:cNvPr id="5" name="TextBox 4"/>
          <p:cNvSpPr txBox="1"/>
          <p:nvPr/>
        </p:nvSpPr>
        <p:spPr>
          <a:xfrm>
            <a:off x="942190" y="3859628"/>
            <a:ext cx="5258106" cy="369332"/>
          </a:xfrm>
          <a:prstGeom prst="rect">
            <a:avLst/>
          </a:prstGeom>
          <a:noFill/>
        </p:spPr>
        <p:txBody>
          <a:bodyPr wrap="none" rtlCol="0">
            <a:spAutoFit/>
          </a:bodyPr>
          <a:lstStyle/>
          <a:p>
            <a:r>
              <a:rPr lang="en-US" i="1" dirty="0"/>
              <a:t>“Put in a vector the parameters you want to estimate”</a:t>
            </a:r>
          </a:p>
        </p:txBody>
      </p:sp>
    </p:spTree>
    <p:extLst>
      <p:ext uri="{BB962C8B-B14F-4D97-AF65-F5344CB8AC3E}">
        <p14:creationId xmlns:p14="http://schemas.microsoft.com/office/powerpoint/2010/main" val="101134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p:pic>
        <p:nvPicPr>
          <p:cNvPr id="5" name="Picture 4"/>
          <p:cNvPicPr>
            <a:picLocks noChangeAspect="1"/>
          </p:cNvPicPr>
          <p:nvPr/>
        </p:nvPicPr>
        <p:blipFill rotWithShape="1">
          <a:blip r:embed="rId3"/>
          <a:srcRect l="43988" t="43968" r="2797" b="33492"/>
          <a:stretch/>
        </p:blipFill>
        <p:spPr>
          <a:xfrm>
            <a:off x="1230086" y="3158193"/>
            <a:ext cx="9731828" cy="2318657"/>
          </a:xfrm>
          <a:prstGeom prst="rect">
            <a:avLst/>
          </a:prstGeom>
        </p:spPr>
      </p:pic>
      <p:sp>
        <p:nvSpPr>
          <p:cNvPr id="15" name="TextBox 14"/>
          <p:cNvSpPr txBox="1"/>
          <p:nvPr/>
        </p:nvSpPr>
        <p:spPr>
          <a:xfrm>
            <a:off x="2637971" y="2675518"/>
            <a:ext cx="6375400" cy="369332"/>
          </a:xfrm>
          <a:prstGeom prst="rect">
            <a:avLst/>
          </a:prstGeom>
          <a:noFill/>
        </p:spPr>
        <p:txBody>
          <a:bodyPr wrap="none" rtlCol="0">
            <a:spAutoFit/>
          </a:bodyPr>
          <a:lstStyle/>
          <a:p>
            <a:r>
              <a:rPr lang="en-US" dirty="0"/>
              <a:t>Coding of the matrices in a vector (=Chromosome in GA). Example</a:t>
            </a:r>
          </a:p>
        </p:txBody>
      </p:sp>
      <p:sp>
        <p:nvSpPr>
          <p:cNvPr id="17" name="TextBox 16"/>
          <p:cNvSpPr txBox="1"/>
          <p:nvPr/>
        </p:nvSpPr>
        <p:spPr>
          <a:xfrm>
            <a:off x="9013371" y="6400180"/>
            <a:ext cx="3004220" cy="369332"/>
          </a:xfrm>
          <a:prstGeom prst="rect">
            <a:avLst/>
          </a:prstGeom>
          <a:noFill/>
        </p:spPr>
        <p:txBody>
          <a:bodyPr wrap="none" rtlCol="0">
            <a:spAutoFit/>
          </a:bodyPr>
          <a:lstStyle/>
          <a:p>
            <a:r>
              <a:rPr lang="en-US" dirty="0"/>
              <a:t>Optimization of HMM by a GA</a:t>
            </a:r>
          </a:p>
        </p:txBody>
      </p:sp>
      <p:cxnSp>
        <p:nvCxnSpPr>
          <p:cNvPr id="19" name="Straight Arrow Connector 18"/>
          <p:cNvCxnSpPr/>
          <p:nvPr/>
        </p:nvCxnSpPr>
        <p:spPr>
          <a:xfrm flipV="1">
            <a:off x="8592457" y="5080002"/>
            <a:ext cx="1828800" cy="682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61674" y="5762171"/>
            <a:ext cx="8156977" cy="369332"/>
          </a:xfrm>
          <a:prstGeom prst="rect">
            <a:avLst/>
          </a:prstGeom>
          <a:noFill/>
        </p:spPr>
        <p:txBody>
          <a:bodyPr wrap="none" rtlCol="0">
            <a:spAutoFit/>
          </a:bodyPr>
          <a:lstStyle/>
          <a:p>
            <a:r>
              <a:rPr lang="en-US" dirty="0"/>
              <a:t>This is because in this case they are using characters for speech recognition problems</a:t>
            </a:r>
          </a:p>
        </p:txBody>
      </p:sp>
    </p:spTree>
    <p:extLst>
      <p:ext uri="{BB962C8B-B14F-4D97-AF65-F5344CB8AC3E}">
        <p14:creationId xmlns:p14="http://schemas.microsoft.com/office/powerpoint/2010/main" val="2896272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𝑭</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616805283"/>
                  </p:ext>
                </p:extLst>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3"/>
                          <a:stretch>
                            <a:fillRect t="-1639" r="-219672" b="-601639"/>
                          </a:stretch>
                        </a:blipFill>
                      </a:tcPr>
                    </a:tc>
                    <a:tc>
                      <a:txBody>
                        <a:bodyPr/>
                        <a:lstStyle/>
                        <a:p>
                          <a:endParaRPr lang="en-US"/>
                        </a:p>
                      </a:txBody>
                      <a:tcPr>
                        <a:blipFill>
                          <a:blip r:embed="rId3"/>
                          <a:stretch>
                            <a:fillRect l="-45865"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𝑪</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002331671"/>
                  </p:ext>
                </p:extLst>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4"/>
                          <a:stretch>
                            <a:fillRect l="-1639" t="-1639" r="-219672" b="-601639"/>
                          </a:stretch>
                        </a:blipFill>
                      </a:tcPr>
                    </a:tc>
                    <a:tc>
                      <a:txBody>
                        <a:bodyPr/>
                        <a:lstStyle/>
                        <a:p>
                          <a:endParaRPr lang="en-US"/>
                        </a:p>
                      </a:txBody>
                      <a:tcPr>
                        <a:blipFill>
                          <a:blip r:embed="rId4"/>
                          <a:stretch>
                            <a:fillRect l="-46617"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p:cxnSp>
        <p:nvCxnSpPr>
          <p:cNvPr id="10" name="Straight Arrow Connector 9"/>
          <p:cNvCxnSpPr/>
          <p:nvPr/>
        </p:nvCxnSpPr>
        <p:spPr>
          <a:xfrm>
            <a:off x="8913904" y="5187438"/>
            <a:ext cx="1636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932954" y="6249322"/>
            <a:ext cx="1597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9099828" y="4754972"/>
                <a:ext cx="1228862"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𝑪</m:t>
                          </m:r>
                        </m:e>
                        <m:e>
                          <m:r>
                            <a:rPr lang="en-US" sz="1200" b="1" i="1">
                              <a:latin typeface="Cambria Math" panose="02040503050406030204" pitchFamily="18" charset="0"/>
                            </a:rPr>
                            <m:t>𝑭</m:t>
                          </m:r>
                        </m:e>
                      </m:d>
                    </m:oMath>
                  </m:oMathPara>
                </a14:m>
                <a:endParaRPr lang="en-US" sz="1200" dirty="0"/>
              </a:p>
            </p:txBody>
          </p:sp>
        </mc:Choice>
        <mc:Fallback xmlns="">
          <p:sp>
            <p:nvSpPr>
              <p:cNvPr id="12" name="Rectangle 11"/>
              <p:cNvSpPr>
                <a:spLocks noRot="1" noChangeAspect="1" noMove="1" noResize="1" noEditPoints="1" noAdjustHandles="1" noChangeArrowheads="1" noChangeShapeType="1" noTextEdit="1"/>
              </p:cNvSpPr>
              <p:nvPr/>
            </p:nvSpPr>
            <p:spPr>
              <a:xfrm>
                <a:off x="9099828" y="4754972"/>
                <a:ext cx="1228862"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191199" y="5816855"/>
                <a:ext cx="1137491"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𝑭</m:t>
                          </m:r>
                        </m:e>
                        <m:e>
                          <m:r>
                            <a:rPr lang="en-US" sz="1200" b="1" i="1" smtClean="0">
                              <a:latin typeface="Cambria Math" panose="02040503050406030204" pitchFamily="18" charset="0"/>
                            </a:rPr>
                            <m:t>𝑪</m:t>
                          </m:r>
                        </m:e>
                      </m:d>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9191199" y="5816855"/>
                <a:ext cx="1137491" cy="276999"/>
              </a:xfrm>
              <a:prstGeom prst="rect">
                <a:avLst/>
              </a:prstGeom>
              <a:blipFill>
                <a:blip r:embed="rId6"/>
                <a:stretch>
                  <a:fillRect/>
                </a:stretch>
              </a:blipFill>
            </p:spPr>
            <p:txBody>
              <a:bodyPr/>
              <a:lstStyle/>
              <a:p>
                <a:r>
                  <a:rPr lang="en-US">
                    <a:noFill/>
                  </a:rPr>
                  <a:t> </a:t>
                </a:r>
              </a:p>
            </p:txBody>
          </p:sp>
        </mc:Fallback>
      </mc:AlternateContent>
      <p:sp>
        <p:nvSpPr>
          <p:cNvPr id="14" name="TextBox 13"/>
          <p:cNvSpPr txBox="1"/>
          <p:nvPr/>
        </p:nvSpPr>
        <p:spPr>
          <a:xfrm>
            <a:off x="8213671" y="3085094"/>
            <a:ext cx="2740430" cy="369332"/>
          </a:xfrm>
          <a:prstGeom prst="rect">
            <a:avLst/>
          </a:prstGeom>
          <a:noFill/>
        </p:spPr>
        <p:txBody>
          <a:bodyPr wrap="none" rtlCol="0">
            <a:spAutoFit/>
          </a:bodyPr>
          <a:lstStyle/>
          <a:p>
            <a:r>
              <a:rPr lang="en-US" dirty="0"/>
              <a:t>Which are the parameters?</a:t>
            </a:r>
          </a:p>
        </p:txBody>
      </p:sp>
      <p:graphicFrame>
        <p:nvGraphicFramePr>
          <p:cNvPr id="2" name="Table 1"/>
          <p:cNvGraphicFramePr>
            <a:graphicFrameLocks noGrp="1"/>
          </p:cNvGraphicFramePr>
          <p:nvPr/>
        </p:nvGraphicFramePr>
        <p:xfrm>
          <a:off x="304801" y="3085094"/>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2996261"/>
                  </a:ext>
                </a:extLst>
              </a:tr>
            </a:tbl>
          </a:graphicData>
        </a:graphic>
      </p:graphicFrame>
      <p:sp>
        <p:nvSpPr>
          <p:cNvPr id="4" name="TextBox 3"/>
          <p:cNvSpPr txBox="1"/>
          <p:nvPr/>
        </p:nvSpPr>
        <p:spPr>
          <a:xfrm>
            <a:off x="2485758" y="2640065"/>
            <a:ext cx="2353850" cy="369332"/>
          </a:xfrm>
          <a:prstGeom prst="rect">
            <a:avLst/>
          </a:prstGeom>
          <a:noFill/>
        </p:spPr>
        <p:txBody>
          <a:bodyPr wrap="none" rtlCol="0">
            <a:spAutoFit/>
          </a:bodyPr>
          <a:lstStyle/>
          <a:p>
            <a:r>
              <a:rPr lang="en-US" dirty="0"/>
              <a:t>Chromosome structure</a:t>
            </a:r>
          </a:p>
        </p:txBody>
      </p:sp>
      <p:sp>
        <p:nvSpPr>
          <p:cNvPr id="5" name="TextBox 4"/>
          <p:cNvSpPr txBox="1"/>
          <p:nvPr/>
        </p:nvSpPr>
        <p:spPr>
          <a:xfrm>
            <a:off x="942190" y="3859628"/>
            <a:ext cx="5258106" cy="369332"/>
          </a:xfrm>
          <a:prstGeom prst="rect">
            <a:avLst/>
          </a:prstGeom>
          <a:noFill/>
        </p:spPr>
        <p:txBody>
          <a:bodyPr wrap="none" rtlCol="0">
            <a:spAutoFit/>
          </a:bodyPr>
          <a:lstStyle/>
          <a:p>
            <a:r>
              <a:rPr lang="en-US" i="1" dirty="0"/>
              <a:t>“Put in a vector the parameters you want to estimate”</a:t>
            </a:r>
          </a:p>
        </p:txBody>
      </p:sp>
      <p:sp>
        <p:nvSpPr>
          <p:cNvPr id="15" name="TextBox 14"/>
          <p:cNvSpPr txBox="1"/>
          <p:nvPr/>
        </p:nvSpPr>
        <p:spPr>
          <a:xfrm>
            <a:off x="1358750" y="4228960"/>
            <a:ext cx="3986669" cy="369332"/>
          </a:xfrm>
          <a:prstGeom prst="rect">
            <a:avLst/>
          </a:prstGeom>
          <a:noFill/>
        </p:spPr>
        <p:txBody>
          <a:bodyPr wrap="none" rtlCol="0">
            <a:spAutoFit/>
          </a:bodyPr>
          <a:lstStyle/>
          <a:p>
            <a:r>
              <a:rPr lang="en-US" i="1" dirty="0"/>
              <a:t>“taking into account possible conditions”</a:t>
            </a:r>
          </a:p>
        </p:txBody>
      </p:sp>
      <p:grpSp>
        <p:nvGrpSpPr>
          <p:cNvPr id="20" name="Group 19"/>
          <p:cNvGrpSpPr/>
          <p:nvPr/>
        </p:nvGrpSpPr>
        <p:grpSpPr>
          <a:xfrm>
            <a:off x="3407967" y="4094480"/>
            <a:ext cx="5394001" cy="2215910"/>
            <a:chOff x="3407967" y="4094480"/>
            <a:chExt cx="5394001" cy="2215910"/>
          </a:xfrm>
        </p:grpSpPr>
        <p:sp>
          <p:nvSpPr>
            <p:cNvPr id="16" name="Rectangle 15"/>
            <p:cNvSpPr/>
            <p:nvPr/>
          </p:nvSpPr>
          <p:spPr>
            <a:xfrm>
              <a:off x="8213671" y="4094480"/>
              <a:ext cx="588297" cy="221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16" idx="1"/>
            </p:cNvCxnSpPr>
            <p:nvPr/>
          </p:nvCxnSpPr>
          <p:spPr>
            <a:xfrm flipH="1" flipV="1">
              <a:off x="5933440" y="5187438"/>
              <a:ext cx="2280231" cy="149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07967" y="4879269"/>
              <a:ext cx="2478664" cy="646331"/>
            </a:xfrm>
            <a:prstGeom prst="rect">
              <a:avLst/>
            </a:prstGeom>
            <a:noFill/>
          </p:spPr>
          <p:txBody>
            <a:bodyPr wrap="square" rtlCol="0">
              <a:spAutoFit/>
            </a:bodyPr>
            <a:lstStyle/>
            <a:p>
              <a:pPr algn="ctr"/>
              <a:r>
                <a:rPr lang="en-US" dirty="0"/>
                <a:t>All these variables must add to one</a:t>
              </a:r>
            </a:p>
          </p:txBody>
        </p:sp>
      </p:grpSp>
    </p:spTree>
    <p:extLst>
      <p:ext uri="{BB962C8B-B14F-4D97-AF65-F5344CB8AC3E}">
        <p14:creationId xmlns:p14="http://schemas.microsoft.com/office/powerpoint/2010/main" val="384821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𝑭</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616805283"/>
                  </p:ext>
                </p:extLst>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3"/>
                          <a:stretch>
                            <a:fillRect t="-1639" r="-219672" b="-601639"/>
                          </a:stretch>
                        </a:blipFill>
                      </a:tcPr>
                    </a:tc>
                    <a:tc>
                      <a:txBody>
                        <a:bodyPr/>
                        <a:lstStyle/>
                        <a:p>
                          <a:endParaRPr lang="en-US"/>
                        </a:p>
                      </a:txBody>
                      <a:tcPr>
                        <a:blipFill>
                          <a:blip r:embed="rId3"/>
                          <a:stretch>
                            <a:fillRect l="-45865"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𝑪</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002331671"/>
                  </p:ext>
                </p:extLst>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4"/>
                          <a:stretch>
                            <a:fillRect l="-1639" t="-1639" r="-219672" b="-601639"/>
                          </a:stretch>
                        </a:blipFill>
                      </a:tcPr>
                    </a:tc>
                    <a:tc>
                      <a:txBody>
                        <a:bodyPr/>
                        <a:lstStyle/>
                        <a:p>
                          <a:endParaRPr lang="en-US"/>
                        </a:p>
                      </a:txBody>
                      <a:tcPr>
                        <a:blipFill>
                          <a:blip r:embed="rId4"/>
                          <a:stretch>
                            <a:fillRect l="-46617"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p:cxnSp>
        <p:nvCxnSpPr>
          <p:cNvPr id="10" name="Straight Arrow Connector 9"/>
          <p:cNvCxnSpPr/>
          <p:nvPr/>
        </p:nvCxnSpPr>
        <p:spPr>
          <a:xfrm>
            <a:off x="8913904" y="5187438"/>
            <a:ext cx="1636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932954" y="6249322"/>
            <a:ext cx="1597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9099828" y="4754972"/>
                <a:ext cx="1228862"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𝑪</m:t>
                          </m:r>
                        </m:e>
                        <m:e>
                          <m:r>
                            <a:rPr lang="en-US" sz="1200" b="1" i="1">
                              <a:latin typeface="Cambria Math" panose="02040503050406030204" pitchFamily="18" charset="0"/>
                            </a:rPr>
                            <m:t>𝑭</m:t>
                          </m:r>
                        </m:e>
                      </m:d>
                    </m:oMath>
                  </m:oMathPara>
                </a14:m>
                <a:endParaRPr lang="en-US" sz="1200" dirty="0"/>
              </a:p>
            </p:txBody>
          </p:sp>
        </mc:Choice>
        <mc:Fallback xmlns="">
          <p:sp>
            <p:nvSpPr>
              <p:cNvPr id="12" name="Rectangle 11"/>
              <p:cNvSpPr>
                <a:spLocks noRot="1" noChangeAspect="1" noMove="1" noResize="1" noEditPoints="1" noAdjustHandles="1" noChangeArrowheads="1" noChangeShapeType="1" noTextEdit="1"/>
              </p:cNvSpPr>
              <p:nvPr/>
            </p:nvSpPr>
            <p:spPr>
              <a:xfrm>
                <a:off x="9099828" y="4754972"/>
                <a:ext cx="1228862"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191199" y="5816855"/>
                <a:ext cx="1137491"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𝑭</m:t>
                          </m:r>
                        </m:e>
                        <m:e>
                          <m:r>
                            <a:rPr lang="en-US" sz="1200" b="1" i="1" smtClean="0">
                              <a:latin typeface="Cambria Math" panose="02040503050406030204" pitchFamily="18" charset="0"/>
                            </a:rPr>
                            <m:t>𝑪</m:t>
                          </m:r>
                        </m:e>
                      </m:d>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9191199" y="5816855"/>
                <a:ext cx="1137491" cy="276999"/>
              </a:xfrm>
              <a:prstGeom prst="rect">
                <a:avLst/>
              </a:prstGeom>
              <a:blipFill>
                <a:blip r:embed="rId6"/>
                <a:stretch>
                  <a:fillRect/>
                </a:stretch>
              </a:blipFill>
            </p:spPr>
            <p:txBody>
              <a:bodyPr/>
              <a:lstStyle/>
              <a:p>
                <a:r>
                  <a:rPr lang="en-US">
                    <a:noFill/>
                  </a:rPr>
                  <a:t> </a:t>
                </a:r>
              </a:p>
            </p:txBody>
          </p:sp>
        </mc:Fallback>
      </mc:AlternateContent>
      <p:sp>
        <p:nvSpPr>
          <p:cNvPr id="14" name="TextBox 13"/>
          <p:cNvSpPr txBox="1"/>
          <p:nvPr/>
        </p:nvSpPr>
        <p:spPr>
          <a:xfrm>
            <a:off x="8213671" y="3085094"/>
            <a:ext cx="2740430" cy="369332"/>
          </a:xfrm>
          <a:prstGeom prst="rect">
            <a:avLst/>
          </a:prstGeom>
          <a:noFill/>
        </p:spPr>
        <p:txBody>
          <a:bodyPr wrap="none" rtlCol="0">
            <a:spAutoFit/>
          </a:bodyPr>
          <a:lstStyle/>
          <a:p>
            <a:r>
              <a:rPr lang="en-US" dirty="0"/>
              <a:t>Which are the parameters?</a:t>
            </a:r>
          </a:p>
        </p:txBody>
      </p:sp>
      <p:graphicFrame>
        <p:nvGraphicFramePr>
          <p:cNvPr id="2" name="Table 1"/>
          <p:cNvGraphicFramePr>
            <a:graphicFrameLocks noGrp="1"/>
          </p:cNvGraphicFramePr>
          <p:nvPr/>
        </p:nvGraphicFramePr>
        <p:xfrm>
          <a:off x="304801" y="3085094"/>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2996261"/>
                  </a:ext>
                </a:extLst>
              </a:tr>
            </a:tbl>
          </a:graphicData>
        </a:graphic>
      </p:graphicFrame>
      <p:sp>
        <p:nvSpPr>
          <p:cNvPr id="4" name="TextBox 3"/>
          <p:cNvSpPr txBox="1"/>
          <p:nvPr/>
        </p:nvSpPr>
        <p:spPr>
          <a:xfrm>
            <a:off x="2485758" y="2640065"/>
            <a:ext cx="2353850" cy="369332"/>
          </a:xfrm>
          <a:prstGeom prst="rect">
            <a:avLst/>
          </a:prstGeom>
          <a:noFill/>
        </p:spPr>
        <p:txBody>
          <a:bodyPr wrap="none" rtlCol="0">
            <a:spAutoFit/>
          </a:bodyPr>
          <a:lstStyle/>
          <a:p>
            <a:r>
              <a:rPr lang="en-US" dirty="0"/>
              <a:t>Chromosome structure</a:t>
            </a:r>
          </a:p>
        </p:txBody>
      </p:sp>
      <p:sp>
        <p:nvSpPr>
          <p:cNvPr id="5" name="TextBox 4"/>
          <p:cNvSpPr txBox="1"/>
          <p:nvPr/>
        </p:nvSpPr>
        <p:spPr>
          <a:xfrm>
            <a:off x="942190" y="3859628"/>
            <a:ext cx="5258106" cy="369332"/>
          </a:xfrm>
          <a:prstGeom prst="rect">
            <a:avLst/>
          </a:prstGeom>
          <a:noFill/>
        </p:spPr>
        <p:txBody>
          <a:bodyPr wrap="none" rtlCol="0">
            <a:spAutoFit/>
          </a:bodyPr>
          <a:lstStyle/>
          <a:p>
            <a:r>
              <a:rPr lang="en-US" i="1" dirty="0"/>
              <a:t>“Put in a vector the parameters you want to estimate”</a:t>
            </a:r>
          </a:p>
        </p:txBody>
      </p:sp>
      <p:sp>
        <p:nvSpPr>
          <p:cNvPr id="15" name="TextBox 14"/>
          <p:cNvSpPr txBox="1"/>
          <p:nvPr/>
        </p:nvSpPr>
        <p:spPr>
          <a:xfrm>
            <a:off x="1358750" y="4228960"/>
            <a:ext cx="3986669" cy="369332"/>
          </a:xfrm>
          <a:prstGeom prst="rect">
            <a:avLst/>
          </a:prstGeom>
          <a:noFill/>
        </p:spPr>
        <p:txBody>
          <a:bodyPr wrap="none" rtlCol="0">
            <a:spAutoFit/>
          </a:bodyPr>
          <a:lstStyle/>
          <a:p>
            <a:r>
              <a:rPr lang="en-US" i="1" dirty="0"/>
              <a:t>“taking into account possible conditions”</a:t>
            </a:r>
          </a:p>
        </p:txBody>
      </p:sp>
      <p:grpSp>
        <p:nvGrpSpPr>
          <p:cNvPr id="20" name="Group 19"/>
          <p:cNvGrpSpPr/>
          <p:nvPr/>
        </p:nvGrpSpPr>
        <p:grpSpPr>
          <a:xfrm>
            <a:off x="4568190" y="4094480"/>
            <a:ext cx="7320009" cy="2215910"/>
            <a:chOff x="1481959" y="4094480"/>
            <a:chExt cx="7320009" cy="2215910"/>
          </a:xfrm>
        </p:grpSpPr>
        <p:sp>
          <p:nvSpPr>
            <p:cNvPr id="16" name="Rectangle 15"/>
            <p:cNvSpPr/>
            <p:nvPr/>
          </p:nvSpPr>
          <p:spPr>
            <a:xfrm>
              <a:off x="8213671" y="4094480"/>
              <a:ext cx="588297" cy="221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16" idx="1"/>
              <a:endCxn id="19" idx="3"/>
            </p:cNvCxnSpPr>
            <p:nvPr/>
          </p:nvCxnSpPr>
          <p:spPr>
            <a:xfrm flipH="1" flipV="1">
              <a:off x="3960623" y="5194936"/>
              <a:ext cx="4253048" cy="74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81959" y="4871770"/>
              <a:ext cx="2478664" cy="646331"/>
            </a:xfrm>
            <a:prstGeom prst="rect">
              <a:avLst/>
            </a:prstGeom>
            <a:noFill/>
          </p:spPr>
          <p:txBody>
            <a:bodyPr wrap="square" rtlCol="0">
              <a:spAutoFit/>
            </a:bodyPr>
            <a:lstStyle/>
            <a:p>
              <a:pPr algn="ctr"/>
              <a:r>
                <a:rPr lang="en-US" dirty="0"/>
                <a:t>All these variables must add to one</a:t>
              </a:r>
            </a:p>
          </p:txBody>
        </p:sp>
      </p:grpSp>
    </p:spTree>
    <p:extLst>
      <p:ext uri="{BB962C8B-B14F-4D97-AF65-F5344CB8AC3E}">
        <p14:creationId xmlns:p14="http://schemas.microsoft.com/office/powerpoint/2010/main" val="170999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p:sp>
        <p:nvSpPr>
          <p:cNvPr id="14" name="TextBox 13"/>
          <p:cNvSpPr txBox="1"/>
          <p:nvPr/>
        </p:nvSpPr>
        <p:spPr>
          <a:xfrm>
            <a:off x="8213671" y="3085094"/>
            <a:ext cx="2740430" cy="369332"/>
          </a:xfrm>
          <a:prstGeom prst="rect">
            <a:avLst/>
          </a:prstGeom>
          <a:noFill/>
        </p:spPr>
        <p:txBody>
          <a:bodyPr wrap="none" rtlCol="0">
            <a:spAutoFit/>
          </a:bodyPr>
          <a:lstStyle/>
          <a:p>
            <a:r>
              <a:rPr lang="en-US" dirty="0"/>
              <a:t>Which are the parameters?</a:t>
            </a:r>
          </a:p>
        </p:txBody>
      </p:sp>
      <p:graphicFrame>
        <p:nvGraphicFramePr>
          <p:cNvPr id="2" name="Table 1"/>
          <p:cNvGraphicFramePr>
            <a:graphicFrameLocks noGrp="1"/>
          </p:cNvGraphicFramePr>
          <p:nvPr/>
        </p:nvGraphicFramePr>
        <p:xfrm>
          <a:off x="304801" y="3085094"/>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2996261"/>
                  </a:ext>
                </a:extLst>
              </a:tr>
            </a:tbl>
          </a:graphicData>
        </a:graphic>
      </p:graphicFrame>
      <p:sp>
        <p:nvSpPr>
          <p:cNvPr id="4" name="TextBox 3"/>
          <p:cNvSpPr txBox="1"/>
          <p:nvPr/>
        </p:nvSpPr>
        <p:spPr>
          <a:xfrm>
            <a:off x="2485758" y="2640065"/>
            <a:ext cx="2353850" cy="369332"/>
          </a:xfrm>
          <a:prstGeom prst="rect">
            <a:avLst/>
          </a:prstGeom>
          <a:noFill/>
        </p:spPr>
        <p:txBody>
          <a:bodyPr wrap="none" rtlCol="0">
            <a:spAutoFit/>
          </a:bodyPr>
          <a:lstStyle/>
          <a:p>
            <a:r>
              <a:rPr lang="en-US" dirty="0"/>
              <a:t>Chromosome structure</a:t>
            </a:r>
          </a:p>
        </p:txBody>
      </p:sp>
      <p:sp>
        <p:nvSpPr>
          <p:cNvPr id="5" name="TextBox 4"/>
          <p:cNvSpPr txBox="1"/>
          <p:nvPr/>
        </p:nvSpPr>
        <p:spPr>
          <a:xfrm>
            <a:off x="942190" y="3859628"/>
            <a:ext cx="5258106" cy="369332"/>
          </a:xfrm>
          <a:prstGeom prst="rect">
            <a:avLst/>
          </a:prstGeom>
          <a:noFill/>
        </p:spPr>
        <p:txBody>
          <a:bodyPr wrap="none" rtlCol="0">
            <a:spAutoFit/>
          </a:bodyPr>
          <a:lstStyle/>
          <a:p>
            <a:r>
              <a:rPr lang="en-US" i="1" dirty="0"/>
              <a:t>“Put in a vector the parameters you want to estimate”</a:t>
            </a:r>
          </a:p>
        </p:txBody>
      </p:sp>
      <p:sp>
        <p:nvSpPr>
          <p:cNvPr id="15" name="TextBox 14"/>
          <p:cNvSpPr txBox="1"/>
          <p:nvPr/>
        </p:nvSpPr>
        <p:spPr>
          <a:xfrm>
            <a:off x="1358750" y="4228960"/>
            <a:ext cx="3986669" cy="369332"/>
          </a:xfrm>
          <a:prstGeom prst="rect">
            <a:avLst/>
          </a:prstGeom>
          <a:noFill/>
        </p:spPr>
        <p:txBody>
          <a:bodyPr wrap="none" rtlCol="0">
            <a:spAutoFit/>
          </a:bodyPr>
          <a:lstStyle/>
          <a:p>
            <a:r>
              <a:rPr lang="en-US" i="1" dirty="0"/>
              <a:t>“taking into account possible conditions”</a:t>
            </a:r>
          </a:p>
        </p:txBody>
      </p:sp>
      <p:grpSp>
        <p:nvGrpSpPr>
          <p:cNvPr id="20" name="Group 19"/>
          <p:cNvGrpSpPr/>
          <p:nvPr/>
        </p:nvGrpSpPr>
        <p:grpSpPr>
          <a:xfrm>
            <a:off x="3634092" y="4027658"/>
            <a:ext cx="8499954" cy="1423620"/>
            <a:chOff x="1481959" y="4094481"/>
            <a:chExt cx="8499954" cy="1423620"/>
          </a:xfrm>
        </p:grpSpPr>
        <p:sp>
          <p:nvSpPr>
            <p:cNvPr id="16" name="Rectangle 15"/>
            <p:cNvSpPr/>
            <p:nvPr/>
          </p:nvSpPr>
          <p:spPr>
            <a:xfrm>
              <a:off x="6331467" y="4094481"/>
              <a:ext cx="3650446" cy="3514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3859023" y="4454492"/>
              <a:ext cx="4128524" cy="8526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81959" y="4871770"/>
              <a:ext cx="2478664" cy="646331"/>
            </a:xfrm>
            <a:prstGeom prst="rect">
              <a:avLst/>
            </a:prstGeom>
            <a:noFill/>
          </p:spPr>
          <p:txBody>
            <a:bodyPr wrap="square" rtlCol="0">
              <a:spAutoFit/>
            </a:bodyPr>
            <a:lstStyle/>
            <a:p>
              <a:pPr algn="ctr"/>
              <a:r>
                <a:rPr lang="en-US" dirty="0"/>
                <a:t>All these variables must add to one</a:t>
              </a:r>
            </a:p>
          </p:txBody>
        </p:sp>
      </p:gr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nvGraphicFramePr>
            <p:xfrm>
              <a:off x="6434642" y="3661947"/>
              <a:ext cx="5699404" cy="148336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032178660"/>
                        </a:ext>
                      </a:extLst>
                    </a:gridCol>
                    <a:gridCol w="1157884">
                      <a:extLst>
                        <a:ext uri="{9D8B030D-6E8A-4147-A177-3AD203B41FA5}">
                          <a16:colId xmlns:a16="http://schemas.microsoft.com/office/drawing/2014/main" val="3791744781"/>
                        </a:ext>
                      </a:extLst>
                    </a:gridCol>
                    <a:gridCol w="1280160">
                      <a:extLst>
                        <a:ext uri="{9D8B030D-6E8A-4147-A177-3AD203B41FA5}">
                          <a16:colId xmlns:a16="http://schemas.microsoft.com/office/drawing/2014/main" val="3680103844"/>
                        </a:ext>
                      </a:extLst>
                    </a:gridCol>
                    <a:gridCol w="1229360">
                      <a:extLst>
                        <a:ext uri="{9D8B030D-6E8A-4147-A177-3AD203B41FA5}">
                          <a16:colId xmlns:a16="http://schemas.microsoft.com/office/drawing/2014/main" val="3446286827"/>
                        </a:ext>
                      </a:extLst>
                    </a:gridCol>
                  </a:tblGrid>
                  <a:tr h="370840">
                    <a:tc>
                      <a:txBody>
                        <a:bodyPr/>
                        <a:lstStyle/>
                        <a:p>
                          <a:r>
                            <a:rPr lang="en-US" dirty="0"/>
                            <a:t>States</a:t>
                          </a:r>
                          <a:r>
                            <a:rPr lang="en-US" baseline="0" dirty="0"/>
                            <a:t> P(</a:t>
                          </a:r>
                          <a:r>
                            <a:rPr lang="en-US" baseline="0" dirty="0" err="1"/>
                            <a:t>Sj|Si</a:t>
                          </a:r>
                          <a:r>
                            <a:rPr lang="en-US" baseline="0" dirty="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𝑛</m:t>
                                    </m:r>
                                  </m:sub>
                                </m:sSub>
                              </m:oMath>
                            </m:oMathPara>
                          </a14:m>
                          <a:endParaRPr lang="en-US" dirty="0"/>
                        </a:p>
                      </a:txBody>
                      <a:tcPr/>
                    </a:tc>
                    <a:extLst>
                      <a:ext uri="{0D108BD9-81ED-4DB2-BD59-A6C34878D82A}">
                        <a16:rowId xmlns:a16="http://schemas.microsoft.com/office/drawing/2014/main" val="32509531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9014997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1157411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𝑛</m:t>
                                    </m:r>
                                  </m:sub>
                                </m:sSub>
                              </m:oMath>
                            </m:oMathPara>
                          </a14:m>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8804213"/>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742307701"/>
                  </p:ext>
                </p:extLst>
              </p:nvPr>
            </p:nvGraphicFramePr>
            <p:xfrm>
              <a:off x="6434642" y="3661947"/>
              <a:ext cx="5699404" cy="148336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032178660"/>
                        </a:ext>
                      </a:extLst>
                    </a:gridCol>
                    <a:gridCol w="1157884">
                      <a:extLst>
                        <a:ext uri="{9D8B030D-6E8A-4147-A177-3AD203B41FA5}">
                          <a16:colId xmlns:a16="http://schemas.microsoft.com/office/drawing/2014/main" val="3791744781"/>
                        </a:ext>
                      </a:extLst>
                    </a:gridCol>
                    <a:gridCol w="1280160">
                      <a:extLst>
                        <a:ext uri="{9D8B030D-6E8A-4147-A177-3AD203B41FA5}">
                          <a16:colId xmlns:a16="http://schemas.microsoft.com/office/drawing/2014/main" val="3680103844"/>
                        </a:ext>
                      </a:extLst>
                    </a:gridCol>
                    <a:gridCol w="1229360">
                      <a:extLst>
                        <a:ext uri="{9D8B030D-6E8A-4147-A177-3AD203B41FA5}">
                          <a16:colId xmlns:a16="http://schemas.microsoft.com/office/drawing/2014/main" val="3446286827"/>
                        </a:ext>
                      </a:extLst>
                    </a:gridCol>
                  </a:tblGrid>
                  <a:tr h="370840">
                    <a:tc>
                      <a:txBody>
                        <a:bodyPr/>
                        <a:lstStyle/>
                        <a:p>
                          <a:r>
                            <a:rPr lang="en-US" dirty="0" smtClean="0"/>
                            <a:t>States</a:t>
                          </a:r>
                          <a:r>
                            <a:rPr lang="en-US" baseline="0" dirty="0" smtClean="0"/>
                            <a:t> P(</a:t>
                          </a:r>
                          <a:r>
                            <a:rPr lang="en-US" baseline="0" dirty="0" err="1" smtClean="0"/>
                            <a:t>Sj|Si</a:t>
                          </a:r>
                          <a:r>
                            <a:rPr lang="en-US" baseline="0" dirty="0" smtClean="0"/>
                            <a:t>)</a:t>
                          </a:r>
                          <a:endParaRPr lang="en-US" dirty="0"/>
                        </a:p>
                      </a:txBody>
                      <a:tcPr/>
                    </a:tc>
                    <a:tc>
                      <a:txBody>
                        <a:bodyPr/>
                        <a:lstStyle/>
                        <a:p>
                          <a:endParaRPr lang="en-US"/>
                        </a:p>
                      </a:txBody>
                      <a:tcPr>
                        <a:blipFill>
                          <a:blip r:embed="rId3"/>
                          <a:stretch>
                            <a:fillRect l="-176316" t="-8197" r="-217895" b="-304918"/>
                          </a:stretch>
                        </a:blipFill>
                      </a:tcPr>
                    </a:tc>
                    <a:tc>
                      <a:txBody>
                        <a:bodyPr/>
                        <a:lstStyle/>
                        <a:p>
                          <a:endParaRPr lang="en-US"/>
                        </a:p>
                      </a:txBody>
                      <a:tcPr>
                        <a:blipFill>
                          <a:blip r:embed="rId3"/>
                          <a:stretch>
                            <a:fillRect l="-250000" t="-8197" r="-97143" b="-304918"/>
                          </a:stretch>
                        </a:blipFill>
                      </a:tcPr>
                    </a:tc>
                    <a:tc>
                      <a:txBody>
                        <a:bodyPr/>
                        <a:lstStyle/>
                        <a:p>
                          <a:endParaRPr lang="en-US"/>
                        </a:p>
                      </a:txBody>
                      <a:tcPr>
                        <a:blipFill>
                          <a:blip r:embed="rId3"/>
                          <a:stretch>
                            <a:fillRect l="-363861" t="-8197" r="-990" b="-304918"/>
                          </a:stretch>
                        </a:blipFill>
                      </a:tcPr>
                    </a:tc>
                    <a:extLst>
                      <a:ext uri="{0D108BD9-81ED-4DB2-BD59-A6C34878D82A}">
                        <a16:rowId xmlns:a16="http://schemas.microsoft.com/office/drawing/2014/main" val="3250953156"/>
                      </a:ext>
                    </a:extLst>
                  </a:tr>
                  <a:tr h="370840">
                    <a:tc>
                      <a:txBody>
                        <a:bodyPr/>
                        <a:lstStyle/>
                        <a:p>
                          <a:endParaRPr lang="en-US"/>
                        </a:p>
                      </a:txBody>
                      <a:tcPr>
                        <a:blipFill>
                          <a:blip r:embed="rId3"/>
                          <a:stretch>
                            <a:fillRect l="-299" t="-106452" r="-180838" b="-200000"/>
                          </a:stretch>
                        </a:blipFill>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90149976"/>
                      </a:ext>
                    </a:extLst>
                  </a:tr>
                  <a:tr h="370840">
                    <a:tc>
                      <a:txBody>
                        <a:bodyPr/>
                        <a:lstStyle/>
                        <a:p>
                          <a:endParaRPr lang="en-US"/>
                        </a:p>
                      </a:txBody>
                      <a:tcPr>
                        <a:blipFill>
                          <a:blip r:embed="rId3"/>
                          <a:stretch>
                            <a:fillRect l="-299" t="-209836" r="-180838" b="-103279"/>
                          </a:stretch>
                        </a:blipFill>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11574114"/>
                      </a:ext>
                    </a:extLst>
                  </a:tr>
                  <a:tr h="370840">
                    <a:tc>
                      <a:txBody>
                        <a:bodyPr/>
                        <a:lstStyle/>
                        <a:p>
                          <a:endParaRPr lang="en-US"/>
                        </a:p>
                      </a:txBody>
                      <a:tcPr>
                        <a:blipFill>
                          <a:blip r:embed="rId3"/>
                          <a:stretch>
                            <a:fillRect l="-299" t="-309836" r="-180838" b="-3279"/>
                          </a:stretch>
                        </a:blipFill>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8804213"/>
                      </a:ext>
                    </a:extLst>
                  </a:tr>
                </a:tbl>
              </a:graphicData>
            </a:graphic>
          </p:graphicFrame>
        </mc:Fallback>
      </mc:AlternateContent>
    </p:spTree>
    <p:extLst>
      <p:ext uri="{BB962C8B-B14F-4D97-AF65-F5344CB8AC3E}">
        <p14:creationId xmlns:p14="http://schemas.microsoft.com/office/powerpoint/2010/main" val="372895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185352" cy="646331"/>
          </a:xfrm>
          <a:prstGeom prst="rect">
            <a:avLst/>
          </a:prstGeom>
          <a:noFill/>
        </p:spPr>
        <p:txBody>
          <a:bodyPr wrap="none" rtlCol="0">
            <a:spAutoFit/>
          </a:bodyPr>
          <a:lstStyle/>
          <a:p>
            <a:r>
              <a:rPr lang="en-US" sz="3600" dirty="0">
                <a:solidFill>
                  <a:srgbClr val="FF0000"/>
                </a:solidFill>
              </a:rPr>
              <a:t>Optimization </a:t>
            </a:r>
            <a:r>
              <a:rPr lang="en-US" sz="3600">
                <a:solidFill>
                  <a:srgbClr val="FF0000"/>
                </a:solidFill>
              </a:rPr>
              <a:t>of a </a:t>
            </a:r>
            <a:r>
              <a:rPr lang="en-US" sz="3600" dirty="0">
                <a:solidFill>
                  <a:srgbClr val="FF0000"/>
                </a:solidFill>
              </a:rPr>
              <a:t>and e using The Genetic Algorithm</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𝑭</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616805283"/>
                  </p:ext>
                </p:extLst>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3"/>
                          <a:stretch>
                            <a:fillRect t="-1639" r="-219672" b="-601639"/>
                          </a:stretch>
                        </a:blipFill>
                      </a:tcPr>
                    </a:tc>
                    <a:tc>
                      <a:txBody>
                        <a:bodyPr/>
                        <a:lstStyle/>
                        <a:p>
                          <a:endParaRPr lang="en-US"/>
                        </a:p>
                      </a:txBody>
                      <a:tcPr>
                        <a:blipFill>
                          <a:blip r:embed="rId3"/>
                          <a:stretch>
                            <a:fillRect l="-45865"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𝑪</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002331671"/>
                  </p:ext>
                </p:extLst>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4"/>
                          <a:stretch>
                            <a:fillRect l="-1639" t="-1639" r="-219672" b="-601639"/>
                          </a:stretch>
                        </a:blipFill>
                      </a:tcPr>
                    </a:tc>
                    <a:tc>
                      <a:txBody>
                        <a:bodyPr/>
                        <a:lstStyle/>
                        <a:p>
                          <a:endParaRPr lang="en-US"/>
                        </a:p>
                      </a:txBody>
                      <a:tcPr>
                        <a:blipFill>
                          <a:blip r:embed="rId4"/>
                          <a:stretch>
                            <a:fillRect l="-46617"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p:cxnSp>
        <p:nvCxnSpPr>
          <p:cNvPr id="10" name="Straight Arrow Connector 9"/>
          <p:cNvCxnSpPr/>
          <p:nvPr/>
        </p:nvCxnSpPr>
        <p:spPr>
          <a:xfrm>
            <a:off x="8913904" y="5187438"/>
            <a:ext cx="1636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932954" y="6249322"/>
            <a:ext cx="1597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9099828" y="4754972"/>
                <a:ext cx="1228862"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𝑪</m:t>
                          </m:r>
                        </m:e>
                        <m:e>
                          <m:r>
                            <a:rPr lang="en-US" sz="1200" b="1" i="1">
                              <a:latin typeface="Cambria Math" panose="02040503050406030204" pitchFamily="18" charset="0"/>
                            </a:rPr>
                            <m:t>𝑭</m:t>
                          </m:r>
                        </m:e>
                      </m:d>
                    </m:oMath>
                  </m:oMathPara>
                </a14:m>
                <a:endParaRPr lang="en-US" sz="1200" dirty="0"/>
              </a:p>
            </p:txBody>
          </p:sp>
        </mc:Choice>
        <mc:Fallback xmlns="">
          <p:sp>
            <p:nvSpPr>
              <p:cNvPr id="12" name="Rectangle 11"/>
              <p:cNvSpPr>
                <a:spLocks noRot="1" noChangeAspect="1" noMove="1" noResize="1" noEditPoints="1" noAdjustHandles="1" noChangeArrowheads="1" noChangeShapeType="1" noTextEdit="1"/>
              </p:cNvSpPr>
              <p:nvPr/>
            </p:nvSpPr>
            <p:spPr>
              <a:xfrm>
                <a:off x="9099828" y="4754972"/>
                <a:ext cx="1228862"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191199" y="5816855"/>
                <a:ext cx="1137491"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𝑭</m:t>
                          </m:r>
                        </m:e>
                        <m:e>
                          <m:r>
                            <a:rPr lang="en-US" sz="1200" b="1" i="1" smtClean="0">
                              <a:latin typeface="Cambria Math" panose="02040503050406030204" pitchFamily="18" charset="0"/>
                            </a:rPr>
                            <m:t>𝑪</m:t>
                          </m:r>
                        </m:e>
                      </m:d>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9191199" y="5816855"/>
                <a:ext cx="1137491" cy="276999"/>
              </a:xfrm>
              <a:prstGeom prst="rect">
                <a:avLst/>
              </a:prstGeom>
              <a:blipFill>
                <a:blip r:embed="rId6"/>
                <a:stretch>
                  <a:fillRect/>
                </a:stretch>
              </a:blipFill>
            </p:spPr>
            <p:txBody>
              <a:bodyPr/>
              <a:lstStyle/>
              <a:p>
                <a:r>
                  <a:rPr lang="en-US">
                    <a:noFill/>
                  </a:rPr>
                  <a:t> </a:t>
                </a:r>
              </a:p>
            </p:txBody>
          </p:sp>
        </mc:Fallback>
      </mc:AlternateContent>
      <p:sp>
        <p:nvSpPr>
          <p:cNvPr id="14" name="TextBox 13"/>
          <p:cNvSpPr txBox="1"/>
          <p:nvPr/>
        </p:nvSpPr>
        <p:spPr>
          <a:xfrm>
            <a:off x="8213671" y="3085094"/>
            <a:ext cx="2740430" cy="369332"/>
          </a:xfrm>
          <a:prstGeom prst="rect">
            <a:avLst/>
          </a:prstGeom>
          <a:noFill/>
        </p:spPr>
        <p:txBody>
          <a:bodyPr wrap="none" rtlCol="0">
            <a:spAutoFit/>
          </a:bodyPr>
          <a:lstStyle/>
          <a:p>
            <a:r>
              <a:rPr lang="en-US" dirty="0"/>
              <a:t>Which are the parameters?</a:t>
            </a:r>
          </a:p>
        </p:txBody>
      </p:sp>
      <p:graphicFrame>
        <p:nvGraphicFramePr>
          <p:cNvPr id="2" name="Table 1"/>
          <p:cNvGraphicFramePr>
            <a:graphicFrameLocks noGrp="1"/>
          </p:cNvGraphicFramePr>
          <p:nvPr/>
        </p:nvGraphicFramePr>
        <p:xfrm>
          <a:off x="304801" y="3085094"/>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2996261"/>
                  </a:ext>
                </a:extLst>
              </a:tr>
            </a:tbl>
          </a:graphicData>
        </a:graphic>
      </p:graphicFrame>
      <p:sp>
        <p:nvSpPr>
          <p:cNvPr id="4" name="TextBox 3"/>
          <p:cNvSpPr txBox="1"/>
          <p:nvPr/>
        </p:nvSpPr>
        <p:spPr>
          <a:xfrm>
            <a:off x="2485758" y="2640065"/>
            <a:ext cx="2353850" cy="369332"/>
          </a:xfrm>
          <a:prstGeom prst="rect">
            <a:avLst/>
          </a:prstGeom>
          <a:noFill/>
        </p:spPr>
        <p:txBody>
          <a:bodyPr wrap="none" rtlCol="0">
            <a:spAutoFit/>
          </a:bodyPr>
          <a:lstStyle/>
          <a:p>
            <a:r>
              <a:rPr lang="en-US" dirty="0"/>
              <a:t>Chromosome structure</a:t>
            </a:r>
          </a:p>
        </p:txBody>
      </p:sp>
      <p:sp>
        <p:nvSpPr>
          <p:cNvPr id="5" name="TextBox 4"/>
          <p:cNvSpPr txBox="1"/>
          <p:nvPr/>
        </p:nvSpPr>
        <p:spPr>
          <a:xfrm>
            <a:off x="942190" y="3859628"/>
            <a:ext cx="5258106" cy="369332"/>
          </a:xfrm>
          <a:prstGeom prst="rect">
            <a:avLst/>
          </a:prstGeom>
          <a:noFill/>
        </p:spPr>
        <p:txBody>
          <a:bodyPr wrap="none" rtlCol="0">
            <a:spAutoFit/>
          </a:bodyPr>
          <a:lstStyle/>
          <a:p>
            <a:r>
              <a:rPr lang="en-US" i="1" dirty="0"/>
              <a:t>“Put in a vector the parameters you want to estimate”</a:t>
            </a:r>
          </a:p>
        </p:txBody>
      </p:sp>
      <p:sp>
        <p:nvSpPr>
          <p:cNvPr id="15" name="TextBox 14"/>
          <p:cNvSpPr txBox="1"/>
          <p:nvPr/>
        </p:nvSpPr>
        <p:spPr>
          <a:xfrm>
            <a:off x="1358750" y="4228960"/>
            <a:ext cx="3986669" cy="369332"/>
          </a:xfrm>
          <a:prstGeom prst="rect">
            <a:avLst/>
          </a:prstGeom>
          <a:noFill/>
        </p:spPr>
        <p:txBody>
          <a:bodyPr wrap="none" rtlCol="0">
            <a:spAutoFit/>
          </a:bodyPr>
          <a:lstStyle/>
          <a:p>
            <a:r>
              <a:rPr lang="en-US" i="1" dirty="0"/>
              <a:t>“taking into account possible conditions”</a:t>
            </a:r>
          </a:p>
        </p:txBody>
      </p:sp>
      <p:grpSp>
        <p:nvGrpSpPr>
          <p:cNvPr id="20" name="Group 19"/>
          <p:cNvGrpSpPr/>
          <p:nvPr/>
        </p:nvGrpSpPr>
        <p:grpSpPr>
          <a:xfrm>
            <a:off x="3407967" y="4094480"/>
            <a:ext cx="5394001" cy="2215910"/>
            <a:chOff x="3407967" y="4094480"/>
            <a:chExt cx="5394001" cy="2215910"/>
          </a:xfrm>
        </p:grpSpPr>
        <p:sp>
          <p:nvSpPr>
            <p:cNvPr id="16" name="Rectangle 15"/>
            <p:cNvSpPr/>
            <p:nvPr/>
          </p:nvSpPr>
          <p:spPr>
            <a:xfrm>
              <a:off x="8213671" y="4094480"/>
              <a:ext cx="588297" cy="221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16" idx="1"/>
            </p:cNvCxnSpPr>
            <p:nvPr/>
          </p:nvCxnSpPr>
          <p:spPr>
            <a:xfrm flipH="1" flipV="1">
              <a:off x="5933440" y="5187438"/>
              <a:ext cx="2280231" cy="149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07967" y="4879269"/>
              <a:ext cx="2478664" cy="923330"/>
            </a:xfrm>
            <a:prstGeom prst="rect">
              <a:avLst/>
            </a:prstGeom>
            <a:noFill/>
          </p:spPr>
          <p:txBody>
            <a:bodyPr wrap="square" rtlCol="0">
              <a:spAutoFit/>
            </a:bodyPr>
            <a:lstStyle/>
            <a:p>
              <a:pPr algn="ctr"/>
              <a:r>
                <a:rPr lang="en-US" dirty="0"/>
                <a:t>How many independent variables do we have here?</a:t>
              </a:r>
            </a:p>
          </p:txBody>
        </p:sp>
      </p:grpSp>
    </p:spTree>
    <p:extLst>
      <p:ext uri="{BB962C8B-B14F-4D97-AF65-F5344CB8AC3E}">
        <p14:creationId xmlns:p14="http://schemas.microsoft.com/office/powerpoint/2010/main" val="13217267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𝑭</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616805283"/>
                  </p:ext>
                </p:extLst>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3"/>
                          <a:stretch>
                            <a:fillRect t="-1639" r="-219672" b="-601639"/>
                          </a:stretch>
                        </a:blipFill>
                      </a:tcPr>
                    </a:tc>
                    <a:tc>
                      <a:txBody>
                        <a:bodyPr/>
                        <a:lstStyle/>
                        <a:p>
                          <a:endParaRPr lang="en-US"/>
                        </a:p>
                      </a:txBody>
                      <a:tcPr>
                        <a:blipFill>
                          <a:blip r:embed="rId3"/>
                          <a:stretch>
                            <a:fillRect l="-45865"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𝑪</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002331671"/>
                  </p:ext>
                </p:extLst>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4"/>
                          <a:stretch>
                            <a:fillRect l="-1639" t="-1639" r="-219672" b="-601639"/>
                          </a:stretch>
                        </a:blipFill>
                      </a:tcPr>
                    </a:tc>
                    <a:tc>
                      <a:txBody>
                        <a:bodyPr/>
                        <a:lstStyle/>
                        <a:p>
                          <a:endParaRPr lang="en-US"/>
                        </a:p>
                      </a:txBody>
                      <a:tcPr>
                        <a:blipFill>
                          <a:blip r:embed="rId4"/>
                          <a:stretch>
                            <a:fillRect l="-46617"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p:cxnSp>
        <p:nvCxnSpPr>
          <p:cNvPr id="10" name="Straight Arrow Connector 9"/>
          <p:cNvCxnSpPr/>
          <p:nvPr/>
        </p:nvCxnSpPr>
        <p:spPr>
          <a:xfrm>
            <a:off x="8913904" y="5187438"/>
            <a:ext cx="1636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932954" y="6249322"/>
            <a:ext cx="1597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9099828" y="4754972"/>
                <a:ext cx="1228862"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𝑪</m:t>
                          </m:r>
                        </m:e>
                        <m:e>
                          <m:r>
                            <a:rPr lang="en-US" sz="1200" b="1" i="1">
                              <a:latin typeface="Cambria Math" panose="02040503050406030204" pitchFamily="18" charset="0"/>
                            </a:rPr>
                            <m:t>𝑭</m:t>
                          </m:r>
                        </m:e>
                      </m:d>
                    </m:oMath>
                  </m:oMathPara>
                </a14:m>
                <a:endParaRPr lang="en-US" sz="1200" dirty="0"/>
              </a:p>
            </p:txBody>
          </p:sp>
        </mc:Choice>
        <mc:Fallback xmlns="">
          <p:sp>
            <p:nvSpPr>
              <p:cNvPr id="12" name="Rectangle 11"/>
              <p:cNvSpPr>
                <a:spLocks noRot="1" noChangeAspect="1" noMove="1" noResize="1" noEditPoints="1" noAdjustHandles="1" noChangeArrowheads="1" noChangeShapeType="1" noTextEdit="1"/>
              </p:cNvSpPr>
              <p:nvPr/>
            </p:nvSpPr>
            <p:spPr>
              <a:xfrm>
                <a:off x="9099828" y="4754972"/>
                <a:ext cx="1228862"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191199" y="5816855"/>
                <a:ext cx="1137491"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𝑭</m:t>
                          </m:r>
                        </m:e>
                        <m:e>
                          <m:r>
                            <a:rPr lang="en-US" sz="1200" b="1" i="1" smtClean="0">
                              <a:latin typeface="Cambria Math" panose="02040503050406030204" pitchFamily="18" charset="0"/>
                            </a:rPr>
                            <m:t>𝑪</m:t>
                          </m:r>
                        </m:e>
                      </m:d>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9191199" y="5816855"/>
                <a:ext cx="1137491" cy="276999"/>
              </a:xfrm>
              <a:prstGeom prst="rect">
                <a:avLst/>
              </a:prstGeom>
              <a:blipFill>
                <a:blip r:embed="rId6"/>
                <a:stretch>
                  <a:fillRect/>
                </a:stretch>
              </a:blipFill>
            </p:spPr>
            <p:txBody>
              <a:bodyPr/>
              <a:lstStyle/>
              <a:p>
                <a:r>
                  <a:rPr lang="en-US">
                    <a:noFill/>
                  </a:rPr>
                  <a:t> </a:t>
                </a:r>
              </a:p>
            </p:txBody>
          </p:sp>
        </mc:Fallback>
      </mc:AlternateContent>
      <p:sp>
        <p:nvSpPr>
          <p:cNvPr id="14" name="TextBox 13"/>
          <p:cNvSpPr txBox="1"/>
          <p:nvPr/>
        </p:nvSpPr>
        <p:spPr>
          <a:xfrm>
            <a:off x="8213671" y="3085094"/>
            <a:ext cx="2740430" cy="369332"/>
          </a:xfrm>
          <a:prstGeom prst="rect">
            <a:avLst/>
          </a:prstGeom>
          <a:noFill/>
        </p:spPr>
        <p:txBody>
          <a:bodyPr wrap="none" rtlCol="0">
            <a:spAutoFit/>
          </a:bodyPr>
          <a:lstStyle/>
          <a:p>
            <a:r>
              <a:rPr lang="en-US" dirty="0"/>
              <a:t>Which are the parameters?</a:t>
            </a:r>
          </a:p>
        </p:txBody>
      </p:sp>
      <p:graphicFrame>
        <p:nvGraphicFramePr>
          <p:cNvPr id="2" name="Table 1"/>
          <p:cNvGraphicFramePr>
            <a:graphicFrameLocks noGrp="1"/>
          </p:cNvGraphicFramePr>
          <p:nvPr/>
        </p:nvGraphicFramePr>
        <p:xfrm>
          <a:off x="304801" y="3085094"/>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2996261"/>
                  </a:ext>
                </a:extLst>
              </a:tr>
            </a:tbl>
          </a:graphicData>
        </a:graphic>
      </p:graphicFrame>
      <p:sp>
        <p:nvSpPr>
          <p:cNvPr id="4" name="TextBox 3"/>
          <p:cNvSpPr txBox="1"/>
          <p:nvPr/>
        </p:nvSpPr>
        <p:spPr>
          <a:xfrm>
            <a:off x="2485758" y="2640065"/>
            <a:ext cx="2353850" cy="369332"/>
          </a:xfrm>
          <a:prstGeom prst="rect">
            <a:avLst/>
          </a:prstGeom>
          <a:noFill/>
        </p:spPr>
        <p:txBody>
          <a:bodyPr wrap="none" rtlCol="0">
            <a:spAutoFit/>
          </a:bodyPr>
          <a:lstStyle/>
          <a:p>
            <a:r>
              <a:rPr lang="en-US" dirty="0"/>
              <a:t>Chromosome structure</a:t>
            </a:r>
          </a:p>
        </p:txBody>
      </p:sp>
      <p:sp>
        <p:nvSpPr>
          <p:cNvPr id="5" name="TextBox 4"/>
          <p:cNvSpPr txBox="1"/>
          <p:nvPr/>
        </p:nvSpPr>
        <p:spPr>
          <a:xfrm>
            <a:off x="942190" y="3859628"/>
            <a:ext cx="5258106" cy="369332"/>
          </a:xfrm>
          <a:prstGeom prst="rect">
            <a:avLst/>
          </a:prstGeom>
          <a:noFill/>
        </p:spPr>
        <p:txBody>
          <a:bodyPr wrap="none" rtlCol="0">
            <a:spAutoFit/>
          </a:bodyPr>
          <a:lstStyle/>
          <a:p>
            <a:r>
              <a:rPr lang="en-US" i="1" dirty="0"/>
              <a:t>“Put in a vector the parameters you want to estimate”</a:t>
            </a:r>
          </a:p>
        </p:txBody>
      </p:sp>
      <p:sp>
        <p:nvSpPr>
          <p:cNvPr id="15" name="TextBox 14"/>
          <p:cNvSpPr txBox="1"/>
          <p:nvPr/>
        </p:nvSpPr>
        <p:spPr>
          <a:xfrm>
            <a:off x="1358750" y="4228960"/>
            <a:ext cx="3986669" cy="369332"/>
          </a:xfrm>
          <a:prstGeom prst="rect">
            <a:avLst/>
          </a:prstGeom>
          <a:noFill/>
        </p:spPr>
        <p:txBody>
          <a:bodyPr wrap="none" rtlCol="0">
            <a:spAutoFit/>
          </a:bodyPr>
          <a:lstStyle/>
          <a:p>
            <a:r>
              <a:rPr lang="en-US" i="1" dirty="0"/>
              <a:t>“taking into account possible conditions”</a:t>
            </a:r>
          </a:p>
        </p:txBody>
      </p:sp>
      <p:grpSp>
        <p:nvGrpSpPr>
          <p:cNvPr id="20" name="Group 19"/>
          <p:cNvGrpSpPr/>
          <p:nvPr/>
        </p:nvGrpSpPr>
        <p:grpSpPr>
          <a:xfrm>
            <a:off x="3407967" y="4094480"/>
            <a:ext cx="5394001" cy="2262117"/>
            <a:chOff x="3407967" y="4094480"/>
            <a:chExt cx="5394001" cy="2262117"/>
          </a:xfrm>
        </p:grpSpPr>
        <p:sp>
          <p:nvSpPr>
            <p:cNvPr id="16" name="Rectangle 15"/>
            <p:cNvSpPr/>
            <p:nvPr/>
          </p:nvSpPr>
          <p:spPr>
            <a:xfrm>
              <a:off x="8213671" y="4094480"/>
              <a:ext cx="588297" cy="221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16" idx="1"/>
            </p:cNvCxnSpPr>
            <p:nvPr/>
          </p:nvCxnSpPr>
          <p:spPr>
            <a:xfrm flipH="1" flipV="1">
              <a:off x="5933440" y="5187438"/>
              <a:ext cx="2280231" cy="149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07967" y="4879269"/>
              <a:ext cx="2478664" cy="1477328"/>
            </a:xfrm>
            <a:prstGeom prst="rect">
              <a:avLst/>
            </a:prstGeom>
            <a:noFill/>
          </p:spPr>
          <p:txBody>
            <a:bodyPr wrap="square" rtlCol="0">
              <a:spAutoFit/>
            </a:bodyPr>
            <a:lstStyle/>
            <a:p>
              <a:pPr algn="ctr"/>
              <a:r>
                <a:rPr lang="en-US" dirty="0"/>
                <a:t>How many independent variables do we have here?</a:t>
              </a:r>
            </a:p>
            <a:p>
              <a:pPr algn="ctr"/>
              <a:r>
                <a:rPr lang="en-US" dirty="0"/>
                <a:t>5 (because all the variables must add to 1)</a:t>
              </a:r>
            </a:p>
          </p:txBody>
        </p:sp>
      </p:grpSp>
      <p:sp>
        <p:nvSpPr>
          <p:cNvPr id="17" name="TextBox 16"/>
          <p:cNvSpPr txBox="1"/>
          <p:nvPr/>
        </p:nvSpPr>
        <p:spPr>
          <a:xfrm>
            <a:off x="2103479" y="6346659"/>
            <a:ext cx="5521896" cy="369332"/>
          </a:xfrm>
          <a:prstGeom prst="rect">
            <a:avLst/>
          </a:prstGeom>
          <a:noFill/>
        </p:spPr>
        <p:txBody>
          <a:bodyPr wrap="none" rtlCol="0">
            <a:spAutoFit/>
          </a:bodyPr>
          <a:lstStyle/>
          <a:p>
            <a:r>
              <a:rPr lang="en-US" dirty="0"/>
              <a:t>In statistical jargon we would say n-1 degrees of freedom</a:t>
            </a:r>
          </a:p>
        </p:txBody>
      </p:sp>
    </p:spTree>
    <p:extLst>
      <p:ext uri="{BB962C8B-B14F-4D97-AF65-F5344CB8AC3E}">
        <p14:creationId xmlns:p14="http://schemas.microsoft.com/office/powerpoint/2010/main" val="127456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p:graphicFrame>
        <p:nvGraphicFramePr>
          <p:cNvPr id="2" name="Table 1"/>
          <p:cNvGraphicFramePr>
            <a:graphicFrameLocks noGrp="1"/>
          </p:cNvGraphicFramePr>
          <p:nvPr/>
        </p:nvGraphicFramePr>
        <p:xfrm>
          <a:off x="304801" y="3085094"/>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2996261"/>
                  </a:ext>
                </a:extLst>
              </a:tr>
            </a:tbl>
          </a:graphicData>
        </a:graphic>
      </p:graphicFrame>
      <p:sp>
        <p:nvSpPr>
          <p:cNvPr id="4" name="TextBox 3"/>
          <p:cNvSpPr txBox="1"/>
          <p:nvPr/>
        </p:nvSpPr>
        <p:spPr>
          <a:xfrm>
            <a:off x="2485758" y="2640065"/>
            <a:ext cx="2353850" cy="369332"/>
          </a:xfrm>
          <a:prstGeom prst="rect">
            <a:avLst/>
          </a:prstGeom>
          <a:noFill/>
        </p:spPr>
        <p:txBody>
          <a:bodyPr wrap="none" rtlCol="0">
            <a:spAutoFit/>
          </a:bodyPr>
          <a:lstStyle/>
          <a:p>
            <a:r>
              <a:rPr lang="en-US" dirty="0"/>
              <a:t>Chromosome structure</a:t>
            </a:r>
          </a:p>
        </p:txBody>
      </p:sp>
      <p:sp>
        <p:nvSpPr>
          <p:cNvPr id="5" name="TextBox 4"/>
          <p:cNvSpPr txBox="1"/>
          <p:nvPr/>
        </p:nvSpPr>
        <p:spPr>
          <a:xfrm>
            <a:off x="942190" y="3859628"/>
            <a:ext cx="5258106" cy="369332"/>
          </a:xfrm>
          <a:prstGeom prst="rect">
            <a:avLst/>
          </a:prstGeom>
          <a:noFill/>
        </p:spPr>
        <p:txBody>
          <a:bodyPr wrap="none" rtlCol="0">
            <a:spAutoFit/>
          </a:bodyPr>
          <a:lstStyle/>
          <a:p>
            <a:r>
              <a:rPr lang="en-US" i="1" dirty="0"/>
              <a:t>“Put in a vector the parameters you want to estimate”</a:t>
            </a:r>
          </a:p>
        </p:txBody>
      </p:sp>
      <p:sp>
        <p:nvSpPr>
          <p:cNvPr id="15" name="TextBox 14"/>
          <p:cNvSpPr txBox="1"/>
          <p:nvPr/>
        </p:nvSpPr>
        <p:spPr>
          <a:xfrm>
            <a:off x="1358750" y="4228960"/>
            <a:ext cx="3986669" cy="369332"/>
          </a:xfrm>
          <a:prstGeom prst="rect">
            <a:avLst/>
          </a:prstGeom>
          <a:noFill/>
        </p:spPr>
        <p:txBody>
          <a:bodyPr wrap="none" rtlCol="0">
            <a:spAutoFit/>
          </a:bodyPr>
          <a:lstStyle/>
          <a:p>
            <a:r>
              <a:rPr lang="en-US" i="1" dirty="0"/>
              <a:t>“taking into account possible conditions”</a:t>
            </a:r>
          </a:p>
        </p:txBody>
      </p:sp>
      <p:sp>
        <p:nvSpPr>
          <p:cNvPr id="21" name="TextBox 20"/>
          <p:cNvSpPr txBox="1"/>
          <p:nvPr/>
        </p:nvSpPr>
        <p:spPr>
          <a:xfrm>
            <a:off x="622852" y="4787447"/>
            <a:ext cx="6168100" cy="646331"/>
          </a:xfrm>
          <a:prstGeom prst="rect">
            <a:avLst/>
          </a:prstGeom>
          <a:noFill/>
        </p:spPr>
        <p:txBody>
          <a:bodyPr wrap="none" rtlCol="0">
            <a:spAutoFit/>
          </a:bodyPr>
          <a:lstStyle/>
          <a:p>
            <a:pPr algn="ctr"/>
            <a:r>
              <a:rPr lang="en-US" i="1" dirty="0"/>
              <a:t>Some subsets of parameters must add to 1 (we can exclude one)</a:t>
            </a:r>
          </a:p>
          <a:p>
            <a:pPr algn="ctr"/>
            <a:r>
              <a:rPr lang="en-US" i="1" dirty="0"/>
              <a:t>All parameters cannot be greater than 1</a:t>
            </a:r>
          </a:p>
        </p:txBody>
      </p:sp>
      <p:sp>
        <p:nvSpPr>
          <p:cNvPr id="22" name="TextBox 21"/>
          <p:cNvSpPr txBox="1"/>
          <p:nvPr/>
        </p:nvSpPr>
        <p:spPr>
          <a:xfrm>
            <a:off x="6837685" y="4925947"/>
            <a:ext cx="3600666" cy="369332"/>
          </a:xfrm>
          <a:prstGeom prst="rect">
            <a:avLst/>
          </a:prstGeom>
          <a:noFill/>
        </p:spPr>
        <p:txBody>
          <a:bodyPr wrap="none" rtlCol="0">
            <a:spAutoFit/>
          </a:bodyPr>
          <a:lstStyle/>
          <a:p>
            <a:pPr algn="ctr"/>
            <a:r>
              <a:rPr lang="en-US" i="1" dirty="0"/>
              <a:t>Conditions of this particular problem</a:t>
            </a:r>
          </a:p>
        </p:txBody>
      </p:sp>
      <p:sp>
        <p:nvSpPr>
          <p:cNvPr id="13" name="TextBox 12"/>
          <p:cNvSpPr txBox="1"/>
          <p:nvPr/>
        </p:nvSpPr>
        <p:spPr>
          <a:xfrm>
            <a:off x="1121326" y="5760253"/>
            <a:ext cx="9346789" cy="461665"/>
          </a:xfrm>
          <a:prstGeom prst="rect">
            <a:avLst/>
          </a:prstGeom>
          <a:noFill/>
        </p:spPr>
        <p:txBody>
          <a:bodyPr wrap="none" rtlCol="0">
            <a:spAutoFit/>
          </a:bodyPr>
          <a:lstStyle/>
          <a:p>
            <a:r>
              <a:rPr lang="en-US" sz="2400" b="1" dirty="0">
                <a:solidFill>
                  <a:srgbClr val="FF0000"/>
                </a:solidFill>
              </a:rPr>
              <a:t>Find a way how to transform the variables so the conditions are fulfilled</a:t>
            </a:r>
          </a:p>
        </p:txBody>
      </p:sp>
    </p:spTree>
    <p:extLst>
      <p:ext uri="{BB962C8B-B14F-4D97-AF65-F5344CB8AC3E}">
        <p14:creationId xmlns:p14="http://schemas.microsoft.com/office/powerpoint/2010/main" val="52480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42703" y="9920"/>
            <a:ext cx="10515600" cy="1325563"/>
          </a:xfrm>
        </p:spPr>
        <p:txBody>
          <a:bodyPr/>
          <a:lstStyle/>
          <a:p>
            <a:r>
              <a:rPr lang="en-US" dirty="0"/>
              <a:t>Other examples of finding a pattern in the sequence: </a:t>
            </a:r>
            <a:r>
              <a:rPr lang="en-US" dirty="0" err="1"/>
              <a:t>Metilation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417" y="1981814"/>
            <a:ext cx="8096250" cy="4152900"/>
          </a:xfrm>
          <a:prstGeom prst="rect">
            <a:avLst/>
          </a:prstGeom>
        </p:spPr>
      </p:pic>
      <p:sp>
        <p:nvSpPr>
          <p:cNvPr id="6" name="TextBox 5"/>
          <p:cNvSpPr txBox="1"/>
          <p:nvPr/>
        </p:nvSpPr>
        <p:spPr>
          <a:xfrm>
            <a:off x="4376258" y="1335483"/>
            <a:ext cx="3087320" cy="646331"/>
          </a:xfrm>
          <a:prstGeom prst="rect">
            <a:avLst/>
          </a:prstGeom>
          <a:noFill/>
        </p:spPr>
        <p:txBody>
          <a:bodyPr wrap="none" rtlCol="0">
            <a:spAutoFit/>
          </a:bodyPr>
          <a:lstStyle/>
          <a:p>
            <a:r>
              <a:rPr lang="en-US" sz="3600" dirty="0"/>
              <a:t>DNA </a:t>
            </a:r>
            <a:r>
              <a:rPr lang="en-US" sz="3600" dirty="0" err="1"/>
              <a:t>Metilation</a:t>
            </a:r>
            <a:endParaRPr lang="en-US" sz="3600" dirty="0"/>
          </a:p>
        </p:txBody>
      </p:sp>
      <p:sp>
        <p:nvSpPr>
          <p:cNvPr id="7" name="Rectangle 6"/>
          <p:cNvSpPr/>
          <p:nvPr/>
        </p:nvSpPr>
        <p:spPr>
          <a:xfrm>
            <a:off x="497841" y="6346875"/>
            <a:ext cx="12182494" cy="369332"/>
          </a:xfrm>
          <a:prstGeom prst="rect">
            <a:avLst/>
          </a:prstGeom>
        </p:spPr>
        <p:txBody>
          <a:bodyPr wrap="square">
            <a:spAutoFit/>
          </a:bodyPr>
          <a:lstStyle/>
          <a:p>
            <a:r>
              <a:rPr lang="en-US" dirty="0"/>
              <a:t>A Review of Three Different Studies on Hidden Markov Models for Epigenetic Problems: A Computational Perspective</a:t>
            </a:r>
          </a:p>
        </p:txBody>
      </p:sp>
    </p:spTree>
    <p:extLst>
      <p:ext uri="{BB962C8B-B14F-4D97-AF65-F5344CB8AC3E}">
        <p14:creationId xmlns:p14="http://schemas.microsoft.com/office/powerpoint/2010/main" val="1816083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6" name="TextBox 5"/>
          <p:cNvSpPr txBox="1"/>
          <p:nvPr/>
        </p:nvSpPr>
        <p:spPr>
          <a:xfrm>
            <a:off x="553982" y="1232972"/>
            <a:ext cx="2854436" cy="369332"/>
          </a:xfrm>
          <a:prstGeom prst="rect">
            <a:avLst/>
          </a:prstGeom>
          <a:noFill/>
        </p:spPr>
        <p:txBody>
          <a:bodyPr wrap="none" rtlCol="0">
            <a:spAutoFit/>
          </a:bodyPr>
          <a:lstStyle/>
          <a:p>
            <a:r>
              <a:rPr lang="en-US" dirty="0"/>
              <a:t>Discrete probability function</a:t>
            </a:r>
          </a:p>
        </p:txBody>
      </p:sp>
      <mc:AlternateContent xmlns:mc="http://schemas.openxmlformats.org/markup-compatibility/2006" xmlns:a14="http://schemas.microsoft.com/office/drawing/2010/main">
        <mc:Choice Requires="a14">
          <p:sp>
            <p:nvSpPr>
              <p:cNvPr id="10" name="TextBox 9"/>
              <p:cNvSpPr txBox="1"/>
              <p:nvPr/>
            </p:nvSpPr>
            <p:spPr>
              <a:xfrm>
                <a:off x="701040" y="1996440"/>
                <a:ext cx="9707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01040" y="1996440"/>
                <a:ext cx="970779" cy="276999"/>
              </a:xfrm>
              <a:prstGeom prst="rect">
                <a:avLst/>
              </a:prstGeom>
              <a:blipFill>
                <a:blip r:embed="rId3"/>
                <a:stretch>
                  <a:fillRect l="-5031" r="-1887"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49295" y="2463800"/>
                <a:ext cx="1022524"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𝐾</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nary>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49295" y="2463800"/>
                <a:ext cx="1022524" cy="778931"/>
              </a:xfrm>
              <a:prstGeom prst="rect">
                <a:avLst/>
              </a:prstGeom>
              <a:blipFill>
                <a:blip r:embed="rId4"/>
                <a:stretch>
                  <a:fillRect/>
                </a:stretch>
              </a:blipFill>
            </p:spPr>
            <p:txBody>
              <a:bodyPr/>
              <a:lstStyle/>
              <a:p>
                <a:r>
                  <a:rPr lang="en-US">
                    <a:noFill/>
                  </a:rPr>
                  <a:t> </a:t>
                </a:r>
              </a:p>
            </p:txBody>
          </p:sp>
        </mc:Fallback>
      </mc:AlternateContent>
      <p:sp>
        <p:nvSpPr>
          <p:cNvPr id="12" name="TextBox 11"/>
          <p:cNvSpPr txBox="1"/>
          <p:nvPr/>
        </p:nvSpPr>
        <p:spPr>
          <a:xfrm>
            <a:off x="5161280" y="1417638"/>
            <a:ext cx="4030142" cy="369332"/>
          </a:xfrm>
          <a:prstGeom prst="rect">
            <a:avLst/>
          </a:prstGeom>
          <a:noFill/>
        </p:spPr>
        <p:txBody>
          <a:bodyPr wrap="none" rtlCol="0">
            <a:spAutoFit/>
          </a:bodyPr>
          <a:lstStyle/>
          <a:p>
            <a:r>
              <a:rPr lang="en-US" dirty="0"/>
              <a:t>Logit transformation for a binary variable</a:t>
            </a:r>
          </a:p>
        </p:txBody>
      </p:sp>
      <mc:AlternateContent xmlns:mc="http://schemas.openxmlformats.org/markup-compatibility/2006" xmlns:a14="http://schemas.microsoft.com/office/drawing/2010/main">
        <mc:Choice Requires="a14">
          <p:sp>
            <p:nvSpPr>
              <p:cNvPr id="13" name="TextBox 12"/>
              <p:cNvSpPr txBox="1"/>
              <p:nvPr/>
            </p:nvSpPr>
            <p:spPr>
              <a:xfrm>
                <a:off x="4998720" y="1979725"/>
                <a:ext cx="2721964"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𝑖</m:t>
                          </m:r>
                        </m:sub>
                      </m:sSub>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log</m:t>
                      </m:r>
                      <m:d>
                        <m:dPr>
                          <m:ctrlPr>
                            <a:rPr lang="en-US" sz="2800" b="0" i="1" smtClean="0">
                              <a:latin typeface="Cambria Math" panose="02040503050406030204" pitchFamily="18" charset="0"/>
                              <a:ea typeface="Cambria Math" panose="02040503050406030204" pitchFamily="18" charset="0"/>
                            </a:rPr>
                          </m:ctrlPr>
                        </m:dPr>
                        <m:e>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𝑖</m:t>
                                  </m:r>
                                </m:sub>
                              </m:sSub>
                            </m:num>
                            <m:den>
                              <m:r>
                                <a:rPr lang="en-US" sz="2800" b="0" i="1" smtClean="0">
                                  <a:latin typeface="Cambria Math" panose="02040503050406030204" pitchFamily="18" charset="0"/>
                                  <a:ea typeface="Cambria Math" panose="02040503050406030204" pitchFamily="18" charset="0"/>
                                </a:rPr>
                                <m:t>1−</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𝑖</m:t>
                                  </m:r>
                                </m:sub>
                              </m:sSub>
                            </m:den>
                          </m:f>
                        </m:e>
                      </m:d>
                    </m:oMath>
                  </m:oMathPara>
                </a14:m>
                <a:endParaRPr 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998720" y="1979725"/>
                <a:ext cx="2721964" cy="968150"/>
              </a:xfrm>
              <a:prstGeom prst="rect">
                <a:avLst/>
              </a:prstGeom>
              <a:blipFill>
                <a:blip r:embed="rId5"/>
                <a:stretch>
                  <a:fillRect/>
                </a:stretch>
              </a:blipFill>
            </p:spPr>
            <p:txBody>
              <a:bodyPr/>
              <a:lstStyle/>
              <a:p>
                <a:r>
                  <a:rPr lang="en-US">
                    <a:noFill/>
                  </a:rPr>
                  <a:t> </a:t>
                </a:r>
              </a:p>
            </p:txBody>
          </p:sp>
        </mc:Fallback>
      </mc:AlternateContent>
      <p:grpSp>
        <p:nvGrpSpPr>
          <p:cNvPr id="20" name="Group 19"/>
          <p:cNvGrpSpPr/>
          <p:nvPr/>
        </p:nvGrpSpPr>
        <p:grpSpPr>
          <a:xfrm>
            <a:off x="6502400" y="1996439"/>
            <a:ext cx="4066740" cy="1615624"/>
            <a:chOff x="6502400" y="1996439"/>
            <a:chExt cx="4066740" cy="1615624"/>
          </a:xfrm>
        </p:grpSpPr>
        <p:grpSp>
          <p:nvGrpSpPr>
            <p:cNvPr id="18" name="Group 17"/>
            <p:cNvGrpSpPr/>
            <p:nvPr/>
          </p:nvGrpSpPr>
          <p:grpSpPr>
            <a:xfrm>
              <a:off x="6502400" y="1996439"/>
              <a:ext cx="2032000" cy="1386841"/>
              <a:chOff x="6502400" y="1996439"/>
              <a:chExt cx="2032000" cy="1386841"/>
            </a:xfrm>
          </p:grpSpPr>
          <p:sp>
            <p:nvSpPr>
              <p:cNvPr id="14" name="Rectangle 13"/>
              <p:cNvSpPr/>
              <p:nvPr/>
            </p:nvSpPr>
            <p:spPr>
              <a:xfrm>
                <a:off x="6502400" y="1996439"/>
                <a:ext cx="1026160" cy="9514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7518400" y="2937715"/>
                <a:ext cx="1016000" cy="4455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8531659" y="3242731"/>
              <a:ext cx="2037481" cy="369332"/>
            </a:xfrm>
            <a:prstGeom prst="rect">
              <a:avLst/>
            </a:prstGeom>
            <a:noFill/>
          </p:spPr>
          <p:txBody>
            <a:bodyPr wrap="none" rtlCol="0">
              <a:spAutoFit/>
            </a:bodyPr>
            <a:lstStyle/>
            <a:p>
              <a:r>
                <a:rPr lang="en-US" dirty="0"/>
                <a:t>Which is the range?</a:t>
              </a:r>
            </a:p>
          </p:txBody>
        </p:sp>
      </p:grpSp>
      <p:grpSp>
        <p:nvGrpSpPr>
          <p:cNvPr id="28" name="Group 27"/>
          <p:cNvGrpSpPr/>
          <p:nvPr/>
        </p:nvGrpSpPr>
        <p:grpSpPr>
          <a:xfrm>
            <a:off x="4142538" y="2177522"/>
            <a:ext cx="2037481" cy="1717504"/>
            <a:chOff x="4142538" y="2177522"/>
            <a:chExt cx="2037481" cy="1717504"/>
          </a:xfrm>
        </p:grpSpPr>
        <p:sp>
          <p:nvSpPr>
            <p:cNvPr id="23" name="Rectangle 22"/>
            <p:cNvSpPr/>
            <p:nvPr/>
          </p:nvSpPr>
          <p:spPr>
            <a:xfrm>
              <a:off x="4852518" y="2177522"/>
              <a:ext cx="617523" cy="5725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23" idx="2"/>
            </p:cNvCxnSpPr>
            <p:nvPr/>
          </p:nvCxnSpPr>
          <p:spPr>
            <a:xfrm flipH="1">
              <a:off x="5142941" y="2750078"/>
              <a:ext cx="18339" cy="7598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142538" y="3525694"/>
              <a:ext cx="2037481" cy="369332"/>
            </a:xfrm>
            <a:prstGeom prst="rect">
              <a:avLst/>
            </a:prstGeom>
          </p:spPr>
          <p:txBody>
            <a:bodyPr wrap="none">
              <a:spAutoFit/>
            </a:bodyPr>
            <a:lstStyle/>
            <a:p>
              <a:r>
                <a:rPr lang="en-US" dirty="0"/>
                <a:t>Which is the range?</a:t>
              </a:r>
            </a:p>
          </p:txBody>
        </p:sp>
      </p:grpSp>
      <p:grpSp>
        <p:nvGrpSpPr>
          <p:cNvPr id="31" name="Group 30"/>
          <p:cNvGrpSpPr/>
          <p:nvPr/>
        </p:nvGrpSpPr>
        <p:grpSpPr>
          <a:xfrm>
            <a:off x="3340053" y="4051176"/>
            <a:ext cx="7582921" cy="2627691"/>
            <a:chOff x="3340053" y="4051176"/>
            <a:chExt cx="7582921" cy="2627691"/>
          </a:xfrm>
        </p:grpSpPr>
        <p:pic>
          <p:nvPicPr>
            <p:cNvPr id="29" name="Picture 28"/>
            <p:cNvPicPr>
              <a:picLocks noChangeAspect="1"/>
            </p:cNvPicPr>
            <p:nvPr/>
          </p:nvPicPr>
          <p:blipFill>
            <a:blip r:embed="rId6"/>
            <a:stretch>
              <a:fillRect/>
            </a:stretch>
          </p:blipFill>
          <p:spPr>
            <a:xfrm>
              <a:off x="3340053" y="4051176"/>
              <a:ext cx="3605775" cy="2627691"/>
            </a:xfrm>
            <a:prstGeom prst="rect">
              <a:avLst/>
            </a:prstGeom>
          </p:spPr>
        </p:pic>
        <mc:AlternateContent xmlns:mc="http://schemas.openxmlformats.org/markup-compatibility/2006" xmlns:a14="http://schemas.microsoft.com/office/drawing/2010/main">
          <mc:Choice Requires="a14">
            <p:sp>
              <p:nvSpPr>
                <p:cNvPr id="30" name="TextBox 29"/>
                <p:cNvSpPr txBox="1"/>
                <p:nvPr/>
              </p:nvSpPr>
              <p:spPr>
                <a:xfrm>
                  <a:off x="6593840" y="4718691"/>
                  <a:ext cx="432913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(0,1)</m:t>
                        </m:r>
                      </m:oMath>
                    </m:oMathPara>
                  </a14:m>
                  <a:endParaRPr lang="en-US" dirty="0"/>
                </a:p>
                <a:p>
                  <a:r>
                    <a:rPr lang="en-US" dirty="0"/>
                    <a:t>Looks like a Normal distribution, but it is not</a:t>
                  </a:r>
                </a:p>
              </p:txBody>
            </p:sp>
          </mc:Choice>
          <mc:Fallback xmlns="">
            <p:sp>
              <p:nvSpPr>
                <p:cNvPr id="30" name="TextBox 29"/>
                <p:cNvSpPr txBox="1">
                  <a:spLocks noRot="1" noChangeAspect="1" noMove="1" noResize="1" noEditPoints="1" noAdjustHandles="1" noChangeArrowheads="1" noChangeShapeType="1" noTextEdit="1"/>
                </p:cNvSpPr>
                <p:nvPr/>
              </p:nvSpPr>
              <p:spPr>
                <a:xfrm>
                  <a:off x="6593840" y="4718691"/>
                  <a:ext cx="4329134" cy="646331"/>
                </a:xfrm>
                <a:prstGeom prst="rect">
                  <a:avLst/>
                </a:prstGeom>
                <a:blipFill>
                  <a:blip r:embed="rId7"/>
                  <a:stretch>
                    <a:fillRect l="-1268" r="-282" b="-14151"/>
                  </a:stretch>
                </a:blipFill>
              </p:spPr>
              <p:txBody>
                <a:bodyPr/>
                <a:lstStyle/>
                <a:p>
                  <a:r>
                    <a:rPr lang="en-US">
                      <a:noFill/>
                    </a:rPr>
                    <a:t> </a:t>
                  </a:r>
                </a:p>
              </p:txBody>
            </p:sp>
          </mc:Fallback>
        </mc:AlternateContent>
      </p:grpSp>
    </p:spTree>
    <p:extLst>
      <p:ext uri="{BB962C8B-B14F-4D97-AF65-F5344CB8AC3E}">
        <p14:creationId xmlns:p14="http://schemas.microsoft.com/office/powerpoint/2010/main" val="9677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6" name="TextBox 5"/>
          <p:cNvSpPr txBox="1"/>
          <p:nvPr/>
        </p:nvSpPr>
        <p:spPr>
          <a:xfrm>
            <a:off x="553982" y="1232972"/>
            <a:ext cx="2854436" cy="369332"/>
          </a:xfrm>
          <a:prstGeom prst="rect">
            <a:avLst/>
          </a:prstGeom>
          <a:noFill/>
        </p:spPr>
        <p:txBody>
          <a:bodyPr wrap="none" rtlCol="0">
            <a:spAutoFit/>
          </a:bodyPr>
          <a:lstStyle/>
          <a:p>
            <a:r>
              <a:rPr lang="en-US" dirty="0"/>
              <a:t>Discrete probability function</a:t>
            </a:r>
          </a:p>
        </p:txBody>
      </p:sp>
      <mc:AlternateContent xmlns:mc="http://schemas.openxmlformats.org/markup-compatibility/2006" xmlns:a14="http://schemas.microsoft.com/office/drawing/2010/main">
        <mc:Choice Requires="a14">
          <p:sp>
            <p:nvSpPr>
              <p:cNvPr id="10" name="TextBox 9"/>
              <p:cNvSpPr txBox="1"/>
              <p:nvPr/>
            </p:nvSpPr>
            <p:spPr>
              <a:xfrm>
                <a:off x="701040" y="1996440"/>
                <a:ext cx="9707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01040" y="1996440"/>
                <a:ext cx="970779" cy="276999"/>
              </a:xfrm>
              <a:prstGeom prst="rect">
                <a:avLst/>
              </a:prstGeom>
              <a:blipFill>
                <a:blip r:embed="rId3"/>
                <a:stretch>
                  <a:fillRect l="-5031" r="-1887"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49295" y="2463800"/>
                <a:ext cx="1022524"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𝐾</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nary>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49295" y="2463800"/>
                <a:ext cx="1022524" cy="778931"/>
              </a:xfrm>
              <a:prstGeom prst="rect">
                <a:avLst/>
              </a:prstGeom>
              <a:blipFill>
                <a:blip r:embed="rId4"/>
                <a:stretch>
                  <a:fillRect/>
                </a:stretch>
              </a:blipFill>
            </p:spPr>
            <p:txBody>
              <a:bodyPr/>
              <a:lstStyle/>
              <a:p>
                <a:r>
                  <a:rPr lang="en-US">
                    <a:noFill/>
                  </a:rPr>
                  <a:t> </a:t>
                </a:r>
              </a:p>
            </p:txBody>
          </p:sp>
        </mc:Fallback>
      </mc:AlternateContent>
      <p:sp>
        <p:nvSpPr>
          <p:cNvPr id="12" name="TextBox 11"/>
          <p:cNvSpPr txBox="1"/>
          <p:nvPr/>
        </p:nvSpPr>
        <p:spPr>
          <a:xfrm>
            <a:off x="5161280" y="1417638"/>
            <a:ext cx="4030142" cy="369332"/>
          </a:xfrm>
          <a:prstGeom prst="rect">
            <a:avLst/>
          </a:prstGeom>
          <a:noFill/>
        </p:spPr>
        <p:txBody>
          <a:bodyPr wrap="none" rtlCol="0">
            <a:spAutoFit/>
          </a:bodyPr>
          <a:lstStyle/>
          <a:p>
            <a:r>
              <a:rPr lang="en-US" dirty="0"/>
              <a:t>Logit transformation for a binary variable</a:t>
            </a:r>
          </a:p>
        </p:txBody>
      </p:sp>
      <mc:AlternateContent xmlns:mc="http://schemas.openxmlformats.org/markup-compatibility/2006" xmlns:a14="http://schemas.microsoft.com/office/drawing/2010/main">
        <mc:Choice Requires="a14">
          <p:sp>
            <p:nvSpPr>
              <p:cNvPr id="13" name="TextBox 12"/>
              <p:cNvSpPr txBox="1"/>
              <p:nvPr/>
            </p:nvSpPr>
            <p:spPr>
              <a:xfrm>
                <a:off x="4998720" y="1979725"/>
                <a:ext cx="2721964"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ea typeface="Cambria Math" panose="02040503050406030204" pitchFamily="18" charset="0"/>
                            </a:rPr>
                            <m:t>𝑖</m:t>
                          </m:r>
                        </m:sub>
                      </m:sSub>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log</m:t>
                      </m:r>
                      <m:d>
                        <m:dPr>
                          <m:ctrlPr>
                            <a:rPr lang="en-US" sz="2800" b="0" i="1" smtClean="0">
                              <a:latin typeface="Cambria Math" panose="02040503050406030204" pitchFamily="18" charset="0"/>
                              <a:ea typeface="Cambria Math" panose="02040503050406030204" pitchFamily="18" charset="0"/>
                            </a:rPr>
                          </m:ctrlPr>
                        </m:dPr>
                        <m:e>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𝑖</m:t>
                                  </m:r>
                                </m:sub>
                              </m:sSub>
                            </m:num>
                            <m:den>
                              <m:r>
                                <a:rPr lang="en-US" sz="2800" i="1" smtClean="0">
                                  <a:latin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𝑖</m:t>
                                  </m:r>
                                </m:sub>
                              </m:sSub>
                            </m:den>
                          </m:f>
                        </m:e>
                      </m:d>
                    </m:oMath>
                  </m:oMathPara>
                </a14:m>
                <a:endParaRPr 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998720" y="1979725"/>
                <a:ext cx="2721964" cy="968150"/>
              </a:xfrm>
              <a:prstGeom prst="rect">
                <a:avLst/>
              </a:prstGeom>
              <a:blipFill>
                <a:blip r:embed="rId5"/>
                <a:stretch>
                  <a:fillRect/>
                </a:stretch>
              </a:blipFill>
            </p:spPr>
            <p:txBody>
              <a:bodyPr/>
              <a:lstStyle/>
              <a:p>
                <a:r>
                  <a:rPr lang="en-US">
                    <a:noFill/>
                  </a:rPr>
                  <a:t> </a:t>
                </a:r>
              </a:p>
            </p:txBody>
          </p:sp>
        </mc:Fallback>
      </mc:AlternateContent>
      <p:sp>
        <p:nvSpPr>
          <p:cNvPr id="2" name="TextBox 1"/>
          <p:cNvSpPr txBox="1"/>
          <p:nvPr/>
        </p:nvSpPr>
        <p:spPr>
          <a:xfrm>
            <a:off x="5325957" y="3325296"/>
            <a:ext cx="2067489" cy="369332"/>
          </a:xfrm>
          <a:prstGeom prst="rect">
            <a:avLst/>
          </a:prstGeom>
          <a:noFill/>
        </p:spPr>
        <p:txBody>
          <a:bodyPr wrap="none" rtlCol="0">
            <a:spAutoFit/>
          </a:bodyPr>
          <a:lstStyle/>
          <a:p>
            <a:r>
              <a:rPr lang="en-US" dirty="0"/>
              <a:t>How to estimate pi?</a:t>
            </a:r>
          </a:p>
        </p:txBody>
      </p:sp>
    </p:spTree>
    <p:extLst>
      <p:ext uri="{BB962C8B-B14F-4D97-AF65-F5344CB8AC3E}">
        <p14:creationId xmlns:p14="http://schemas.microsoft.com/office/powerpoint/2010/main" val="1275938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6" name="TextBox 5"/>
          <p:cNvSpPr txBox="1"/>
          <p:nvPr/>
        </p:nvSpPr>
        <p:spPr>
          <a:xfrm>
            <a:off x="553982" y="1232972"/>
            <a:ext cx="2854436" cy="369332"/>
          </a:xfrm>
          <a:prstGeom prst="rect">
            <a:avLst/>
          </a:prstGeom>
          <a:noFill/>
        </p:spPr>
        <p:txBody>
          <a:bodyPr wrap="none" rtlCol="0">
            <a:spAutoFit/>
          </a:bodyPr>
          <a:lstStyle/>
          <a:p>
            <a:r>
              <a:rPr lang="en-US" dirty="0"/>
              <a:t>Discrete probability function</a:t>
            </a:r>
          </a:p>
        </p:txBody>
      </p:sp>
      <mc:AlternateContent xmlns:mc="http://schemas.openxmlformats.org/markup-compatibility/2006" xmlns:a14="http://schemas.microsoft.com/office/drawing/2010/main">
        <mc:Choice Requires="a14">
          <p:sp>
            <p:nvSpPr>
              <p:cNvPr id="10" name="TextBox 9"/>
              <p:cNvSpPr txBox="1"/>
              <p:nvPr/>
            </p:nvSpPr>
            <p:spPr>
              <a:xfrm>
                <a:off x="701040" y="1996440"/>
                <a:ext cx="9707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01040" y="1996440"/>
                <a:ext cx="970779" cy="276999"/>
              </a:xfrm>
              <a:prstGeom prst="rect">
                <a:avLst/>
              </a:prstGeom>
              <a:blipFill>
                <a:blip r:embed="rId3"/>
                <a:stretch>
                  <a:fillRect l="-5031" r="-1887"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49295" y="2463800"/>
                <a:ext cx="1022524"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𝐾</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nary>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49295" y="2463800"/>
                <a:ext cx="1022524" cy="7789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316531" y="2719436"/>
                <a:ext cx="3404545" cy="1475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𝑖</m:t>
                                  </m:r>
                                </m:sub>
                                <m:sup/>
                              </m:sSubSup>
                            </m:sup>
                          </m:sSup>
                        </m:num>
                        <m:den>
                          <m:r>
                            <a:rPr lang="en-US" sz="3200" b="0" i="1" smtClean="0">
                              <a:latin typeface="Cambria Math" panose="02040503050406030204" pitchFamily="18" charset="0"/>
                            </a:rPr>
                            <m:t>1+</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𝑗</m:t>
                              </m:r>
                            </m:sub>
                            <m:sup>
                              <m:r>
                                <a:rPr lang="en-US" sz="3200" b="0" i="1" smtClean="0">
                                  <a:latin typeface="Cambria Math" panose="02040503050406030204" pitchFamily="18" charset="0"/>
                                </a:rPr>
                                <m:t>𝐾</m:t>
                              </m:r>
                              <m:r>
                                <a:rPr lang="en-US" sz="3200" b="0" i="1" smtClean="0">
                                  <a:latin typeface="Cambria Math" panose="02040503050406030204" pitchFamily="18" charset="0"/>
                                </a:rPr>
                                <m:t>−1</m:t>
                              </m:r>
                            </m:sup>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ea typeface="Cambria Math" panose="02040503050406030204" pitchFamily="18" charset="0"/>
                                        </a:rPr>
                                        <m:t>𝑗</m:t>
                                      </m:r>
                                    </m:sub>
                                    <m:sup/>
                                  </m:sSubSup>
                                </m:sup>
                              </m:sSup>
                            </m:e>
                          </m:nary>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4316531" y="2719436"/>
                <a:ext cx="3404545" cy="1475853"/>
              </a:xfrm>
              <a:prstGeom prst="rect">
                <a:avLst/>
              </a:prstGeom>
              <a:blipFill>
                <a:blip r:embed="rId5"/>
                <a:stretch>
                  <a:fillRect/>
                </a:stretch>
              </a:blipFill>
            </p:spPr>
            <p:txBody>
              <a:bodyPr/>
              <a:lstStyle/>
              <a:p>
                <a:r>
                  <a:rPr lang="en-US">
                    <a:noFill/>
                  </a:rPr>
                  <a:t> </a:t>
                </a:r>
              </a:p>
            </p:txBody>
          </p:sp>
        </mc:Fallback>
      </mc:AlternateContent>
      <p:sp>
        <p:nvSpPr>
          <p:cNvPr id="4" name="TextBox 3"/>
          <p:cNvSpPr txBox="1"/>
          <p:nvPr/>
        </p:nvSpPr>
        <p:spPr>
          <a:xfrm>
            <a:off x="4642596" y="1817469"/>
            <a:ext cx="3241040" cy="646331"/>
          </a:xfrm>
          <a:prstGeom prst="rect">
            <a:avLst/>
          </a:prstGeom>
          <a:noFill/>
        </p:spPr>
        <p:txBody>
          <a:bodyPr wrap="square" rtlCol="0">
            <a:spAutoFit/>
          </a:bodyPr>
          <a:lstStyle/>
          <a:p>
            <a:pPr algn="ctr"/>
            <a:r>
              <a:rPr lang="en-US" i="1" dirty="0"/>
              <a:t>“Logit transformation of multinomial distribution”</a:t>
            </a:r>
          </a:p>
        </p:txBody>
      </p:sp>
      <mc:AlternateContent xmlns:mc="http://schemas.openxmlformats.org/markup-compatibility/2006" xmlns:a14="http://schemas.microsoft.com/office/drawing/2010/main">
        <mc:Choice Requires="a14">
          <p:sp>
            <p:nvSpPr>
              <p:cNvPr id="14" name="TextBox 13"/>
              <p:cNvSpPr txBox="1"/>
              <p:nvPr/>
            </p:nvSpPr>
            <p:spPr>
              <a:xfrm>
                <a:off x="4316530" y="4588876"/>
                <a:ext cx="3404545" cy="14404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𝐾</m:t>
                          </m:r>
                        </m:sub>
                      </m:sSub>
                      <m:r>
                        <a:rPr lang="en-US" sz="3200" b="0" i="1" smtClean="0">
                          <a:latin typeface="Cambria Math" panose="02040503050406030204" pitchFamily="18" charset="0"/>
                        </a:rPr>
                        <m:t>=1−</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𝑗</m:t>
                          </m:r>
                        </m:sub>
                        <m:sup>
                          <m:r>
                            <a:rPr lang="en-US" sz="3200" b="0" i="1" smtClean="0">
                              <a:latin typeface="Cambria Math" panose="02040503050406030204" pitchFamily="18" charset="0"/>
                            </a:rPr>
                            <m:t>𝐾</m:t>
                          </m:r>
                          <m:r>
                            <a:rPr lang="en-US" sz="3200" b="0" i="1" smtClean="0">
                              <a:latin typeface="Cambria Math" panose="02040503050406030204" pitchFamily="18" charset="0"/>
                            </a:rPr>
                            <m:t>−1</m:t>
                          </m:r>
                        </m:sup>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𝑗</m:t>
                              </m:r>
                            </m:sub>
                          </m:sSub>
                        </m:e>
                      </m:nary>
                    </m:oMath>
                  </m:oMathPara>
                </a14:m>
                <a:endParaRPr lang="en-US" sz="3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4316530" y="4588876"/>
                <a:ext cx="3404545" cy="144045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31175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𝑭</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616805283"/>
                  </p:ext>
                </p:extLst>
              </p:nvPr>
            </p:nvGraphicFramePr>
            <p:xfrm>
              <a:off x="7625375"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3"/>
                          <a:stretch>
                            <a:fillRect t="-1639" r="-219672" b="-601639"/>
                          </a:stretch>
                        </a:blipFill>
                      </a:tcPr>
                    </a:tc>
                    <a:tc>
                      <a:txBody>
                        <a:bodyPr/>
                        <a:lstStyle/>
                        <a:p>
                          <a:endParaRPr lang="en-US"/>
                        </a:p>
                      </a:txBody>
                      <a:tcPr>
                        <a:blipFill>
                          <a:blip r:embed="rId3"/>
                          <a:stretch>
                            <a:fillRect l="-45865"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𝒙</m:t>
                                </m:r>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smtClean="0">
                                        <a:latin typeface="Cambria Math" panose="02040503050406030204" pitchFamily="18" charset="0"/>
                                      </a:rPr>
                                    </m:ctrlPr>
                                  </m:dPr>
                                  <m:e>
                                    <m:r>
                                      <a:rPr lang="en-US" sz="1200" b="1" i="1" smtClean="0">
                                        <a:latin typeface="Cambria Math" panose="02040503050406030204" pitchFamily="18" charset="0"/>
                                      </a:rPr>
                                      <m:t>𝒙</m:t>
                                    </m:r>
                                  </m:e>
                                  <m:e>
                                    <m:r>
                                      <a:rPr lang="en-US" sz="1200" b="1" i="1" smtClean="0">
                                        <a:latin typeface="Cambria Math" panose="02040503050406030204" pitchFamily="18" charset="0"/>
                                      </a:rPr>
                                      <m:t>𝑪</m:t>
                                    </m:r>
                                  </m:e>
                                </m:d>
                              </m:oMath>
                            </m:oMathPara>
                          </a14:m>
                          <a:endParaRPr lang="en-US" sz="1200" dirty="0"/>
                        </a:p>
                      </a:txBody>
                      <a:tcPr/>
                    </a:tc>
                    <a:extLst>
                      <a:ext uri="{0D108BD9-81ED-4DB2-BD59-A6C34878D82A}">
                        <a16:rowId xmlns:a16="http://schemas.microsoft.com/office/drawing/2014/main" val="3875161148"/>
                      </a:ext>
                    </a:extLst>
                  </a:tr>
                  <a:tr h="370840">
                    <a:tc>
                      <a:txBody>
                        <a:bodyPr/>
                        <a:lstStyle/>
                        <a:p>
                          <a:r>
                            <a:rPr lang="en-US" sz="1200" dirty="0"/>
                            <a:t>1</a:t>
                          </a:r>
                        </a:p>
                      </a:txBody>
                      <a:tcPr/>
                    </a:tc>
                    <a:tc>
                      <a:txBody>
                        <a:bodyPr/>
                        <a:lstStyle/>
                        <a:p>
                          <a:endParaRPr lang="en-US" sz="1200" dirty="0"/>
                        </a:p>
                      </a:txBody>
                      <a:tcPr/>
                    </a:tc>
                    <a:extLst>
                      <a:ext uri="{0D108BD9-81ED-4DB2-BD59-A6C34878D82A}">
                        <a16:rowId xmlns:a16="http://schemas.microsoft.com/office/drawing/2014/main" val="1701677948"/>
                      </a:ext>
                    </a:extLst>
                  </a:tr>
                  <a:tr h="370840">
                    <a:tc>
                      <a:txBody>
                        <a:bodyPr/>
                        <a:lstStyle/>
                        <a:p>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002331671"/>
                  </p:ext>
                </p:extLst>
              </p:nvPr>
            </p:nvGraphicFramePr>
            <p:xfrm>
              <a:off x="10717921" y="3714510"/>
              <a:ext cx="1176593" cy="2595880"/>
            </p:xfrm>
            <a:graphic>
              <a:graphicData uri="http://schemas.openxmlformats.org/drawingml/2006/table">
                <a:tbl>
                  <a:tblPr firstRow="1" bandRow="1">
                    <a:tableStyleId>{7E9639D4-E3E2-4D34-9284-5A2195B3D0D7}</a:tableStyleId>
                  </a:tblPr>
                  <a:tblGrid>
                    <a:gridCol w="367030">
                      <a:extLst>
                        <a:ext uri="{9D8B030D-6E8A-4147-A177-3AD203B41FA5}">
                          <a16:colId xmlns:a16="http://schemas.microsoft.com/office/drawing/2014/main" val="350394547"/>
                        </a:ext>
                      </a:extLst>
                    </a:gridCol>
                    <a:gridCol w="809563">
                      <a:extLst>
                        <a:ext uri="{9D8B030D-6E8A-4147-A177-3AD203B41FA5}">
                          <a16:colId xmlns:a16="http://schemas.microsoft.com/office/drawing/2014/main" val="1354516941"/>
                        </a:ext>
                      </a:extLst>
                    </a:gridCol>
                  </a:tblGrid>
                  <a:tr h="370840">
                    <a:tc>
                      <a:txBody>
                        <a:bodyPr/>
                        <a:lstStyle/>
                        <a:p>
                          <a:endParaRPr lang="en-US"/>
                        </a:p>
                      </a:txBody>
                      <a:tcPr>
                        <a:blipFill>
                          <a:blip r:embed="rId4"/>
                          <a:stretch>
                            <a:fillRect l="-1639" t="-1639" r="-219672" b="-601639"/>
                          </a:stretch>
                        </a:blipFill>
                      </a:tcPr>
                    </a:tc>
                    <a:tc>
                      <a:txBody>
                        <a:bodyPr/>
                        <a:lstStyle/>
                        <a:p>
                          <a:endParaRPr lang="en-US"/>
                        </a:p>
                      </a:txBody>
                      <a:tcPr>
                        <a:blipFill>
                          <a:blip r:embed="rId4"/>
                          <a:stretch>
                            <a:fillRect l="-46617" t="-1639" r="-752" b="-601639"/>
                          </a:stretch>
                        </a:blipFill>
                      </a:tcPr>
                    </a:tc>
                    <a:extLst>
                      <a:ext uri="{0D108BD9-81ED-4DB2-BD59-A6C34878D82A}">
                        <a16:rowId xmlns:a16="http://schemas.microsoft.com/office/drawing/2014/main" val="3875161148"/>
                      </a:ext>
                    </a:extLst>
                  </a:tr>
                  <a:tr h="370840">
                    <a:tc>
                      <a:txBody>
                        <a:bodyPr/>
                        <a:lstStyle/>
                        <a:p>
                          <a:r>
                            <a:rPr lang="en-US" sz="1200" dirty="0" smtClean="0"/>
                            <a:t>1</a:t>
                          </a:r>
                          <a:endParaRPr lang="en-US" sz="1200" dirty="0"/>
                        </a:p>
                      </a:txBody>
                      <a:tcPr/>
                    </a:tc>
                    <a:tc>
                      <a:txBody>
                        <a:bodyPr/>
                        <a:lstStyle/>
                        <a:p>
                          <a:pPr/>
                          <a:endParaRPr lang="en-US" sz="1200" dirty="0"/>
                        </a:p>
                      </a:txBody>
                      <a:tcPr/>
                    </a:tc>
                    <a:extLst>
                      <a:ext uri="{0D108BD9-81ED-4DB2-BD59-A6C34878D82A}">
                        <a16:rowId xmlns:a16="http://schemas.microsoft.com/office/drawing/2014/main" val="1701677948"/>
                      </a:ext>
                    </a:extLst>
                  </a:tr>
                  <a:tr h="370840">
                    <a:tc>
                      <a:txBody>
                        <a:bodyPr/>
                        <a:lstStyle/>
                        <a:p>
                          <a:r>
                            <a:rPr lang="en-US" sz="1200" dirty="0" smtClean="0"/>
                            <a:t>2</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25065137"/>
                      </a:ext>
                    </a:extLst>
                  </a:tr>
                  <a:tr h="370840">
                    <a:tc>
                      <a:txBody>
                        <a:bodyPr/>
                        <a:lstStyle/>
                        <a:p>
                          <a:r>
                            <a:rPr lang="en-US" sz="1200" dirty="0" smtClean="0"/>
                            <a:t>3</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754845710"/>
                      </a:ext>
                    </a:extLst>
                  </a:tr>
                  <a:tr h="370840">
                    <a:tc>
                      <a:txBody>
                        <a:bodyPr/>
                        <a:lstStyle/>
                        <a:p>
                          <a:r>
                            <a:rPr lang="en-US" sz="1200" dirty="0" smtClean="0"/>
                            <a:t>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3008316298"/>
                      </a:ext>
                    </a:extLst>
                  </a:tr>
                  <a:tr h="370840">
                    <a:tc>
                      <a:txBody>
                        <a:bodyPr/>
                        <a:lstStyle/>
                        <a:p>
                          <a:r>
                            <a:rPr lang="en-US" sz="1200" dirty="0" smtClean="0"/>
                            <a:t>5</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975300136"/>
                      </a:ext>
                    </a:extLst>
                  </a:tr>
                  <a:tr h="370840">
                    <a:tc>
                      <a:txBody>
                        <a:bodyPr/>
                        <a:lstStyle/>
                        <a:p>
                          <a:r>
                            <a:rPr lang="en-US" sz="1200" dirty="0" smtClean="0"/>
                            <a:t>6</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754386133"/>
                      </a:ext>
                    </a:extLst>
                  </a:tr>
                </a:tbl>
              </a:graphicData>
            </a:graphic>
          </p:graphicFrame>
        </mc:Fallback>
      </mc:AlternateContent>
      <p:cxnSp>
        <p:nvCxnSpPr>
          <p:cNvPr id="10" name="Straight Arrow Connector 9"/>
          <p:cNvCxnSpPr/>
          <p:nvPr/>
        </p:nvCxnSpPr>
        <p:spPr>
          <a:xfrm>
            <a:off x="8913904" y="5187438"/>
            <a:ext cx="1636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932954" y="6249322"/>
            <a:ext cx="1597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9099828" y="4754972"/>
                <a:ext cx="1228862"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𝑪</m:t>
                          </m:r>
                        </m:e>
                        <m:e>
                          <m:r>
                            <a:rPr lang="en-US" sz="1200" b="1" i="1">
                              <a:latin typeface="Cambria Math" panose="02040503050406030204" pitchFamily="18" charset="0"/>
                            </a:rPr>
                            <m:t>𝑭</m:t>
                          </m:r>
                        </m:e>
                      </m:d>
                    </m:oMath>
                  </m:oMathPara>
                </a14:m>
                <a:endParaRPr lang="en-US" sz="1200" dirty="0"/>
              </a:p>
            </p:txBody>
          </p:sp>
        </mc:Choice>
        <mc:Fallback xmlns="">
          <p:sp>
            <p:nvSpPr>
              <p:cNvPr id="12" name="Rectangle 11"/>
              <p:cNvSpPr>
                <a:spLocks noRot="1" noChangeAspect="1" noMove="1" noResize="1" noEditPoints="1" noAdjustHandles="1" noChangeArrowheads="1" noChangeShapeType="1" noTextEdit="1"/>
              </p:cNvSpPr>
              <p:nvPr/>
            </p:nvSpPr>
            <p:spPr>
              <a:xfrm>
                <a:off x="9099828" y="4754972"/>
                <a:ext cx="1228862"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9191199" y="5816855"/>
                <a:ext cx="1137491"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𝑷</m:t>
                      </m:r>
                      <m:d>
                        <m:dPr>
                          <m:ctrlPr>
                            <a:rPr lang="en-US" sz="1200" b="1" i="1">
                              <a:latin typeface="Cambria Math" panose="02040503050406030204" pitchFamily="18" charset="0"/>
                            </a:rPr>
                          </m:ctrlPr>
                        </m:dPr>
                        <m:e>
                          <m:r>
                            <a:rPr lang="en-US" sz="1200" b="1" i="1" smtClean="0">
                              <a:latin typeface="Cambria Math" panose="02040503050406030204" pitchFamily="18" charset="0"/>
                            </a:rPr>
                            <m:t>𝑭</m:t>
                          </m:r>
                        </m:e>
                        <m:e>
                          <m:r>
                            <a:rPr lang="en-US" sz="1200" b="1" i="1" smtClean="0">
                              <a:latin typeface="Cambria Math" panose="02040503050406030204" pitchFamily="18" charset="0"/>
                            </a:rPr>
                            <m:t>𝑪</m:t>
                          </m:r>
                        </m:e>
                      </m:d>
                    </m:oMath>
                  </m:oMathPara>
                </a14:m>
                <a:endParaRPr lang="en-US" sz="1200" dirty="0"/>
              </a:p>
            </p:txBody>
          </p:sp>
        </mc:Choice>
        <mc:Fallback xmlns="">
          <p:sp>
            <p:nvSpPr>
              <p:cNvPr id="13" name="Rectangle 12"/>
              <p:cNvSpPr>
                <a:spLocks noRot="1" noChangeAspect="1" noMove="1" noResize="1" noEditPoints="1" noAdjustHandles="1" noChangeArrowheads="1" noChangeShapeType="1" noTextEdit="1"/>
              </p:cNvSpPr>
              <p:nvPr/>
            </p:nvSpPr>
            <p:spPr>
              <a:xfrm>
                <a:off x="9191199" y="5816855"/>
                <a:ext cx="1137491" cy="276999"/>
              </a:xfrm>
              <a:prstGeom prst="rect">
                <a:avLst/>
              </a:prstGeom>
              <a:blipFill>
                <a:blip r:embed="rId6"/>
                <a:stretch>
                  <a:fillRect/>
                </a:stretch>
              </a:blipFill>
            </p:spPr>
            <p:txBody>
              <a:bodyPr/>
              <a:lstStyle/>
              <a:p>
                <a:r>
                  <a:rPr lang="en-US">
                    <a:noFill/>
                  </a:rPr>
                  <a:t> </a:t>
                </a:r>
              </a:p>
            </p:txBody>
          </p:sp>
        </mc:Fallback>
      </mc:AlternateContent>
      <p:sp>
        <p:nvSpPr>
          <p:cNvPr id="14" name="TextBox 13"/>
          <p:cNvSpPr txBox="1"/>
          <p:nvPr/>
        </p:nvSpPr>
        <p:spPr>
          <a:xfrm>
            <a:off x="8213671" y="3085094"/>
            <a:ext cx="2740430" cy="369332"/>
          </a:xfrm>
          <a:prstGeom prst="rect">
            <a:avLst/>
          </a:prstGeom>
          <a:noFill/>
        </p:spPr>
        <p:txBody>
          <a:bodyPr wrap="none" rtlCol="0">
            <a:spAutoFit/>
          </a:bodyPr>
          <a:lstStyle/>
          <a:p>
            <a:r>
              <a:rPr lang="en-US" dirty="0"/>
              <a:t>Which are the parameters?</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nvGraphicFramePr>
            <p:xfrm>
              <a:off x="304801" y="3085094"/>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5</m:t>
                                    </m:r>
                                  </m:sub>
                                </m:sSub>
                              </m:oMath>
                            </m:oMathPara>
                          </a14:m>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299626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638187067"/>
                  </p:ext>
                </p:extLst>
              </p:nvPr>
            </p:nvGraphicFramePr>
            <p:xfrm>
              <a:off x="304801" y="3085094"/>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a:p>
                      </a:txBody>
                      <a:tcPr>
                        <a:blipFill>
                          <a:blip r:embed="rId7"/>
                          <a:stretch>
                            <a:fillRect l="-1681" t="-1235" r="-802521" b="-2469"/>
                          </a:stretch>
                        </a:blipFill>
                      </a:tcPr>
                    </a:tc>
                    <a:tc>
                      <a:txBody>
                        <a:bodyPr/>
                        <a:lstStyle/>
                        <a:p>
                          <a:endParaRPr lang="en-US"/>
                        </a:p>
                      </a:txBody>
                      <a:tcPr>
                        <a:blipFill>
                          <a:blip r:embed="rId7"/>
                          <a:stretch>
                            <a:fillRect l="-101681" t="-1235" r="-702521" b="-2469"/>
                          </a:stretch>
                        </a:blipFill>
                      </a:tcPr>
                    </a:tc>
                    <a:tc>
                      <a:txBody>
                        <a:bodyPr/>
                        <a:lstStyle/>
                        <a:p>
                          <a:endParaRPr lang="en-US"/>
                        </a:p>
                      </a:txBody>
                      <a:tcPr>
                        <a:blipFill>
                          <a:blip r:embed="rId7"/>
                          <a:stretch>
                            <a:fillRect l="-201681" t="-1235" r="-602521" b="-2469"/>
                          </a:stretch>
                        </a:blipFill>
                      </a:tcPr>
                    </a:tc>
                    <a:tc>
                      <a:txBody>
                        <a:bodyPr/>
                        <a:lstStyle/>
                        <a:p>
                          <a:endParaRPr lang="en-US"/>
                        </a:p>
                      </a:txBody>
                      <a:tcPr>
                        <a:blipFill>
                          <a:blip r:embed="rId7"/>
                          <a:stretch>
                            <a:fillRect l="-301681" t="-1235" r="-502521" b="-2469"/>
                          </a:stretch>
                        </a:blipFill>
                      </a:tcPr>
                    </a:tc>
                    <a:tc>
                      <a:txBody>
                        <a:bodyPr/>
                        <a:lstStyle/>
                        <a:p>
                          <a:endParaRPr lang="en-US"/>
                        </a:p>
                      </a:txBody>
                      <a:tcPr>
                        <a:blipFill>
                          <a:blip r:embed="rId7"/>
                          <a:stretch>
                            <a:fillRect l="-398333" t="-1235" r="-398333" b="-2469"/>
                          </a:stretch>
                        </a:blip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42996261"/>
                      </a:ext>
                    </a:extLst>
                  </a:tr>
                </a:tbl>
              </a:graphicData>
            </a:graphic>
          </p:graphicFrame>
        </mc:Fallback>
      </mc:AlternateContent>
      <p:sp>
        <p:nvSpPr>
          <p:cNvPr id="4" name="TextBox 3"/>
          <p:cNvSpPr txBox="1"/>
          <p:nvPr/>
        </p:nvSpPr>
        <p:spPr>
          <a:xfrm>
            <a:off x="2485758" y="2640065"/>
            <a:ext cx="2353850" cy="369332"/>
          </a:xfrm>
          <a:prstGeom prst="rect">
            <a:avLst/>
          </a:prstGeom>
          <a:noFill/>
        </p:spPr>
        <p:txBody>
          <a:bodyPr wrap="none" rtlCol="0">
            <a:spAutoFit/>
          </a:bodyPr>
          <a:lstStyle/>
          <a:p>
            <a:r>
              <a:rPr lang="en-US" dirty="0"/>
              <a:t>Chromosome structure</a:t>
            </a:r>
          </a:p>
        </p:txBody>
      </p:sp>
      <p:grpSp>
        <p:nvGrpSpPr>
          <p:cNvPr id="31" name="Group 30"/>
          <p:cNvGrpSpPr/>
          <p:nvPr/>
        </p:nvGrpSpPr>
        <p:grpSpPr>
          <a:xfrm>
            <a:off x="304801" y="3085094"/>
            <a:ext cx="8497167" cy="3225296"/>
            <a:chOff x="304801" y="3085094"/>
            <a:chExt cx="8497167" cy="3225296"/>
          </a:xfrm>
        </p:grpSpPr>
        <p:sp>
          <p:nvSpPr>
            <p:cNvPr id="16" name="Rectangle 15"/>
            <p:cNvSpPr/>
            <p:nvPr/>
          </p:nvSpPr>
          <p:spPr>
            <a:xfrm>
              <a:off x="8213671" y="4094480"/>
              <a:ext cx="588297" cy="2215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04801" y="3085094"/>
              <a:ext cx="3616959" cy="491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21" idx="2"/>
              <a:endCxn id="24" idx="0"/>
            </p:cNvCxnSpPr>
            <p:nvPr/>
          </p:nvCxnSpPr>
          <p:spPr>
            <a:xfrm>
              <a:off x="2113281" y="3577001"/>
              <a:ext cx="1149573" cy="7358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1560581" y="4312883"/>
                  <a:ext cx="3404545" cy="922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rPr>
                                      <m:t>𝑖</m:t>
                                    </m:r>
                                  </m:sub>
                                  <m:sup/>
                                </m:sSubSup>
                              </m:sup>
                            </m:sSup>
                          </m:num>
                          <m:den>
                            <m:r>
                              <a:rPr lang="en-US" sz="2000" b="0" i="1" smtClean="0">
                                <a:latin typeface="Cambria Math" panose="02040503050406030204" pitchFamily="18" charset="0"/>
                              </a:rPr>
                              <m:t>1+</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b="0" i="1" smtClean="0">
                                    <a:latin typeface="Cambria Math" panose="02040503050406030204" pitchFamily="18" charset="0"/>
                                  </a:rPr>
                                  <m:t>𝐾</m:t>
                                </m:r>
                                <m:r>
                                  <a:rPr lang="en-US" sz="2000" b="0" i="1" smtClean="0">
                                    <a:latin typeface="Cambria Math" panose="02040503050406030204" pitchFamily="18" charset="0"/>
                                  </a:rPr>
                                  <m:t>−1</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𝑗</m:t>
                                        </m:r>
                                      </m:sub>
                                      <m:sup/>
                                    </m:sSubSup>
                                  </m:sup>
                                </m:sSup>
                              </m:e>
                            </m:nary>
                          </m:den>
                        </m:f>
                      </m:oMath>
                    </m:oMathPara>
                  </a14:m>
                  <a:endParaRPr lang="en-US" sz="2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1560581" y="4312883"/>
                  <a:ext cx="3404545" cy="922432"/>
                </a:xfrm>
                <a:prstGeom prst="rect">
                  <a:avLst/>
                </a:prstGeom>
                <a:blipFill>
                  <a:blip r:embed="rId8"/>
                  <a:stretch>
                    <a:fillRect/>
                  </a:stretch>
                </a:blipFill>
              </p:spPr>
              <p:txBody>
                <a:bodyPr/>
                <a:lstStyle/>
                <a:p>
                  <a:r>
                    <a:rPr lang="en-US">
                      <a:noFill/>
                    </a:rPr>
                    <a:t> </a:t>
                  </a:r>
                </a:p>
              </p:txBody>
            </p:sp>
          </mc:Fallback>
        </mc:AlternateContent>
        <p:cxnSp>
          <p:nvCxnSpPr>
            <p:cNvPr id="26" name="Straight Arrow Connector 25"/>
            <p:cNvCxnSpPr>
              <a:stCxn id="24" idx="3"/>
            </p:cNvCxnSpPr>
            <p:nvPr/>
          </p:nvCxnSpPr>
          <p:spPr>
            <a:xfrm>
              <a:off x="4965126" y="4774099"/>
              <a:ext cx="3417613" cy="413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285277" y="5427458"/>
              <a:ext cx="4325671" cy="369332"/>
            </a:xfrm>
            <a:prstGeom prst="rect">
              <a:avLst/>
            </a:prstGeom>
            <a:noFill/>
          </p:spPr>
          <p:txBody>
            <a:bodyPr wrap="none" rtlCol="0">
              <a:spAutoFit/>
            </a:bodyPr>
            <a:lstStyle/>
            <a:p>
              <a:r>
                <a:rPr lang="en-US" dirty="0"/>
                <a:t>Decode the information of the chromosome</a:t>
              </a:r>
            </a:p>
          </p:txBody>
        </p:sp>
      </p:grpSp>
      <mc:AlternateContent xmlns:mc="http://schemas.openxmlformats.org/markup-compatibility/2006" xmlns:a14="http://schemas.microsoft.com/office/drawing/2010/main">
        <mc:Choice Requires="a14">
          <p:graphicFrame>
            <p:nvGraphicFramePr>
              <p:cNvPr id="32" name="Table 31"/>
              <p:cNvGraphicFramePr>
                <a:graphicFrameLocks noGrp="1"/>
              </p:cNvGraphicFramePr>
              <p:nvPr/>
            </p:nvGraphicFramePr>
            <p:xfrm>
              <a:off x="318409" y="2511862"/>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oMath>
                            </m:oMathPara>
                          </a14:m>
                          <a:endParaRPr lang="en-US" dirty="0"/>
                        </a:p>
                      </a:txBody>
                      <a:tcPr>
                        <a:solidFill>
                          <a:schemeClr val="bg1">
                            <a:alpha val="72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1</m:t>
                                    </m:r>
                                  </m:sub>
                                </m:sSub>
                              </m:oMath>
                            </m:oMathPara>
                          </a14:m>
                          <a:endParaRPr lang="en-US" dirty="0"/>
                        </a:p>
                      </a:txBody>
                      <a:tcPr>
                        <a:solidFill>
                          <a:schemeClr val="bg1">
                            <a:alpha val="72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1</m:t>
                                    </m:r>
                                  </m:sub>
                                </m:sSub>
                              </m:oMath>
                            </m:oMathPara>
                          </a14:m>
                          <a:endParaRPr lang="en-US" dirty="0"/>
                        </a:p>
                      </a:txBody>
                      <a:tcPr>
                        <a:solidFill>
                          <a:schemeClr val="bg1">
                            <a:alpha val="72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1</m:t>
                                    </m:r>
                                  </m:sub>
                                </m:sSub>
                              </m:oMath>
                            </m:oMathPara>
                          </a14:m>
                          <a:endParaRPr lang="en-US" dirty="0"/>
                        </a:p>
                      </a:txBody>
                      <a:tcPr>
                        <a:solidFill>
                          <a:schemeClr val="bg1">
                            <a:alpha val="72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1</m:t>
                                    </m:r>
                                  </m:sub>
                                </m:sSub>
                              </m:oMath>
                            </m:oMathPara>
                          </a14:m>
                          <a:endParaRPr lang="en-US" dirty="0"/>
                        </a:p>
                      </a:txBody>
                      <a:tcPr>
                        <a:solidFill>
                          <a:schemeClr val="bg1">
                            <a:alpha val="72000"/>
                          </a:schemeClr>
                        </a:solidFill>
                      </a:tcPr>
                    </a:tc>
                    <a:tc>
                      <a:txBody>
                        <a:bodyPr/>
                        <a:lstStyle/>
                        <a:p>
                          <a:r>
                            <a:rPr lang="en-US" dirty="0"/>
                            <a:t>…</a:t>
                          </a:r>
                        </a:p>
                      </a:txBody>
                      <a:tcPr>
                        <a:solidFill>
                          <a:schemeClr val="bg1">
                            <a:alpha val="72000"/>
                          </a:schemeClr>
                        </a:solidFill>
                      </a:tcPr>
                    </a:tc>
                    <a:tc>
                      <a:txBody>
                        <a:bodyPr/>
                        <a:lstStyle/>
                        <a:p>
                          <a:endParaRPr lang="en-US"/>
                        </a:p>
                      </a:txBody>
                      <a:tcPr>
                        <a:solidFill>
                          <a:schemeClr val="bg1">
                            <a:alpha val="72000"/>
                          </a:schemeClr>
                        </a:solidFill>
                      </a:tcPr>
                    </a:tc>
                    <a:tc>
                      <a:txBody>
                        <a:bodyPr/>
                        <a:lstStyle/>
                        <a:p>
                          <a:endParaRPr lang="en-US"/>
                        </a:p>
                      </a:txBody>
                      <a:tcPr>
                        <a:solidFill>
                          <a:schemeClr val="bg1">
                            <a:alpha val="72000"/>
                          </a:schemeClr>
                        </a:solidFill>
                      </a:tcPr>
                    </a:tc>
                    <a:tc>
                      <a:txBody>
                        <a:bodyPr/>
                        <a:lstStyle/>
                        <a:p>
                          <a:endParaRPr lang="en-US" dirty="0"/>
                        </a:p>
                      </a:txBody>
                      <a:tcPr>
                        <a:solidFill>
                          <a:schemeClr val="bg1">
                            <a:alpha val="72000"/>
                          </a:schemeClr>
                        </a:solidFill>
                      </a:tcPr>
                    </a:tc>
                    <a:extLst>
                      <a:ext uri="{0D108BD9-81ED-4DB2-BD59-A6C34878D82A}">
                        <a16:rowId xmlns:a16="http://schemas.microsoft.com/office/drawing/2014/main" val="3342996261"/>
                      </a:ext>
                    </a:extLst>
                  </a:tr>
                </a:tbl>
              </a:graphicData>
            </a:graphic>
          </p:graphicFrame>
        </mc:Choice>
        <mc:Fallback xmlns="">
          <p:graphicFrame>
            <p:nvGraphicFramePr>
              <p:cNvPr id="32" name="Table 31"/>
              <p:cNvGraphicFramePr>
                <a:graphicFrameLocks noGrp="1"/>
              </p:cNvGraphicFramePr>
              <p:nvPr>
                <p:extLst>
                  <p:ext uri="{D42A27DB-BD31-4B8C-83A1-F6EECF244321}">
                    <p14:modId xmlns:p14="http://schemas.microsoft.com/office/powerpoint/2010/main" val="155849498"/>
                  </p:ext>
                </p:extLst>
              </p:nvPr>
            </p:nvGraphicFramePr>
            <p:xfrm>
              <a:off x="318409" y="2511862"/>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a:p>
                      </a:txBody>
                      <a:tcPr>
                        <a:blipFill>
                          <a:blip r:embed="rId9"/>
                          <a:stretch>
                            <a:fillRect l="-840" t="-6173" r="-802521" b="-2469"/>
                          </a:stretch>
                        </a:blipFill>
                      </a:tcPr>
                    </a:tc>
                    <a:tc>
                      <a:txBody>
                        <a:bodyPr/>
                        <a:lstStyle/>
                        <a:p>
                          <a:endParaRPr lang="en-US"/>
                        </a:p>
                      </a:txBody>
                      <a:tcPr>
                        <a:blipFill>
                          <a:blip r:embed="rId9"/>
                          <a:stretch>
                            <a:fillRect l="-100840" t="-6173" r="-702521" b="-2469"/>
                          </a:stretch>
                        </a:blipFill>
                      </a:tcPr>
                    </a:tc>
                    <a:tc>
                      <a:txBody>
                        <a:bodyPr/>
                        <a:lstStyle/>
                        <a:p>
                          <a:endParaRPr lang="en-US"/>
                        </a:p>
                      </a:txBody>
                      <a:tcPr>
                        <a:blipFill>
                          <a:blip r:embed="rId9"/>
                          <a:stretch>
                            <a:fillRect l="-200840" t="-6173" r="-602521" b="-2469"/>
                          </a:stretch>
                        </a:blipFill>
                      </a:tcPr>
                    </a:tc>
                    <a:tc>
                      <a:txBody>
                        <a:bodyPr/>
                        <a:lstStyle/>
                        <a:p>
                          <a:endParaRPr lang="en-US"/>
                        </a:p>
                      </a:txBody>
                      <a:tcPr>
                        <a:blipFill>
                          <a:blip r:embed="rId9"/>
                          <a:stretch>
                            <a:fillRect l="-300840" t="-6173" r="-502521" b="-2469"/>
                          </a:stretch>
                        </a:blipFill>
                      </a:tcPr>
                    </a:tc>
                    <a:tc>
                      <a:txBody>
                        <a:bodyPr/>
                        <a:lstStyle/>
                        <a:p>
                          <a:endParaRPr lang="en-US"/>
                        </a:p>
                      </a:txBody>
                      <a:tcPr>
                        <a:blipFill>
                          <a:blip r:embed="rId9"/>
                          <a:stretch>
                            <a:fillRect l="-397500" t="-6173" r="-398333" b="-2469"/>
                          </a:stretch>
                        </a:blipFill>
                      </a:tcPr>
                    </a:tc>
                    <a:tc>
                      <a:txBody>
                        <a:bodyPr/>
                        <a:lstStyle/>
                        <a:p>
                          <a:r>
                            <a:rPr lang="en-US" dirty="0" smtClean="0"/>
                            <a:t>…</a:t>
                          </a:r>
                          <a:endParaRPr lang="en-US" dirty="0"/>
                        </a:p>
                      </a:txBody>
                      <a:tcPr>
                        <a:solidFill>
                          <a:schemeClr val="bg1">
                            <a:alpha val="72000"/>
                          </a:schemeClr>
                        </a:solidFill>
                      </a:tcPr>
                    </a:tc>
                    <a:tc>
                      <a:txBody>
                        <a:bodyPr/>
                        <a:lstStyle/>
                        <a:p>
                          <a:endParaRPr lang="en-US"/>
                        </a:p>
                      </a:txBody>
                      <a:tcPr>
                        <a:solidFill>
                          <a:schemeClr val="bg1">
                            <a:alpha val="72000"/>
                          </a:schemeClr>
                        </a:solidFill>
                      </a:tcPr>
                    </a:tc>
                    <a:tc>
                      <a:txBody>
                        <a:bodyPr/>
                        <a:lstStyle/>
                        <a:p>
                          <a:endParaRPr lang="en-US"/>
                        </a:p>
                      </a:txBody>
                      <a:tcPr>
                        <a:solidFill>
                          <a:schemeClr val="bg1">
                            <a:alpha val="72000"/>
                          </a:schemeClr>
                        </a:solidFill>
                      </a:tcPr>
                    </a:tc>
                    <a:tc>
                      <a:txBody>
                        <a:bodyPr/>
                        <a:lstStyle/>
                        <a:p>
                          <a:endParaRPr lang="en-US" dirty="0"/>
                        </a:p>
                      </a:txBody>
                      <a:tcPr>
                        <a:solidFill>
                          <a:schemeClr val="bg1">
                            <a:alpha val="72000"/>
                          </a:schemeClr>
                        </a:solidFill>
                      </a:tcPr>
                    </a:tc>
                    <a:extLst>
                      <a:ext uri="{0D108BD9-81ED-4DB2-BD59-A6C34878D82A}">
                        <a16:rowId xmlns:a16="http://schemas.microsoft.com/office/drawing/2014/main" val="3342996261"/>
                      </a:ext>
                    </a:extLst>
                  </a:tr>
                </a:tbl>
              </a:graphicData>
            </a:graphic>
          </p:graphicFrame>
        </mc:Fallback>
      </mc:AlternateContent>
      <p:sp>
        <p:nvSpPr>
          <p:cNvPr id="33" name="TextBox 32"/>
          <p:cNvSpPr txBox="1"/>
          <p:nvPr/>
        </p:nvSpPr>
        <p:spPr>
          <a:xfrm>
            <a:off x="6837685" y="2464079"/>
            <a:ext cx="5256163" cy="646331"/>
          </a:xfrm>
          <a:prstGeom prst="rect">
            <a:avLst/>
          </a:prstGeom>
          <a:noFill/>
        </p:spPr>
        <p:txBody>
          <a:bodyPr wrap="square" rtlCol="0">
            <a:spAutoFit/>
          </a:bodyPr>
          <a:lstStyle/>
          <a:p>
            <a:r>
              <a:rPr lang="en-US" dirty="0"/>
              <a:t>We need to keep track to which table each parameter refers to (BUT IT IS NOT CODED IN THE chromosome)</a:t>
            </a:r>
          </a:p>
        </p:txBody>
      </p:sp>
    </p:spTree>
    <p:extLst>
      <p:ext uri="{BB962C8B-B14F-4D97-AF65-F5344CB8AC3E}">
        <p14:creationId xmlns:p14="http://schemas.microsoft.com/office/powerpoint/2010/main" val="141927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mc:AlternateContent xmlns:mc="http://schemas.openxmlformats.org/markup-compatibility/2006" xmlns:a14="http://schemas.microsoft.com/office/drawing/2010/main">
        <mc:Choice Requires="a14">
          <p:graphicFrame>
            <p:nvGraphicFramePr>
              <p:cNvPr id="15" name="Table 14"/>
              <p:cNvGraphicFramePr>
                <a:graphicFrameLocks noGrp="1"/>
              </p:cNvGraphicFramePr>
              <p:nvPr/>
            </p:nvGraphicFramePr>
            <p:xfrm>
              <a:off x="1482956" y="295975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5,1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342996261"/>
                      </a:ext>
                    </a:extLst>
                  </a:tr>
                </a:tbl>
              </a:graphicData>
            </a:graphic>
          </p:graphicFrame>
        </mc:Choice>
        <mc:Fallback xmlns="">
          <p:graphicFrame>
            <p:nvGraphicFramePr>
              <p:cNvPr id="15" name="Table 14"/>
              <p:cNvGraphicFramePr>
                <a:graphicFrameLocks noGrp="1"/>
              </p:cNvGraphicFramePr>
              <p:nvPr>
                <p:extLst>
                  <p:ext uri="{D42A27DB-BD31-4B8C-83A1-F6EECF244321}">
                    <p14:modId xmlns:p14="http://schemas.microsoft.com/office/powerpoint/2010/main" val="948721424"/>
                  </p:ext>
                </p:extLst>
              </p:nvPr>
            </p:nvGraphicFramePr>
            <p:xfrm>
              <a:off x="1482956" y="295975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a:p>
                      </a:txBody>
                      <a:tcPr>
                        <a:blipFill>
                          <a:blip r:embed="rId3"/>
                          <a:stretch>
                            <a:fillRect l="-840" t="-1220" r="-803361" b="-2439"/>
                          </a:stretch>
                        </a:blipFill>
                      </a:tcPr>
                    </a:tc>
                    <a:tc>
                      <a:txBody>
                        <a:bodyPr/>
                        <a:lstStyle/>
                        <a:p>
                          <a:endParaRPr lang="en-US"/>
                        </a:p>
                      </a:txBody>
                      <a:tcPr>
                        <a:blipFill>
                          <a:blip r:embed="rId3"/>
                          <a:stretch>
                            <a:fillRect l="-100840" t="-1220" r="-703361" b="-2439"/>
                          </a:stretch>
                        </a:blipFill>
                      </a:tcPr>
                    </a:tc>
                    <a:tc>
                      <a:txBody>
                        <a:bodyPr/>
                        <a:lstStyle/>
                        <a:p>
                          <a:endParaRPr lang="en-US"/>
                        </a:p>
                      </a:txBody>
                      <a:tcPr>
                        <a:blipFill>
                          <a:blip r:embed="rId3"/>
                          <a:stretch>
                            <a:fillRect l="-200840" t="-1220" r="-603361" b="-2439"/>
                          </a:stretch>
                        </a:blipFill>
                      </a:tcPr>
                    </a:tc>
                    <a:tc>
                      <a:txBody>
                        <a:bodyPr/>
                        <a:lstStyle/>
                        <a:p>
                          <a:endParaRPr lang="en-US"/>
                        </a:p>
                      </a:txBody>
                      <a:tcPr>
                        <a:blipFill>
                          <a:blip r:embed="rId3"/>
                          <a:stretch>
                            <a:fillRect l="-300840" t="-1220" r="-503361" b="-2439"/>
                          </a:stretch>
                        </a:blipFill>
                      </a:tcPr>
                    </a:tc>
                    <a:tc>
                      <a:txBody>
                        <a:bodyPr/>
                        <a:lstStyle/>
                        <a:p>
                          <a:endParaRPr lang="en-US"/>
                        </a:p>
                      </a:txBody>
                      <a:tcPr>
                        <a:blipFill>
                          <a:blip r:embed="rId3"/>
                          <a:stretch>
                            <a:fillRect l="-397500" t="-1220" r="-399167" b="-2439"/>
                          </a:stretch>
                        </a:blipFill>
                      </a:tcPr>
                    </a:tc>
                    <a:tc>
                      <a:txBody>
                        <a:bodyPr/>
                        <a:lstStyle/>
                        <a:p>
                          <a:endParaRPr lang="en-US"/>
                        </a:p>
                      </a:txBody>
                      <a:tcPr>
                        <a:blipFill>
                          <a:blip r:embed="rId3"/>
                          <a:stretch>
                            <a:fillRect l="-501681" t="-1220" r="-302521" b="-2439"/>
                          </a:stretch>
                        </a:blipFill>
                      </a:tcPr>
                    </a:tc>
                    <a:tc>
                      <a:txBody>
                        <a:bodyPr/>
                        <a:lstStyle/>
                        <a:p>
                          <a:endParaRPr lang="en-US"/>
                        </a:p>
                      </a:txBody>
                      <a:tcPr>
                        <a:blipFill>
                          <a:blip r:embed="rId3"/>
                          <a:stretch>
                            <a:fillRect l="-601681" t="-1220" r="-202521" b="-2439"/>
                          </a:stretch>
                        </a:blipFill>
                      </a:tcPr>
                    </a:tc>
                    <a:tc>
                      <a:txBody>
                        <a:bodyPr/>
                        <a:lstStyle/>
                        <a:p>
                          <a:endParaRPr lang="en-US"/>
                        </a:p>
                      </a:txBody>
                      <a:tcPr>
                        <a:blipFill>
                          <a:blip r:embed="rId3"/>
                          <a:stretch>
                            <a:fillRect l="-701681" t="-1220" r="-102521" b="-2439"/>
                          </a:stretch>
                        </a:blipFill>
                      </a:tcPr>
                    </a:tc>
                    <a:tc>
                      <a:txBody>
                        <a:bodyPr/>
                        <a:lstStyle/>
                        <a:p>
                          <a:endParaRPr lang="en-US"/>
                        </a:p>
                      </a:txBody>
                      <a:tcPr>
                        <a:blipFill>
                          <a:blip r:embed="rId3"/>
                          <a:stretch>
                            <a:fillRect l="-801681" t="-1220" r="-2521" b="-2439"/>
                          </a:stretch>
                        </a:blipFill>
                      </a:tcPr>
                    </a:tc>
                    <a:extLst>
                      <a:ext uri="{0D108BD9-81ED-4DB2-BD59-A6C34878D82A}">
                        <a16:rowId xmlns:a16="http://schemas.microsoft.com/office/drawing/2014/main" val="334299626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p:cNvGraphicFramePr>
                <a:graphicFrameLocks noGrp="1"/>
              </p:cNvGraphicFramePr>
              <p:nvPr/>
            </p:nvGraphicFramePr>
            <p:xfrm>
              <a:off x="1482956" y="401262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5,2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342996261"/>
                      </a:ext>
                    </a:extLst>
                  </a:tr>
                </a:tbl>
              </a:graphicData>
            </a:graphic>
          </p:graphicFrame>
        </mc:Choice>
        <mc:Fallback xmlns="">
          <p:graphicFrame>
            <p:nvGraphicFramePr>
              <p:cNvPr id="16" name="Table 15"/>
              <p:cNvGraphicFramePr>
                <a:graphicFrameLocks noGrp="1"/>
              </p:cNvGraphicFramePr>
              <p:nvPr>
                <p:extLst>
                  <p:ext uri="{D42A27DB-BD31-4B8C-83A1-F6EECF244321}">
                    <p14:modId xmlns:p14="http://schemas.microsoft.com/office/powerpoint/2010/main" val="2631876599"/>
                  </p:ext>
                </p:extLst>
              </p:nvPr>
            </p:nvGraphicFramePr>
            <p:xfrm>
              <a:off x="1482956" y="401262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a:p>
                      </a:txBody>
                      <a:tcPr>
                        <a:blipFill>
                          <a:blip r:embed="rId4"/>
                          <a:stretch>
                            <a:fillRect l="-840" t="-1235" r="-803361" b="-3704"/>
                          </a:stretch>
                        </a:blipFill>
                      </a:tcPr>
                    </a:tc>
                    <a:tc>
                      <a:txBody>
                        <a:bodyPr/>
                        <a:lstStyle/>
                        <a:p>
                          <a:endParaRPr lang="en-US"/>
                        </a:p>
                      </a:txBody>
                      <a:tcPr>
                        <a:blipFill>
                          <a:blip r:embed="rId4"/>
                          <a:stretch>
                            <a:fillRect l="-100840" t="-1235" r="-703361" b="-3704"/>
                          </a:stretch>
                        </a:blipFill>
                      </a:tcPr>
                    </a:tc>
                    <a:tc>
                      <a:txBody>
                        <a:bodyPr/>
                        <a:lstStyle/>
                        <a:p>
                          <a:endParaRPr lang="en-US"/>
                        </a:p>
                      </a:txBody>
                      <a:tcPr>
                        <a:blipFill>
                          <a:blip r:embed="rId4"/>
                          <a:stretch>
                            <a:fillRect l="-200840" t="-1235" r="-603361" b="-3704"/>
                          </a:stretch>
                        </a:blipFill>
                      </a:tcPr>
                    </a:tc>
                    <a:tc>
                      <a:txBody>
                        <a:bodyPr/>
                        <a:lstStyle/>
                        <a:p>
                          <a:endParaRPr lang="en-US"/>
                        </a:p>
                      </a:txBody>
                      <a:tcPr>
                        <a:blipFill>
                          <a:blip r:embed="rId4"/>
                          <a:stretch>
                            <a:fillRect l="-300840" t="-1235" r="-503361" b="-3704"/>
                          </a:stretch>
                        </a:blipFill>
                      </a:tcPr>
                    </a:tc>
                    <a:tc>
                      <a:txBody>
                        <a:bodyPr/>
                        <a:lstStyle/>
                        <a:p>
                          <a:endParaRPr lang="en-US"/>
                        </a:p>
                      </a:txBody>
                      <a:tcPr>
                        <a:blipFill>
                          <a:blip r:embed="rId4"/>
                          <a:stretch>
                            <a:fillRect l="-397500" t="-1235" r="-399167" b="-3704"/>
                          </a:stretch>
                        </a:blipFill>
                      </a:tcPr>
                    </a:tc>
                    <a:tc>
                      <a:txBody>
                        <a:bodyPr/>
                        <a:lstStyle/>
                        <a:p>
                          <a:endParaRPr lang="en-US"/>
                        </a:p>
                      </a:txBody>
                      <a:tcPr>
                        <a:blipFill>
                          <a:blip r:embed="rId4"/>
                          <a:stretch>
                            <a:fillRect l="-501681" t="-1235" r="-302521" b="-3704"/>
                          </a:stretch>
                        </a:blipFill>
                      </a:tcPr>
                    </a:tc>
                    <a:tc>
                      <a:txBody>
                        <a:bodyPr/>
                        <a:lstStyle/>
                        <a:p>
                          <a:endParaRPr lang="en-US"/>
                        </a:p>
                      </a:txBody>
                      <a:tcPr>
                        <a:blipFill>
                          <a:blip r:embed="rId4"/>
                          <a:stretch>
                            <a:fillRect l="-601681" t="-1235" r="-202521" b="-3704"/>
                          </a:stretch>
                        </a:blipFill>
                      </a:tcPr>
                    </a:tc>
                    <a:tc>
                      <a:txBody>
                        <a:bodyPr/>
                        <a:lstStyle/>
                        <a:p>
                          <a:endParaRPr lang="en-US"/>
                        </a:p>
                      </a:txBody>
                      <a:tcPr>
                        <a:blipFill>
                          <a:blip r:embed="rId4"/>
                          <a:stretch>
                            <a:fillRect l="-701681" t="-1235" r="-102521" b="-3704"/>
                          </a:stretch>
                        </a:blipFill>
                      </a:tcPr>
                    </a:tc>
                    <a:tc>
                      <a:txBody>
                        <a:bodyPr/>
                        <a:lstStyle/>
                        <a:p>
                          <a:endParaRPr lang="en-US"/>
                        </a:p>
                      </a:txBody>
                      <a:tcPr>
                        <a:blipFill>
                          <a:blip r:embed="rId4"/>
                          <a:stretch>
                            <a:fillRect l="-801681" t="-1235" r="-2521" b="-3704"/>
                          </a:stretch>
                        </a:blipFill>
                      </a:tcPr>
                    </a:tc>
                    <a:extLst>
                      <a:ext uri="{0D108BD9-81ED-4DB2-BD59-A6C34878D82A}">
                        <a16:rowId xmlns:a16="http://schemas.microsoft.com/office/drawing/2014/main" val="3342996261"/>
                      </a:ext>
                    </a:extLst>
                  </a:tr>
                </a:tbl>
              </a:graphicData>
            </a:graphic>
          </p:graphicFrame>
        </mc:Fallback>
      </mc:AlternateContent>
      <p:sp>
        <p:nvSpPr>
          <p:cNvPr id="17" name="TextBox 16"/>
          <p:cNvSpPr txBox="1"/>
          <p:nvPr/>
        </p:nvSpPr>
        <p:spPr>
          <a:xfrm>
            <a:off x="9154160" y="3451662"/>
            <a:ext cx="887935" cy="369332"/>
          </a:xfrm>
          <a:prstGeom prst="rect">
            <a:avLst/>
          </a:prstGeom>
          <a:noFill/>
        </p:spPr>
        <p:txBody>
          <a:bodyPr wrap="none" rtlCol="0">
            <a:spAutoFit/>
          </a:bodyPr>
          <a:lstStyle/>
          <a:p>
            <a:r>
              <a:rPr lang="en-US" dirty="0"/>
              <a:t>Parents</a:t>
            </a:r>
          </a:p>
        </p:txBody>
      </p:sp>
      <p:sp>
        <p:nvSpPr>
          <p:cNvPr id="22" name="TextBox 21"/>
          <p:cNvSpPr txBox="1"/>
          <p:nvPr/>
        </p:nvSpPr>
        <p:spPr>
          <a:xfrm>
            <a:off x="3139662" y="2449086"/>
            <a:ext cx="1300036" cy="369332"/>
          </a:xfrm>
          <a:prstGeom prst="rect">
            <a:avLst/>
          </a:prstGeom>
          <a:noFill/>
        </p:spPr>
        <p:txBody>
          <a:bodyPr wrap="none" rtlCol="0">
            <a:spAutoFit/>
          </a:bodyPr>
          <a:lstStyle/>
          <a:p>
            <a:r>
              <a:rPr lang="en-US" dirty="0"/>
              <a:t>Breakpoints</a:t>
            </a:r>
          </a:p>
        </p:txBody>
      </p:sp>
      <mc:AlternateContent xmlns:mc="http://schemas.openxmlformats.org/markup-compatibility/2006" xmlns:a14="http://schemas.microsoft.com/office/drawing/2010/main">
        <mc:Choice Requires="a14">
          <p:graphicFrame>
            <p:nvGraphicFramePr>
              <p:cNvPr id="23" name="Table 22"/>
              <p:cNvGraphicFramePr>
                <a:graphicFrameLocks noGrp="1"/>
              </p:cNvGraphicFramePr>
              <p:nvPr/>
            </p:nvGraphicFramePr>
            <p:xfrm>
              <a:off x="1482956" y="506549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5,2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342996261"/>
                      </a:ext>
                    </a:extLst>
                  </a:tr>
                </a:tbl>
              </a:graphicData>
            </a:graphic>
          </p:graphicFrame>
        </mc:Choice>
        <mc:Fallback xmlns="">
          <p:graphicFrame>
            <p:nvGraphicFramePr>
              <p:cNvPr id="23" name="Table 22"/>
              <p:cNvGraphicFramePr>
                <a:graphicFrameLocks noGrp="1"/>
              </p:cNvGraphicFramePr>
              <p:nvPr>
                <p:extLst>
                  <p:ext uri="{D42A27DB-BD31-4B8C-83A1-F6EECF244321}">
                    <p14:modId xmlns:p14="http://schemas.microsoft.com/office/powerpoint/2010/main" val="134957947"/>
                  </p:ext>
                </p:extLst>
              </p:nvPr>
            </p:nvGraphicFramePr>
            <p:xfrm>
              <a:off x="1482956" y="506549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a:p>
                      </a:txBody>
                      <a:tcPr>
                        <a:blipFill>
                          <a:blip r:embed="rId5"/>
                          <a:stretch>
                            <a:fillRect l="-840" t="-1220" r="-803361" b="-2439"/>
                          </a:stretch>
                        </a:blipFill>
                      </a:tcPr>
                    </a:tc>
                    <a:tc>
                      <a:txBody>
                        <a:bodyPr/>
                        <a:lstStyle/>
                        <a:p>
                          <a:endParaRPr lang="en-US"/>
                        </a:p>
                      </a:txBody>
                      <a:tcPr>
                        <a:blipFill>
                          <a:blip r:embed="rId5"/>
                          <a:stretch>
                            <a:fillRect l="-100840" t="-1220" r="-703361" b="-2439"/>
                          </a:stretch>
                        </a:blipFill>
                      </a:tcPr>
                    </a:tc>
                    <a:tc>
                      <a:txBody>
                        <a:bodyPr/>
                        <a:lstStyle/>
                        <a:p>
                          <a:endParaRPr lang="en-US"/>
                        </a:p>
                      </a:txBody>
                      <a:tcPr>
                        <a:blipFill>
                          <a:blip r:embed="rId5"/>
                          <a:stretch>
                            <a:fillRect l="-200840" t="-1220" r="-603361" b="-2439"/>
                          </a:stretch>
                        </a:blipFill>
                      </a:tcPr>
                    </a:tc>
                    <a:tc>
                      <a:txBody>
                        <a:bodyPr/>
                        <a:lstStyle/>
                        <a:p>
                          <a:endParaRPr lang="en-US"/>
                        </a:p>
                      </a:txBody>
                      <a:tcPr>
                        <a:blipFill>
                          <a:blip r:embed="rId5"/>
                          <a:stretch>
                            <a:fillRect l="-300840" t="-1220" r="-503361" b="-2439"/>
                          </a:stretch>
                        </a:blipFill>
                      </a:tcPr>
                    </a:tc>
                    <a:tc>
                      <a:txBody>
                        <a:bodyPr/>
                        <a:lstStyle/>
                        <a:p>
                          <a:endParaRPr lang="en-US"/>
                        </a:p>
                      </a:txBody>
                      <a:tcPr>
                        <a:blipFill>
                          <a:blip r:embed="rId5"/>
                          <a:stretch>
                            <a:fillRect l="-397500" t="-1220" r="-399167" b="-2439"/>
                          </a:stretch>
                        </a:blipFill>
                      </a:tcPr>
                    </a:tc>
                    <a:tc>
                      <a:txBody>
                        <a:bodyPr/>
                        <a:lstStyle/>
                        <a:p>
                          <a:endParaRPr lang="en-US"/>
                        </a:p>
                      </a:txBody>
                      <a:tcPr>
                        <a:blipFill>
                          <a:blip r:embed="rId5"/>
                          <a:stretch>
                            <a:fillRect l="-501681" t="-1220" r="-302521" b="-2439"/>
                          </a:stretch>
                        </a:blipFill>
                      </a:tcPr>
                    </a:tc>
                    <a:tc>
                      <a:txBody>
                        <a:bodyPr/>
                        <a:lstStyle/>
                        <a:p>
                          <a:endParaRPr lang="en-US"/>
                        </a:p>
                      </a:txBody>
                      <a:tcPr>
                        <a:blipFill>
                          <a:blip r:embed="rId5"/>
                          <a:stretch>
                            <a:fillRect l="-601681" t="-1220" r="-202521" b="-2439"/>
                          </a:stretch>
                        </a:blipFill>
                      </a:tcPr>
                    </a:tc>
                    <a:tc>
                      <a:txBody>
                        <a:bodyPr/>
                        <a:lstStyle/>
                        <a:p>
                          <a:endParaRPr lang="en-US"/>
                        </a:p>
                      </a:txBody>
                      <a:tcPr>
                        <a:blipFill>
                          <a:blip r:embed="rId5"/>
                          <a:stretch>
                            <a:fillRect l="-701681" t="-1220" r="-102521" b="-2439"/>
                          </a:stretch>
                        </a:blipFill>
                      </a:tcPr>
                    </a:tc>
                    <a:tc>
                      <a:txBody>
                        <a:bodyPr/>
                        <a:lstStyle/>
                        <a:p>
                          <a:endParaRPr lang="en-US"/>
                        </a:p>
                      </a:txBody>
                      <a:tcPr>
                        <a:blipFill>
                          <a:blip r:embed="rId5"/>
                          <a:stretch>
                            <a:fillRect l="-801681" t="-1220" r="-2521" b="-2439"/>
                          </a:stretch>
                        </a:blipFill>
                      </a:tcPr>
                    </a:tc>
                    <a:extLst>
                      <a:ext uri="{0D108BD9-81ED-4DB2-BD59-A6C34878D82A}">
                        <a16:rowId xmlns:a16="http://schemas.microsoft.com/office/drawing/2014/main" val="334299626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4" name="Table 23"/>
              <p:cNvGraphicFramePr>
                <a:graphicFrameLocks noGrp="1"/>
              </p:cNvGraphicFramePr>
              <p:nvPr/>
            </p:nvGraphicFramePr>
            <p:xfrm>
              <a:off x="1482956" y="577669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5,1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342996261"/>
                      </a:ext>
                    </a:extLst>
                  </a:tr>
                </a:tbl>
              </a:graphicData>
            </a:graphic>
          </p:graphicFrame>
        </mc:Choice>
        <mc:Fallback xmlns="">
          <p:graphicFrame>
            <p:nvGraphicFramePr>
              <p:cNvPr id="24" name="Table 23"/>
              <p:cNvGraphicFramePr>
                <a:graphicFrameLocks noGrp="1"/>
              </p:cNvGraphicFramePr>
              <p:nvPr>
                <p:extLst>
                  <p:ext uri="{D42A27DB-BD31-4B8C-83A1-F6EECF244321}">
                    <p14:modId xmlns:p14="http://schemas.microsoft.com/office/powerpoint/2010/main" val="2428170312"/>
                  </p:ext>
                </p:extLst>
              </p:nvPr>
            </p:nvGraphicFramePr>
            <p:xfrm>
              <a:off x="1482956" y="577669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a:p>
                      </a:txBody>
                      <a:tcPr>
                        <a:blipFill>
                          <a:blip r:embed="rId6"/>
                          <a:stretch>
                            <a:fillRect l="-840" t="-1220" r="-803361" b="-2439"/>
                          </a:stretch>
                        </a:blipFill>
                      </a:tcPr>
                    </a:tc>
                    <a:tc>
                      <a:txBody>
                        <a:bodyPr/>
                        <a:lstStyle/>
                        <a:p>
                          <a:endParaRPr lang="en-US"/>
                        </a:p>
                      </a:txBody>
                      <a:tcPr>
                        <a:blipFill>
                          <a:blip r:embed="rId6"/>
                          <a:stretch>
                            <a:fillRect l="-100840" t="-1220" r="-703361" b="-2439"/>
                          </a:stretch>
                        </a:blipFill>
                      </a:tcPr>
                    </a:tc>
                    <a:tc>
                      <a:txBody>
                        <a:bodyPr/>
                        <a:lstStyle/>
                        <a:p>
                          <a:endParaRPr lang="en-US"/>
                        </a:p>
                      </a:txBody>
                      <a:tcPr>
                        <a:blipFill>
                          <a:blip r:embed="rId6"/>
                          <a:stretch>
                            <a:fillRect l="-200840" t="-1220" r="-603361" b="-2439"/>
                          </a:stretch>
                        </a:blipFill>
                      </a:tcPr>
                    </a:tc>
                    <a:tc>
                      <a:txBody>
                        <a:bodyPr/>
                        <a:lstStyle/>
                        <a:p>
                          <a:endParaRPr lang="en-US"/>
                        </a:p>
                      </a:txBody>
                      <a:tcPr>
                        <a:blipFill>
                          <a:blip r:embed="rId6"/>
                          <a:stretch>
                            <a:fillRect l="-300840" t="-1220" r="-503361" b="-2439"/>
                          </a:stretch>
                        </a:blipFill>
                      </a:tcPr>
                    </a:tc>
                    <a:tc>
                      <a:txBody>
                        <a:bodyPr/>
                        <a:lstStyle/>
                        <a:p>
                          <a:endParaRPr lang="en-US"/>
                        </a:p>
                      </a:txBody>
                      <a:tcPr>
                        <a:blipFill>
                          <a:blip r:embed="rId6"/>
                          <a:stretch>
                            <a:fillRect l="-397500" t="-1220" r="-399167" b="-2439"/>
                          </a:stretch>
                        </a:blipFill>
                      </a:tcPr>
                    </a:tc>
                    <a:tc>
                      <a:txBody>
                        <a:bodyPr/>
                        <a:lstStyle/>
                        <a:p>
                          <a:endParaRPr lang="en-US"/>
                        </a:p>
                      </a:txBody>
                      <a:tcPr>
                        <a:blipFill>
                          <a:blip r:embed="rId6"/>
                          <a:stretch>
                            <a:fillRect l="-501681" t="-1220" r="-302521" b="-2439"/>
                          </a:stretch>
                        </a:blipFill>
                      </a:tcPr>
                    </a:tc>
                    <a:tc>
                      <a:txBody>
                        <a:bodyPr/>
                        <a:lstStyle/>
                        <a:p>
                          <a:endParaRPr lang="en-US"/>
                        </a:p>
                      </a:txBody>
                      <a:tcPr>
                        <a:blipFill>
                          <a:blip r:embed="rId6"/>
                          <a:stretch>
                            <a:fillRect l="-601681" t="-1220" r="-202521" b="-2439"/>
                          </a:stretch>
                        </a:blipFill>
                      </a:tcPr>
                    </a:tc>
                    <a:tc>
                      <a:txBody>
                        <a:bodyPr/>
                        <a:lstStyle/>
                        <a:p>
                          <a:endParaRPr lang="en-US"/>
                        </a:p>
                      </a:txBody>
                      <a:tcPr>
                        <a:blipFill>
                          <a:blip r:embed="rId6"/>
                          <a:stretch>
                            <a:fillRect l="-701681" t="-1220" r="-102521" b="-2439"/>
                          </a:stretch>
                        </a:blipFill>
                      </a:tcPr>
                    </a:tc>
                    <a:tc>
                      <a:txBody>
                        <a:bodyPr/>
                        <a:lstStyle/>
                        <a:p>
                          <a:endParaRPr lang="en-US"/>
                        </a:p>
                      </a:txBody>
                      <a:tcPr>
                        <a:blipFill>
                          <a:blip r:embed="rId6"/>
                          <a:stretch>
                            <a:fillRect l="-801681" t="-1220" r="-2521" b="-2439"/>
                          </a:stretch>
                        </a:blipFill>
                      </a:tcPr>
                    </a:tc>
                    <a:extLst>
                      <a:ext uri="{0D108BD9-81ED-4DB2-BD59-A6C34878D82A}">
                        <a16:rowId xmlns:a16="http://schemas.microsoft.com/office/drawing/2014/main" val="3342996261"/>
                      </a:ext>
                    </a:extLst>
                  </a:tr>
                </a:tbl>
              </a:graphicData>
            </a:graphic>
          </p:graphicFrame>
        </mc:Fallback>
      </mc:AlternateContent>
      <p:sp>
        <p:nvSpPr>
          <p:cNvPr id="25" name="TextBox 24"/>
          <p:cNvSpPr txBox="1"/>
          <p:nvPr/>
        </p:nvSpPr>
        <p:spPr>
          <a:xfrm>
            <a:off x="9154159" y="5424895"/>
            <a:ext cx="1048236" cy="369332"/>
          </a:xfrm>
          <a:prstGeom prst="rect">
            <a:avLst/>
          </a:prstGeom>
          <a:noFill/>
        </p:spPr>
        <p:txBody>
          <a:bodyPr wrap="none" rtlCol="0">
            <a:spAutoFit/>
          </a:bodyPr>
          <a:lstStyle/>
          <a:p>
            <a:r>
              <a:rPr lang="en-US" dirty="0"/>
              <a:t>Offspring</a:t>
            </a:r>
          </a:p>
        </p:txBody>
      </p:sp>
      <p:sp>
        <p:nvSpPr>
          <p:cNvPr id="26" name="Rectangle 25"/>
          <p:cNvSpPr/>
          <p:nvPr/>
        </p:nvSpPr>
        <p:spPr>
          <a:xfrm>
            <a:off x="1482956" y="2959755"/>
            <a:ext cx="6532884" cy="491907"/>
          </a:xfrm>
          <a:prstGeom prst="rect">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82956" y="4012625"/>
            <a:ext cx="6532884" cy="49190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657600" y="2959755"/>
            <a:ext cx="2164080" cy="1544777"/>
            <a:chOff x="3657600" y="2959755"/>
            <a:chExt cx="2164080" cy="1544777"/>
          </a:xfrm>
        </p:grpSpPr>
        <p:cxnSp>
          <p:nvCxnSpPr>
            <p:cNvPr id="19" name="Straight Connector 18"/>
            <p:cNvCxnSpPr/>
            <p:nvPr/>
          </p:nvCxnSpPr>
          <p:spPr>
            <a:xfrm>
              <a:off x="3657600" y="2959755"/>
              <a:ext cx="0" cy="15447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21680" y="2959755"/>
              <a:ext cx="0" cy="15447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p:cNvSpPr/>
          <p:nvPr/>
        </p:nvSpPr>
        <p:spPr>
          <a:xfrm>
            <a:off x="1482956" y="5074494"/>
            <a:ext cx="2174644" cy="491907"/>
          </a:xfrm>
          <a:prstGeom prst="rect">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679671" y="5065495"/>
            <a:ext cx="2152169" cy="49190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831036" y="5066656"/>
            <a:ext cx="2174644" cy="491907"/>
          </a:xfrm>
          <a:prstGeom prst="rect">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495271" y="5776695"/>
            <a:ext cx="2152169" cy="49190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667356" y="5773907"/>
            <a:ext cx="2174644" cy="491907"/>
          </a:xfrm>
          <a:prstGeom prst="rect">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851356" y="5773907"/>
            <a:ext cx="2152169" cy="49190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88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P spid="30" grpId="0" animBg="1"/>
      <p:bldP spid="31" grpId="0" animBg="1"/>
      <p:bldP spid="32" grpId="0" animBg="1"/>
      <p:bldP spid="33" grpId="0" animBg="1"/>
      <p:bldP spid="3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mc:AlternateContent xmlns:mc="http://schemas.openxmlformats.org/markup-compatibility/2006" xmlns:a14="http://schemas.microsoft.com/office/drawing/2010/main">
        <mc:Choice Requires="a14">
          <p:graphicFrame>
            <p:nvGraphicFramePr>
              <p:cNvPr id="15" name="Table 14"/>
              <p:cNvGraphicFramePr>
                <a:graphicFrameLocks noGrp="1"/>
              </p:cNvGraphicFramePr>
              <p:nvPr/>
            </p:nvGraphicFramePr>
            <p:xfrm>
              <a:off x="1482956" y="295975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5,1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342996261"/>
                      </a:ext>
                    </a:extLst>
                  </a:tr>
                </a:tbl>
              </a:graphicData>
            </a:graphic>
          </p:graphicFrame>
        </mc:Choice>
        <mc:Fallback xmlns="">
          <p:graphicFrame>
            <p:nvGraphicFramePr>
              <p:cNvPr id="15" name="Table 14"/>
              <p:cNvGraphicFramePr>
                <a:graphicFrameLocks noGrp="1"/>
              </p:cNvGraphicFramePr>
              <p:nvPr>
                <p:extLst>
                  <p:ext uri="{D42A27DB-BD31-4B8C-83A1-F6EECF244321}">
                    <p14:modId xmlns:p14="http://schemas.microsoft.com/office/powerpoint/2010/main" val="948721424"/>
                  </p:ext>
                </p:extLst>
              </p:nvPr>
            </p:nvGraphicFramePr>
            <p:xfrm>
              <a:off x="1482956" y="295975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a:p>
                      </a:txBody>
                      <a:tcPr>
                        <a:blipFill>
                          <a:blip r:embed="rId3"/>
                          <a:stretch>
                            <a:fillRect l="-840" t="-1220" r="-803361" b="-2439"/>
                          </a:stretch>
                        </a:blipFill>
                      </a:tcPr>
                    </a:tc>
                    <a:tc>
                      <a:txBody>
                        <a:bodyPr/>
                        <a:lstStyle/>
                        <a:p>
                          <a:endParaRPr lang="en-US"/>
                        </a:p>
                      </a:txBody>
                      <a:tcPr>
                        <a:blipFill>
                          <a:blip r:embed="rId3"/>
                          <a:stretch>
                            <a:fillRect l="-100840" t="-1220" r="-703361" b="-2439"/>
                          </a:stretch>
                        </a:blipFill>
                      </a:tcPr>
                    </a:tc>
                    <a:tc>
                      <a:txBody>
                        <a:bodyPr/>
                        <a:lstStyle/>
                        <a:p>
                          <a:endParaRPr lang="en-US"/>
                        </a:p>
                      </a:txBody>
                      <a:tcPr>
                        <a:blipFill>
                          <a:blip r:embed="rId3"/>
                          <a:stretch>
                            <a:fillRect l="-200840" t="-1220" r="-603361" b="-2439"/>
                          </a:stretch>
                        </a:blipFill>
                      </a:tcPr>
                    </a:tc>
                    <a:tc>
                      <a:txBody>
                        <a:bodyPr/>
                        <a:lstStyle/>
                        <a:p>
                          <a:endParaRPr lang="en-US"/>
                        </a:p>
                      </a:txBody>
                      <a:tcPr>
                        <a:blipFill>
                          <a:blip r:embed="rId3"/>
                          <a:stretch>
                            <a:fillRect l="-300840" t="-1220" r="-503361" b="-2439"/>
                          </a:stretch>
                        </a:blipFill>
                      </a:tcPr>
                    </a:tc>
                    <a:tc>
                      <a:txBody>
                        <a:bodyPr/>
                        <a:lstStyle/>
                        <a:p>
                          <a:endParaRPr lang="en-US"/>
                        </a:p>
                      </a:txBody>
                      <a:tcPr>
                        <a:blipFill>
                          <a:blip r:embed="rId3"/>
                          <a:stretch>
                            <a:fillRect l="-397500" t="-1220" r="-399167" b="-2439"/>
                          </a:stretch>
                        </a:blipFill>
                      </a:tcPr>
                    </a:tc>
                    <a:tc>
                      <a:txBody>
                        <a:bodyPr/>
                        <a:lstStyle/>
                        <a:p>
                          <a:endParaRPr lang="en-US"/>
                        </a:p>
                      </a:txBody>
                      <a:tcPr>
                        <a:blipFill>
                          <a:blip r:embed="rId3"/>
                          <a:stretch>
                            <a:fillRect l="-501681" t="-1220" r="-302521" b="-2439"/>
                          </a:stretch>
                        </a:blipFill>
                      </a:tcPr>
                    </a:tc>
                    <a:tc>
                      <a:txBody>
                        <a:bodyPr/>
                        <a:lstStyle/>
                        <a:p>
                          <a:endParaRPr lang="en-US"/>
                        </a:p>
                      </a:txBody>
                      <a:tcPr>
                        <a:blipFill>
                          <a:blip r:embed="rId3"/>
                          <a:stretch>
                            <a:fillRect l="-601681" t="-1220" r="-202521" b="-2439"/>
                          </a:stretch>
                        </a:blipFill>
                      </a:tcPr>
                    </a:tc>
                    <a:tc>
                      <a:txBody>
                        <a:bodyPr/>
                        <a:lstStyle/>
                        <a:p>
                          <a:endParaRPr lang="en-US"/>
                        </a:p>
                      </a:txBody>
                      <a:tcPr>
                        <a:blipFill>
                          <a:blip r:embed="rId3"/>
                          <a:stretch>
                            <a:fillRect l="-701681" t="-1220" r="-102521" b="-2439"/>
                          </a:stretch>
                        </a:blipFill>
                      </a:tcPr>
                    </a:tc>
                    <a:tc>
                      <a:txBody>
                        <a:bodyPr/>
                        <a:lstStyle/>
                        <a:p>
                          <a:endParaRPr lang="en-US"/>
                        </a:p>
                      </a:txBody>
                      <a:tcPr>
                        <a:blipFill>
                          <a:blip r:embed="rId3"/>
                          <a:stretch>
                            <a:fillRect l="-801681" t="-1220" r="-2521" b="-2439"/>
                          </a:stretch>
                        </a:blipFill>
                      </a:tcPr>
                    </a:tc>
                    <a:extLst>
                      <a:ext uri="{0D108BD9-81ED-4DB2-BD59-A6C34878D82A}">
                        <a16:rowId xmlns:a16="http://schemas.microsoft.com/office/drawing/2014/main" val="334299626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p:cNvGraphicFramePr>
                <a:graphicFrameLocks noGrp="1"/>
              </p:cNvGraphicFramePr>
              <p:nvPr/>
            </p:nvGraphicFramePr>
            <p:xfrm>
              <a:off x="1482956" y="401262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5,2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342996261"/>
                      </a:ext>
                    </a:extLst>
                  </a:tr>
                </a:tbl>
              </a:graphicData>
            </a:graphic>
          </p:graphicFrame>
        </mc:Choice>
        <mc:Fallback xmlns="">
          <p:graphicFrame>
            <p:nvGraphicFramePr>
              <p:cNvPr id="16" name="Table 15"/>
              <p:cNvGraphicFramePr>
                <a:graphicFrameLocks noGrp="1"/>
              </p:cNvGraphicFramePr>
              <p:nvPr>
                <p:extLst>
                  <p:ext uri="{D42A27DB-BD31-4B8C-83A1-F6EECF244321}">
                    <p14:modId xmlns:p14="http://schemas.microsoft.com/office/powerpoint/2010/main" val="2631876599"/>
                  </p:ext>
                </p:extLst>
              </p:nvPr>
            </p:nvGraphicFramePr>
            <p:xfrm>
              <a:off x="1482956" y="401262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a:p>
                      </a:txBody>
                      <a:tcPr>
                        <a:blipFill>
                          <a:blip r:embed="rId4"/>
                          <a:stretch>
                            <a:fillRect l="-840" t="-1235" r="-803361" b="-3704"/>
                          </a:stretch>
                        </a:blipFill>
                      </a:tcPr>
                    </a:tc>
                    <a:tc>
                      <a:txBody>
                        <a:bodyPr/>
                        <a:lstStyle/>
                        <a:p>
                          <a:endParaRPr lang="en-US"/>
                        </a:p>
                      </a:txBody>
                      <a:tcPr>
                        <a:blipFill>
                          <a:blip r:embed="rId4"/>
                          <a:stretch>
                            <a:fillRect l="-100840" t="-1235" r="-703361" b="-3704"/>
                          </a:stretch>
                        </a:blipFill>
                      </a:tcPr>
                    </a:tc>
                    <a:tc>
                      <a:txBody>
                        <a:bodyPr/>
                        <a:lstStyle/>
                        <a:p>
                          <a:endParaRPr lang="en-US"/>
                        </a:p>
                      </a:txBody>
                      <a:tcPr>
                        <a:blipFill>
                          <a:blip r:embed="rId4"/>
                          <a:stretch>
                            <a:fillRect l="-200840" t="-1235" r="-603361" b="-3704"/>
                          </a:stretch>
                        </a:blipFill>
                      </a:tcPr>
                    </a:tc>
                    <a:tc>
                      <a:txBody>
                        <a:bodyPr/>
                        <a:lstStyle/>
                        <a:p>
                          <a:endParaRPr lang="en-US"/>
                        </a:p>
                      </a:txBody>
                      <a:tcPr>
                        <a:blipFill>
                          <a:blip r:embed="rId4"/>
                          <a:stretch>
                            <a:fillRect l="-300840" t="-1235" r="-503361" b="-3704"/>
                          </a:stretch>
                        </a:blipFill>
                      </a:tcPr>
                    </a:tc>
                    <a:tc>
                      <a:txBody>
                        <a:bodyPr/>
                        <a:lstStyle/>
                        <a:p>
                          <a:endParaRPr lang="en-US"/>
                        </a:p>
                      </a:txBody>
                      <a:tcPr>
                        <a:blipFill>
                          <a:blip r:embed="rId4"/>
                          <a:stretch>
                            <a:fillRect l="-397500" t="-1235" r="-399167" b="-3704"/>
                          </a:stretch>
                        </a:blipFill>
                      </a:tcPr>
                    </a:tc>
                    <a:tc>
                      <a:txBody>
                        <a:bodyPr/>
                        <a:lstStyle/>
                        <a:p>
                          <a:endParaRPr lang="en-US"/>
                        </a:p>
                      </a:txBody>
                      <a:tcPr>
                        <a:blipFill>
                          <a:blip r:embed="rId4"/>
                          <a:stretch>
                            <a:fillRect l="-501681" t="-1235" r="-302521" b="-3704"/>
                          </a:stretch>
                        </a:blipFill>
                      </a:tcPr>
                    </a:tc>
                    <a:tc>
                      <a:txBody>
                        <a:bodyPr/>
                        <a:lstStyle/>
                        <a:p>
                          <a:endParaRPr lang="en-US"/>
                        </a:p>
                      </a:txBody>
                      <a:tcPr>
                        <a:blipFill>
                          <a:blip r:embed="rId4"/>
                          <a:stretch>
                            <a:fillRect l="-601681" t="-1235" r="-202521" b="-3704"/>
                          </a:stretch>
                        </a:blipFill>
                      </a:tcPr>
                    </a:tc>
                    <a:tc>
                      <a:txBody>
                        <a:bodyPr/>
                        <a:lstStyle/>
                        <a:p>
                          <a:endParaRPr lang="en-US"/>
                        </a:p>
                      </a:txBody>
                      <a:tcPr>
                        <a:blipFill>
                          <a:blip r:embed="rId4"/>
                          <a:stretch>
                            <a:fillRect l="-701681" t="-1235" r="-102521" b="-3704"/>
                          </a:stretch>
                        </a:blipFill>
                      </a:tcPr>
                    </a:tc>
                    <a:tc>
                      <a:txBody>
                        <a:bodyPr/>
                        <a:lstStyle/>
                        <a:p>
                          <a:endParaRPr lang="en-US"/>
                        </a:p>
                      </a:txBody>
                      <a:tcPr>
                        <a:blipFill>
                          <a:blip r:embed="rId4"/>
                          <a:stretch>
                            <a:fillRect l="-801681" t="-1235" r="-2521" b="-3704"/>
                          </a:stretch>
                        </a:blipFill>
                      </a:tcPr>
                    </a:tc>
                    <a:extLst>
                      <a:ext uri="{0D108BD9-81ED-4DB2-BD59-A6C34878D82A}">
                        <a16:rowId xmlns:a16="http://schemas.microsoft.com/office/drawing/2014/main" val="3342996261"/>
                      </a:ext>
                    </a:extLst>
                  </a:tr>
                </a:tbl>
              </a:graphicData>
            </a:graphic>
          </p:graphicFrame>
        </mc:Fallback>
      </mc:AlternateContent>
      <p:sp>
        <p:nvSpPr>
          <p:cNvPr id="17" name="TextBox 16"/>
          <p:cNvSpPr txBox="1"/>
          <p:nvPr/>
        </p:nvSpPr>
        <p:spPr>
          <a:xfrm>
            <a:off x="9154160" y="3451662"/>
            <a:ext cx="887935" cy="369332"/>
          </a:xfrm>
          <a:prstGeom prst="rect">
            <a:avLst/>
          </a:prstGeom>
          <a:noFill/>
        </p:spPr>
        <p:txBody>
          <a:bodyPr wrap="none" rtlCol="0">
            <a:spAutoFit/>
          </a:bodyPr>
          <a:lstStyle/>
          <a:p>
            <a:r>
              <a:rPr lang="en-US" dirty="0"/>
              <a:t>Parents</a:t>
            </a:r>
          </a:p>
        </p:txBody>
      </p:sp>
      <p:sp>
        <p:nvSpPr>
          <p:cNvPr id="22" name="TextBox 21"/>
          <p:cNvSpPr txBox="1"/>
          <p:nvPr/>
        </p:nvSpPr>
        <p:spPr>
          <a:xfrm>
            <a:off x="3139662" y="2449086"/>
            <a:ext cx="1300036" cy="369332"/>
          </a:xfrm>
          <a:prstGeom prst="rect">
            <a:avLst/>
          </a:prstGeom>
          <a:noFill/>
        </p:spPr>
        <p:txBody>
          <a:bodyPr wrap="none" rtlCol="0">
            <a:spAutoFit/>
          </a:bodyPr>
          <a:lstStyle/>
          <a:p>
            <a:r>
              <a:rPr lang="en-US" dirty="0"/>
              <a:t>Breakpoints</a:t>
            </a:r>
          </a:p>
        </p:txBody>
      </p:sp>
      <mc:AlternateContent xmlns:mc="http://schemas.openxmlformats.org/markup-compatibility/2006" xmlns:a14="http://schemas.microsoft.com/office/drawing/2010/main">
        <mc:Choice Requires="a14">
          <p:graphicFrame>
            <p:nvGraphicFramePr>
              <p:cNvPr id="23" name="Table 22"/>
              <p:cNvGraphicFramePr>
                <a:graphicFrameLocks noGrp="1"/>
              </p:cNvGraphicFramePr>
              <p:nvPr/>
            </p:nvGraphicFramePr>
            <p:xfrm>
              <a:off x="1482956" y="506549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5,2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342996261"/>
                      </a:ext>
                    </a:extLst>
                  </a:tr>
                </a:tbl>
              </a:graphicData>
            </a:graphic>
          </p:graphicFrame>
        </mc:Choice>
        <mc:Fallback xmlns="">
          <p:graphicFrame>
            <p:nvGraphicFramePr>
              <p:cNvPr id="23" name="Table 22"/>
              <p:cNvGraphicFramePr>
                <a:graphicFrameLocks noGrp="1"/>
              </p:cNvGraphicFramePr>
              <p:nvPr>
                <p:extLst>
                  <p:ext uri="{D42A27DB-BD31-4B8C-83A1-F6EECF244321}">
                    <p14:modId xmlns:p14="http://schemas.microsoft.com/office/powerpoint/2010/main" val="134957947"/>
                  </p:ext>
                </p:extLst>
              </p:nvPr>
            </p:nvGraphicFramePr>
            <p:xfrm>
              <a:off x="1482956" y="506549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a:p>
                      </a:txBody>
                      <a:tcPr>
                        <a:blipFill>
                          <a:blip r:embed="rId5"/>
                          <a:stretch>
                            <a:fillRect l="-840" t="-1220" r="-803361" b="-2439"/>
                          </a:stretch>
                        </a:blipFill>
                      </a:tcPr>
                    </a:tc>
                    <a:tc>
                      <a:txBody>
                        <a:bodyPr/>
                        <a:lstStyle/>
                        <a:p>
                          <a:endParaRPr lang="en-US"/>
                        </a:p>
                      </a:txBody>
                      <a:tcPr>
                        <a:blipFill>
                          <a:blip r:embed="rId5"/>
                          <a:stretch>
                            <a:fillRect l="-100840" t="-1220" r="-703361" b="-2439"/>
                          </a:stretch>
                        </a:blipFill>
                      </a:tcPr>
                    </a:tc>
                    <a:tc>
                      <a:txBody>
                        <a:bodyPr/>
                        <a:lstStyle/>
                        <a:p>
                          <a:endParaRPr lang="en-US"/>
                        </a:p>
                      </a:txBody>
                      <a:tcPr>
                        <a:blipFill>
                          <a:blip r:embed="rId5"/>
                          <a:stretch>
                            <a:fillRect l="-200840" t="-1220" r="-603361" b="-2439"/>
                          </a:stretch>
                        </a:blipFill>
                      </a:tcPr>
                    </a:tc>
                    <a:tc>
                      <a:txBody>
                        <a:bodyPr/>
                        <a:lstStyle/>
                        <a:p>
                          <a:endParaRPr lang="en-US"/>
                        </a:p>
                      </a:txBody>
                      <a:tcPr>
                        <a:blipFill>
                          <a:blip r:embed="rId5"/>
                          <a:stretch>
                            <a:fillRect l="-300840" t="-1220" r="-503361" b="-2439"/>
                          </a:stretch>
                        </a:blipFill>
                      </a:tcPr>
                    </a:tc>
                    <a:tc>
                      <a:txBody>
                        <a:bodyPr/>
                        <a:lstStyle/>
                        <a:p>
                          <a:endParaRPr lang="en-US"/>
                        </a:p>
                      </a:txBody>
                      <a:tcPr>
                        <a:blipFill>
                          <a:blip r:embed="rId5"/>
                          <a:stretch>
                            <a:fillRect l="-397500" t="-1220" r="-399167" b="-2439"/>
                          </a:stretch>
                        </a:blipFill>
                      </a:tcPr>
                    </a:tc>
                    <a:tc>
                      <a:txBody>
                        <a:bodyPr/>
                        <a:lstStyle/>
                        <a:p>
                          <a:endParaRPr lang="en-US"/>
                        </a:p>
                      </a:txBody>
                      <a:tcPr>
                        <a:blipFill>
                          <a:blip r:embed="rId5"/>
                          <a:stretch>
                            <a:fillRect l="-501681" t="-1220" r="-302521" b="-2439"/>
                          </a:stretch>
                        </a:blipFill>
                      </a:tcPr>
                    </a:tc>
                    <a:tc>
                      <a:txBody>
                        <a:bodyPr/>
                        <a:lstStyle/>
                        <a:p>
                          <a:endParaRPr lang="en-US"/>
                        </a:p>
                      </a:txBody>
                      <a:tcPr>
                        <a:blipFill>
                          <a:blip r:embed="rId5"/>
                          <a:stretch>
                            <a:fillRect l="-601681" t="-1220" r="-202521" b="-2439"/>
                          </a:stretch>
                        </a:blipFill>
                      </a:tcPr>
                    </a:tc>
                    <a:tc>
                      <a:txBody>
                        <a:bodyPr/>
                        <a:lstStyle/>
                        <a:p>
                          <a:endParaRPr lang="en-US"/>
                        </a:p>
                      </a:txBody>
                      <a:tcPr>
                        <a:blipFill>
                          <a:blip r:embed="rId5"/>
                          <a:stretch>
                            <a:fillRect l="-701681" t="-1220" r="-102521" b="-2439"/>
                          </a:stretch>
                        </a:blipFill>
                      </a:tcPr>
                    </a:tc>
                    <a:tc>
                      <a:txBody>
                        <a:bodyPr/>
                        <a:lstStyle/>
                        <a:p>
                          <a:endParaRPr lang="en-US"/>
                        </a:p>
                      </a:txBody>
                      <a:tcPr>
                        <a:blipFill>
                          <a:blip r:embed="rId5"/>
                          <a:stretch>
                            <a:fillRect l="-801681" t="-1220" r="-2521" b="-2439"/>
                          </a:stretch>
                        </a:blipFill>
                      </a:tcPr>
                    </a:tc>
                    <a:extLst>
                      <a:ext uri="{0D108BD9-81ED-4DB2-BD59-A6C34878D82A}">
                        <a16:rowId xmlns:a16="http://schemas.microsoft.com/office/drawing/2014/main" val="334299626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4" name="Table 23"/>
              <p:cNvGraphicFramePr>
                <a:graphicFrameLocks noGrp="1"/>
              </p:cNvGraphicFramePr>
              <p:nvPr/>
            </p:nvGraphicFramePr>
            <p:xfrm>
              <a:off x="1482956" y="577669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5,1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342996261"/>
                      </a:ext>
                    </a:extLst>
                  </a:tr>
                </a:tbl>
              </a:graphicData>
            </a:graphic>
          </p:graphicFrame>
        </mc:Choice>
        <mc:Fallback xmlns="">
          <p:graphicFrame>
            <p:nvGraphicFramePr>
              <p:cNvPr id="24" name="Table 23"/>
              <p:cNvGraphicFramePr>
                <a:graphicFrameLocks noGrp="1"/>
              </p:cNvGraphicFramePr>
              <p:nvPr>
                <p:extLst>
                  <p:ext uri="{D42A27DB-BD31-4B8C-83A1-F6EECF244321}">
                    <p14:modId xmlns:p14="http://schemas.microsoft.com/office/powerpoint/2010/main" val="2428170312"/>
                  </p:ext>
                </p:extLst>
              </p:nvPr>
            </p:nvGraphicFramePr>
            <p:xfrm>
              <a:off x="1482956" y="577669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a:p>
                      </a:txBody>
                      <a:tcPr>
                        <a:blipFill>
                          <a:blip r:embed="rId6"/>
                          <a:stretch>
                            <a:fillRect l="-840" t="-1220" r="-803361" b="-2439"/>
                          </a:stretch>
                        </a:blipFill>
                      </a:tcPr>
                    </a:tc>
                    <a:tc>
                      <a:txBody>
                        <a:bodyPr/>
                        <a:lstStyle/>
                        <a:p>
                          <a:endParaRPr lang="en-US"/>
                        </a:p>
                      </a:txBody>
                      <a:tcPr>
                        <a:blipFill>
                          <a:blip r:embed="rId6"/>
                          <a:stretch>
                            <a:fillRect l="-100840" t="-1220" r="-703361" b="-2439"/>
                          </a:stretch>
                        </a:blipFill>
                      </a:tcPr>
                    </a:tc>
                    <a:tc>
                      <a:txBody>
                        <a:bodyPr/>
                        <a:lstStyle/>
                        <a:p>
                          <a:endParaRPr lang="en-US"/>
                        </a:p>
                      </a:txBody>
                      <a:tcPr>
                        <a:blipFill>
                          <a:blip r:embed="rId6"/>
                          <a:stretch>
                            <a:fillRect l="-200840" t="-1220" r="-603361" b="-2439"/>
                          </a:stretch>
                        </a:blipFill>
                      </a:tcPr>
                    </a:tc>
                    <a:tc>
                      <a:txBody>
                        <a:bodyPr/>
                        <a:lstStyle/>
                        <a:p>
                          <a:endParaRPr lang="en-US"/>
                        </a:p>
                      </a:txBody>
                      <a:tcPr>
                        <a:blipFill>
                          <a:blip r:embed="rId6"/>
                          <a:stretch>
                            <a:fillRect l="-300840" t="-1220" r="-503361" b="-2439"/>
                          </a:stretch>
                        </a:blipFill>
                      </a:tcPr>
                    </a:tc>
                    <a:tc>
                      <a:txBody>
                        <a:bodyPr/>
                        <a:lstStyle/>
                        <a:p>
                          <a:endParaRPr lang="en-US"/>
                        </a:p>
                      </a:txBody>
                      <a:tcPr>
                        <a:blipFill>
                          <a:blip r:embed="rId6"/>
                          <a:stretch>
                            <a:fillRect l="-397500" t="-1220" r="-399167" b="-2439"/>
                          </a:stretch>
                        </a:blipFill>
                      </a:tcPr>
                    </a:tc>
                    <a:tc>
                      <a:txBody>
                        <a:bodyPr/>
                        <a:lstStyle/>
                        <a:p>
                          <a:endParaRPr lang="en-US"/>
                        </a:p>
                      </a:txBody>
                      <a:tcPr>
                        <a:blipFill>
                          <a:blip r:embed="rId6"/>
                          <a:stretch>
                            <a:fillRect l="-501681" t="-1220" r="-302521" b="-2439"/>
                          </a:stretch>
                        </a:blipFill>
                      </a:tcPr>
                    </a:tc>
                    <a:tc>
                      <a:txBody>
                        <a:bodyPr/>
                        <a:lstStyle/>
                        <a:p>
                          <a:endParaRPr lang="en-US"/>
                        </a:p>
                      </a:txBody>
                      <a:tcPr>
                        <a:blipFill>
                          <a:blip r:embed="rId6"/>
                          <a:stretch>
                            <a:fillRect l="-601681" t="-1220" r="-202521" b="-2439"/>
                          </a:stretch>
                        </a:blipFill>
                      </a:tcPr>
                    </a:tc>
                    <a:tc>
                      <a:txBody>
                        <a:bodyPr/>
                        <a:lstStyle/>
                        <a:p>
                          <a:endParaRPr lang="en-US"/>
                        </a:p>
                      </a:txBody>
                      <a:tcPr>
                        <a:blipFill>
                          <a:blip r:embed="rId6"/>
                          <a:stretch>
                            <a:fillRect l="-701681" t="-1220" r="-102521" b="-2439"/>
                          </a:stretch>
                        </a:blipFill>
                      </a:tcPr>
                    </a:tc>
                    <a:tc>
                      <a:txBody>
                        <a:bodyPr/>
                        <a:lstStyle/>
                        <a:p>
                          <a:endParaRPr lang="en-US"/>
                        </a:p>
                      </a:txBody>
                      <a:tcPr>
                        <a:blipFill>
                          <a:blip r:embed="rId6"/>
                          <a:stretch>
                            <a:fillRect l="-801681" t="-1220" r="-2521" b="-2439"/>
                          </a:stretch>
                        </a:blipFill>
                      </a:tcPr>
                    </a:tc>
                    <a:extLst>
                      <a:ext uri="{0D108BD9-81ED-4DB2-BD59-A6C34878D82A}">
                        <a16:rowId xmlns:a16="http://schemas.microsoft.com/office/drawing/2014/main" val="3342996261"/>
                      </a:ext>
                    </a:extLst>
                  </a:tr>
                </a:tbl>
              </a:graphicData>
            </a:graphic>
          </p:graphicFrame>
        </mc:Fallback>
      </mc:AlternateContent>
      <p:sp>
        <p:nvSpPr>
          <p:cNvPr id="25" name="TextBox 24"/>
          <p:cNvSpPr txBox="1"/>
          <p:nvPr/>
        </p:nvSpPr>
        <p:spPr>
          <a:xfrm>
            <a:off x="9154159" y="5424895"/>
            <a:ext cx="1048236" cy="369332"/>
          </a:xfrm>
          <a:prstGeom prst="rect">
            <a:avLst/>
          </a:prstGeom>
          <a:noFill/>
        </p:spPr>
        <p:txBody>
          <a:bodyPr wrap="none" rtlCol="0">
            <a:spAutoFit/>
          </a:bodyPr>
          <a:lstStyle/>
          <a:p>
            <a:r>
              <a:rPr lang="en-US" dirty="0"/>
              <a:t>Offspring</a:t>
            </a:r>
          </a:p>
        </p:txBody>
      </p:sp>
      <p:sp>
        <p:nvSpPr>
          <p:cNvPr id="26" name="Rectangle 25"/>
          <p:cNvSpPr/>
          <p:nvPr/>
        </p:nvSpPr>
        <p:spPr>
          <a:xfrm>
            <a:off x="1482956" y="2959755"/>
            <a:ext cx="6532884" cy="491907"/>
          </a:xfrm>
          <a:prstGeom prst="rect">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82956" y="4012625"/>
            <a:ext cx="6532884" cy="49190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657600" y="2959755"/>
            <a:ext cx="2164080" cy="1544777"/>
            <a:chOff x="3657600" y="2959755"/>
            <a:chExt cx="2164080" cy="1544777"/>
          </a:xfrm>
        </p:grpSpPr>
        <p:cxnSp>
          <p:nvCxnSpPr>
            <p:cNvPr id="19" name="Straight Connector 18"/>
            <p:cNvCxnSpPr/>
            <p:nvPr/>
          </p:nvCxnSpPr>
          <p:spPr>
            <a:xfrm>
              <a:off x="3657600" y="2959755"/>
              <a:ext cx="0" cy="15447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21680" y="2959755"/>
              <a:ext cx="0" cy="15447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p:cNvSpPr/>
          <p:nvPr/>
        </p:nvSpPr>
        <p:spPr>
          <a:xfrm>
            <a:off x="1482956" y="5074494"/>
            <a:ext cx="2174644" cy="491907"/>
          </a:xfrm>
          <a:prstGeom prst="rect">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679671" y="5065495"/>
            <a:ext cx="2152169" cy="49190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831036" y="5066656"/>
            <a:ext cx="2174644" cy="491907"/>
          </a:xfrm>
          <a:prstGeom prst="rect">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495271" y="5776695"/>
            <a:ext cx="2152169" cy="49190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667356" y="5773907"/>
            <a:ext cx="2174644" cy="491907"/>
          </a:xfrm>
          <a:prstGeom prst="rect">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851356" y="5773907"/>
            <a:ext cx="2152169" cy="49190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8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P spid="30" grpId="0" animBg="1"/>
      <p:bldP spid="31" grpId="0" animBg="1"/>
      <p:bldP spid="32" grpId="0" animBg="1"/>
      <p:bldP spid="33" grpId="0" animBg="1"/>
      <p:bldP spid="3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nvGraphicFramePr>
            <p:xfrm>
              <a:off x="2343061" y="295975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5,1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3,2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342996261"/>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3444078496"/>
                  </p:ext>
                </p:extLst>
              </p:nvPr>
            </p:nvGraphicFramePr>
            <p:xfrm>
              <a:off x="2343061" y="2959755"/>
              <a:ext cx="6532884" cy="491907"/>
            </p:xfrm>
            <a:graphic>
              <a:graphicData uri="http://schemas.openxmlformats.org/drawingml/2006/table">
                <a:tbl>
                  <a:tblPr firstRow="1" bandRow="1">
                    <a:tableStyleId>{5940675A-B579-460E-94D1-54222C63F5DA}</a:tableStyleId>
                  </a:tblPr>
                  <a:tblGrid>
                    <a:gridCol w="725876">
                      <a:extLst>
                        <a:ext uri="{9D8B030D-6E8A-4147-A177-3AD203B41FA5}">
                          <a16:colId xmlns:a16="http://schemas.microsoft.com/office/drawing/2014/main" val="2665776967"/>
                        </a:ext>
                      </a:extLst>
                    </a:gridCol>
                    <a:gridCol w="725876">
                      <a:extLst>
                        <a:ext uri="{9D8B030D-6E8A-4147-A177-3AD203B41FA5}">
                          <a16:colId xmlns:a16="http://schemas.microsoft.com/office/drawing/2014/main" val="2712525901"/>
                        </a:ext>
                      </a:extLst>
                    </a:gridCol>
                    <a:gridCol w="725876">
                      <a:extLst>
                        <a:ext uri="{9D8B030D-6E8A-4147-A177-3AD203B41FA5}">
                          <a16:colId xmlns:a16="http://schemas.microsoft.com/office/drawing/2014/main" val="1590285008"/>
                        </a:ext>
                      </a:extLst>
                    </a:gridCol>
                    <a:gridCol w="725876">
                      <a:extLst>
                        <a:ext uri="{9D8B030D-6E8A-4147-A177-3AD203B41FA5}">
                          <a16:colId xmlns:a16="http://schemas.microsoft.com/office/drawing/2014/main" val="2310265978"/>
                        </a:ext>
                      </a:extLst>
                    </a:gridCol>
                    <a:gridCol w="725876">
                      <a:extLst>
                        <a:ext uri="{9D8B030D-6E8A-4147-A177-3AD203B41FA5}">
                          <a16:colId xmlns:a16="http://schemas.microsoft.com/office/drawing/2014/main" val="3477366643"/>
                        </a:ext>
                      </a:extLst>
                    </a:gridCol>
                    <a:gridCol w="725876">
                      <a:extLst>
                        <a:ext uri="{9D8B030D-6E8A-4147-A177-3AD203B41FA5}">
                          <a16:colId xmlns:a16="http://schemas.microsoft.com/office/drawing/2014/main" val="428281782"/>
                        </a:ext>
                      </a:extLst>
                    </a:gridCol>
                    <a:gridCol w="725876">
                      <a:extLst>
                        <a:ext uri="{9D8B030D-6E8A-4147-A177-3AD203B41FA5}">
                          <a16:colId xmlns:a16="http://schemas.microsoft.com/office/drawing/2014/main" val="4243965696"/>
                        </a:ext>
                      </a:extLst>
                    </a:gridCol>
                    <a:gridCol w="725876">
                      <a:extLst>
                        <a:ext uri="{9D8B030D-6E8A-4147-A177-3AD203B41FA5}">
                          <a16:colId xmlns:a16="http://schemas.microsoft.com/office/drawing/2014/main" val="2220449617"/>
                        </a:ext>
                      </a:extLst>
                    </a:gridCol>
                    <a:gridCol w="725876">
                      <a:extLst>
                        <a:ext uri="{9D8B030D-6E8A-4147-A177-3AD203B41FA5}">
                          <a16:colId xmlns:a16="http://schemas.microsoft.com/office/drawing/2014/main" val="2669515239"/>
                        </a:ext>
                      </a:extLst>
                    </a:gridCol>
                  </a:tblGrid>
                  <a:tr h="491907">
                    <a:tc>
                      <a:txBody>
                        <a:bodyPr/>
                        <a:lstStyle/>
                        <a:p>
                          <a:endParaRPr lang="en-US"/>
                        </a:p>
                      </a:txBody>
                      <a:tcPr>
                        <a:blipFill>
                          <a:blip r:embed="rId3"/>
                          <a:stretch>
                            <a:fillRect l="-840" t="-1220" r="-803361" b="-2439"/>
                          </a:stretch>
                        </a:blipFill>
                      </a:tcPr>
                    </a:tc>
                    <a:tc>
                      <a:txBody>
                        <a:bodyPr/>
                        <a:lstStyle/>
                        <a:p>
                          <a:endParaRPr lang="en-US"/>
                        </a:p>
                      </a:txBody>
                      <a:tcPr>
                        <a:blipFill>
                          <a:blip r:embed="rId3"/>
                          <a:stretch>
                            <a:fillRect l="-100840" t="-1220" r="-703361" b="-2439"/>
                          </a:stretch>
                        </a:blipFill>
                      </a:tcPr>
                    </a:tc>
                    <a:tc>
                      <a:txBody>
                        <a:bodyPr/>
                        <a:lstStyle/>
                        <a:p>
                          <a:endParaRPr lang="en-US"/>
                        </a:p>
                      </a:txBody>
                      <a:tcPr>
                        <a:blipFill>
                          <a:blip r:embed="rId3"/>
                          <a:stretch>
                            <a:fillRect l="-199167" t="-1220" r="-597500" b="-2439"/>
                          </a:stretch>
                        </a:blipFill>
                      </a:tcPr>
                    </a:tc>
                    <a:tc>
                      <a:txBody>
                        <a:bodyPr/>
                        <a:lstStyle/>
                        <a:p>
                          <a:endParaRPr lang="en-US"/>
                        </a:p>
                      </a:txBody>
                      <a:tcPr>
                        <a:blipFill>
                          <a:blip r:embed="rId3"/>
                          <a:stretch>
                            <a:fillRect l="-301681" t="-1220" r="-502521" b="-2439"/>
                          </a:stretch>
                        </a:blipFill>
                      </a:tcPr>
                    </a:tc>
                    <a:tc>
                      <a:txBody>
                        <a:bodyPr/>
                        <a:lstStyle/>
                        <a:p>
                          <a:endParaRPr lang="en-US"/>
                        </a:p>
                      </a:txBody>
                      <a:tcPr>
                        <a:blipFill>
                          <a:blip r:embed="rId3"/>
                          <a:stretch>
                            <a:fillRect l="-401681" t="-1220" r="-402521" b="-2439"/>
                          </a:stretch>
                        </a:blipFill>
                      </a:tcPr>
                    </a:tc>
                    <a:tc>
                      <a:txBody>
                        <a:bodyPr/>
                        <a:lstStyle/>
                        <a:p>
                          <a:endParaRPr lang="en-US"/>
                        </a:p>
                      </a:txBody>
                      <a:tcPr>
                        <a:blipFill>
                          <a:blip r:embed="rId3"/>
                          <a:stretch>
                            <a:fillRect l="-501681" t="-1220" r="-302521" b="-2439"/>
                          </a:stretch>
                        </a:blipFill>
                      </a:tcPr>
                    </a:tc>
                    <a:tc>
                      <a:txBody>
                        <a:bodyPr/>
                        <a:lstStyle/>
                        <a:p>
                          <a:endParaRPr lang="en-US"/>
                        </a:p>
                      </a:txBody>
                      <a:tcPr>
                        <a:blipFill>
                          <a:blip r:embed="rId3"/>
                          <a:stretch>
                            <a:fillRect l="-596667" t="-1220" r="-200000" b="-2439"/>
                          </a:stretch>
                        </a:blipFill>
                      </a:tcPr>
                    </a:tc>
                    <a:tc>
                      <a:txBody>
                        <a:bodyPr/>
                        <a:lstStyle/>
                        <a:p>
                          <a:endParaRPr lang="en-US"/>
                        </a:p>
                      </a:txBody>
                      <a:tcPr>
                        <a:blipFill>
                          <a:blip r:embed="rId3"/>
                          <a:stretch>
                            <a:fillRect l="-702521" t="-1220" r="-101681" b="-2439"/>
                          </a:stretch>
                        </a:blipFill>
                      </a:tcPr>
                    </a:tc>
                    <a:tc>
                      <a:txBody>
                        <a:bodyPr/>
                        <a:lstStyle/>
                        <a:p>
                          <a:endParaRPr lang="en-US"/>
                        </a:p>
                      </a:txBody>
                      <a:tcPr>
                        <a:blipFill>
                          <a:blip r:embed="rId3"/>
                          <a:stretch>
                            <a:fillRect l="-802521" t="-1220" r="-1681" b="-2439"/>
                          </a:stretch>
                        </a:blipFill>
                      </a:tcPr>
                    </a:tc>
                    <a:extLst>
                      <a:ext uri="{0D108BD9-81ED-4DB2-BD59-A6C34878D82A}">
                        <a16:rowId xmlns:a16="http://schemas.microsoft.com/office/drawing/2014/main" val="3342996261"/>
                      </a:ext>
                    </a:extLst>
                  </a:tr>
                </a:tbl>
              </a:graphicData>
            </a:graphic>
          </p:graphicFrame>
        </mc:Fallback>
      </mc:AlternateContent>
      <p:sp>
        <p:nvSpPr>
          <p:cNvPr id="17" name="TextBox 16"/>
          <p:cNvSpPr txBox="1"/>
          <p:nvPr/>
        </p:nvSpPr>
        <p:spPr>
          <a:xfrm>
            <a:off x="4749398" y="3696454"/>
            <a:ext cx="3497432" cy="369332"/>
          </a:xfrm>
          <a:prstGeom prst="rect">
            <a:avLst/>
          </a:prstGeom>
          <a:noFill/>
        </p:spPr>
        <p:txBody>
          <a:bodyPr wrap="none" rtlCol="0">
            <a:spAutoFit/>
          </a:bodyPr>
          <a:lstStyle/>
          <a:p>
            <a:r>
              <a:rPr lang="en-US" dirty="0"/>
              <a:t>Pick one of the variables at random</a:t>
            </a:r>
          </a:p>
        </p:txBody>
      </p:sp>
      <p:grpSp>
        <p:nvGrpSpPr>
          <p:cNvPr id="29" name="Group 28"/>
          <p:cNvGrpSpPr/>
          <p:nvPr/>
        </p:nvGrpSpPr>
        <p:grpSpPr>
          <a:xfrm>
            <a:off x="3667760" y="3210560"/>
            <a:ext cx="5480496" cy="2912529"/>
            <a:chOff x="3667760" y="3210560"/>
            <a:chExt cx="5480496" cy="2912529"/>
          </a:xfrm>
        </p:grpSpPr>
        <p:cxnSp>
          <p:nvCxnSpPr>
            <p:cNvPr id="15" name="Straight Arrow Connector 14"/>
            <p:cNvCxnSpPr/>
            <p:nvPr/>
          </p:nvCxnSpPr>
          <p:spPr>
            <a:xfrm flipH="1">
              <a:off x="4490720" y="3210560"/>
              <a:ext cx="386080" cy="1341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rotWithShape="1">
            <a:blip r:embed="rId4"/>
            <a:srcRect l="18154" t="16300" r="14016" b="19262"/>
            <a:stretch/>
          </p:blipFill>
          <p:spPr>
            <a:xfrm>
              <a:off x="3667760" y="4641556"/>
              <a:ext cx="1645920" cy="1139483"/>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4193587" y="5741574"/>
                  <a:ext cx="594265"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4,1</m:t>
                            </m:r>
                          </m:sub>
                        </m:sSub>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4193587" y="5741574"/>
                  <a:ext cx="594265" cy="3815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313680" y="4876800"/>
                  <a:ext cx="3834576" cy="406073"/>
                </a:xfrm>
                <a:prstGeom prst="rect">
                  <a:avLst/>
                </a:prstGeom>
                <a:noFill/>
              </p:spPr>
              <p:txBody>
                <a:bodyPr wrap="none" rtlCol="0">
                  <a:spAutoFit/>
                </a:bodyPr>
                <a:lstStyle/>
                <a:p>
                  <a:r>
                    <a:rPr lang="en-US" dirty="0"/>
                    <a:t>Propose a new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4,1</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oMath>
                  </a14:m>
                  <a:r>
                    <a:rPr lang="en-US" dirty="0"/>
                    <a:t> using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4,1</m:t>
                              </m:r>
                            </m:sub>
                            <m:sup>
                              <m:r>
                                <a:rPr lang="en-US" b="0" i="1" smtClean="0">
                                  <a:latin typeface="Cambria Math" panose="02040503050406030204" pitchFamily="18" charset="0"/>
                                </a:rPr>
                                <m:t>𝑡</m:t>
                              </m:r>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𝑠𝑑</m:t>
                          </m:r>
                        </m:e>
                      </m:d>
                    </m:oMath>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313680" y="4876800"/>
                  <a:ext cx="3834576" cy="406073"/>
                </a:xfrm>
                <a:prstGeom prst="rect">
                  <a:avLst/>
                </a:prstGeom>
                <a:blipFill>
                  <a:blip r:embed="rId6"/>
                  <a:stretch>
                    <a:fillRect l="-1431" t="-1493" b="-19403"/>
                  </a:stretch>
                </a:blipFill>
              </p:spPr>
              <p:txBody>
                <a:bodyPr/>
                <a:lstStyle/>
                <a:p>
                  <a:r>
                    <a:rPr lang="en-US">
                      <a:noFill/>
                    </a:rPr>
                    <a:t> </a:t>
                  </a:r>
                </a:p>
              </p:txBody>
            </p:sp>
          </mc:Fallback>
        </mc:AlternateContent>
      </p:grpSp>
      <p:sp>
        <p:nvSpPr>
          <p:cNvPr id="32" name="TextBox 31"/>
          <p:cNvSpPr txBox="1"/>
          <p:nvPr/>
        </p:nvSpPr>
        <p:spPr>
          <a:xfrm>
            <a:off x="9712960" y="3779520"/>
            <a:ext cx="1059777" cy="369332"/>
          </a:xfrm>
          <a:prstGeom prst="rect">
            <a:avLst/>
          </a:prstGeom>
          <a:noFill/>
        </p:spPr>
        <p:txBody>
          <a:bodyPr wrap="none" rtlCol="0">
            <a:spAutoFit/>
          </a:bodyPr>
          <a:lstStyle/>
          <a:p>
            <a:r>
              <a:rPr lang="en-US" dirty="0"/>
              <a:t>Mutation</a:t>
            </a:r>
          </a:p>
        </p:txBody>
      </p:sp>
    </p:spTree>
    <p:extLst>
      <p:ext uri="{BB962C8B-B14F-4D97-AF65-F5344CB8AC3E}">
        <p14:creationId xmlns:p14="http://schemas.microsoft.com/office/powerpoint/2010/main" val="48417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92D050"/>
                </a:solidFill>
                <a:latin typeface="DIN Alternate Bold"/>
              </a:rPr>
              <a:t>Classical Genetic algorithm</a:t>
            </a:r>
            <a:br>
              <a:rPr lang="en-US" b="1" dirty="0">
                <a:solidFill>
                  <a:srgbClr val="92D050"/>
                </a:solidFill>
                <a:latin typeface="DIN Alternate Bold"/>
              </a:rPr>
            </a:br>
            <a:r>
              <a:rPr lang="en-US" b="1" dirty="0">
                <a:solidFill>
                  <a:srgbClr val="92D050"/>
                </a:solidFill>
                <a:latin typeface="DIN Alternate Bold"/>
              </a:rPr>
              <a:t>Other </a:t>
            </a:r>
            <a:r>
              <a:rPr lang="en-US" b="1" dirty="0" err="1">
                <a:solidFill>
                  <a:srgbClr val="92D050"/>
                </a:solidFill>
                <a:latin typeface="DIN Alternate Bold"/>
              </a:rPr>
              <a:t>hyperparameters</a:t>
            </a:r>
            <a:r>
              <a:rPr lang="en-US" b="1" dirty="0">
                <a:solidFill>
                  <a:srgbClr val="92D050"/>
                </a:solidFill>
                <a:latin typeface="DIN Alternate Bold"/>
              </a:rPr>
              <a:t> to consider</a:t>
            </a:r>
          </a:p>
        </p:txBody>
      </p:sp>
      <p:sp>
        <p:nvSpPr>
          <p:cNvPr id="19" name="Rectangle 9"/>
          <p:cNvSpPr>
            <a:spLocks noChangeArrowheads="1"/>
          </p:cNvSpPr>
          <p:nvPr/>
        </p:nvSpPr>
        <p:spPr bwMode="auto">
          <a:xfrm>
            <a:off x="4424227" y="1904747"/>
            <a:ext cx="2362200" cy="685800"/>
          </a:xfrm>
          <a:prstGeom prst="rect">
            <a:avLst/>
          </a:prstGeom>
          <a:noFill/>
          <a:ln w="9525">
            <a:solidFill>
              <a:schemeClr val="tx1"/>
            </a:solidFill>
            <a:miter lim="800000"/>
            <a:headEnd/>
            <a:tailEnd/>
          </a:ln>
        </p:spPr>
        <p:txBody>
          <a:bodyPr wrap="none" anchor="ctr"/>
          <a:lstStyle/>
          <a:p>
            <a:pPr algn="ctr"/>
            <a:r>
              <a:rPr lang="en-US" sz="1400"/>
              <a:t>Population of answers</a:t>
            </a:r>
          </a:p>
        </p:txBody>
      </p:sp>
      <p:sp>
        <p:nvSpPr>
          <p:cNvPr id="20" name="Line 11"/>
          <p:cNvSpPr>
            <a:spLocks noChangeShapeType="1"/>
          </p:cNvSpPr>
          <p:nvPr/>
        </p:nvSpPr>
        <p:spPr bwMode="auto">
          <a:xfrm>
            <a:off x="5567227" y="2590547"/>
            <a:ext cx="0" cy="304800"/>
          </a:xfrm>
          <a:prstGeom prst="line">
            <a:avLst/>
          </a:prstGeom>
          <a:noFill/>
          <a:ln w="9525">
            <a:solidFill>
              <a:schemeClr val="tx1"/>
            </a:solidFill>
            <a:round/>
            <a:headEnd/>
            <a:tailEnd type="triangle" w="med" len="med"/>
          </a:ln>
        </p:spPr>
        <p:txBody>
          <a:bodyPr/>
          <a:lstStyle/>
          <a:p>
            <a:endParaRPr lang="en-US"/>
          </a:p>
        </p:txBody>
      </p:sp>
      <p:sp>
        <p:nvSpPr>
          <p:cNvPr id="21" name="Rectangle 12"/>
          <p:cNvSpPr>
            <a:spLocks noChangeArrowheads="1"/>
          </p:cNvSpPr>
          <p:nvPr/>
        </p:nvSpPr>
        <p:spPr bwMode="auto">
          <a:xfrm>
            <a:off x="4424227" y="2895347"/>
            <a:ext cx="2362200" cy="685800"/>
          </a:xfrm>
          <a:prstGeom prst="rect">
            <a:avLst/>
          </a:prstGeom>
          <a:noFill/>
          <a:ln w="9525">
            <a:solidFill>
              <a:schemeClr val="tx1"/>
            </a:solidFill>
            <a:miter lim="800000"/>
            <a:headEnd/>
            <a:tailEnd/>
          </a:ln>
        </p:spPr>
        <p:txBody>
          <a:bodyPr wrap="none" anchor="ctr"/>
          <a:lstStyle/>
          <a:p>
            <a:pPr algn="ctr"/>
            <a:r>
              <a:rPr lang="en-US" sz="1400" dirty="0"/>
              <a:t>Select best answers</a:t>
            </a:r>
          </a:p>
        </p:txBody>
      </p:sp>
      <p:sp>
        <p:nvSpPr>
          <p:cNvPr id="22" name="Line 13"/>
          <p:cNvSpPr>
            <a:spLocks noChangeShapeType="1"/>
          </p:cNvSpPr>
          <p:nvPr/>
        </p:nvSpPr>
        <p:spPr bwMode="auto">
          <a:xfrm>
            <a:off x="5567227" y="3581147"/>
            <a:ext cx="0" cy="381000"/>
          </a:xfrm>
          <a:prstGeom prst="line">
            <a:avLst/>
          </a:prstGeom>
          <a:noFill/>
          <a:ln w="9525">
            <a:solidFill>
              <a:schemeClr val="tx1"/>
            </a:solidFill>
            <a:round/>
            <a:headEnd/>
            <a:tailEnd type="triangle" w="med" len="med"/>
          </a:ln>
        </p:spPr>
        <p:txBody>
          <a:bodyPr/>
          <a:lstStyle/>
          <a:p>
            <a:endParaRPr lang="en-US"/>
          </a:p>
        </p:txBody>
      </p:sp>
      <p:sp>
        <p:nvSpPr>
          <p:cNvPr id="23" name="Rectangle 14"/>
          <p:cNvSpPr>
            <a:spLocks noChangeArrowheads="1"/>
          </p:cNvSpPr>
          <p:nvPr/>
        </p:nvSpPr>
        <p:spPr bwMode="auto">
          <a:xfrm>
            <a:off x="4424227" y="3962147"/>
            <a:ext cx="2362200" cy="685800"/>
          </a:xfrm>
          <a:prstGeom prst="rect">
            <a:avLst/>
          </a:prstGeom>
          <a:noFill/>
          <a:ln w="9525">
            <a:solidFill>
              <a:schemeClr val="tx1"/>
            </a:solidFill>
            <a:miter lim="800000"/>
            <a:headEnd/>
            <a:tailEnd/>
          </a:ln>
        </p:spPr>
        <p:txBody>
          <a:bodyPr wrap="none" anchor="ctr"/>
          <a:lstStyle/>
          <a:p>
            <a:pPr algn="ctr"/>
            <a:r>
              <a:rPr lang="en-US" sz="1400"/>
              <a:t>Random mating</a:t>
            </a:r>
          </a:p>
        </p:txBody>
      </p:sp>
      <p:sp>
        <p:nvSpPr>
          <p:cNvPr id="24" name="Line 15"/>
          <p:cNvSpPr>
            <a:spLocks noChangeShapeType="1"/>
          </p:cNvSpPr>
          <p:nvPr/>
        </p:nvSpPr>
        <p:spPr bwMode="auto">
          <a:xfrm>
            <a:off x="5567227" y="4647947"/>
            <a:ext cx="0" cy="381000"/>
          </a:xfrm>
          <a:prstGeom prst="line">
            <a:avLst/>
          </a:prstGeom>
          <a:noFill/>
          <a:ln w="9525">
            <a:solidFill>
              <a:schemeClr val="tx1"/>
            </a:solidFill>
            <a:round/>
            <a:headEnd/>
            <a:tailEnd type="triangle" w="med" len="med"/>
          </a:ln>
        </p:spPr>
        <p:txBody>
          <a:bodyPr/>
          <a:lstStyle/>
          <a:p>
            <a:endParaRPr lang="en-US"/>
          </a:p>
        </p:txBody>
      </p:sp>
      <p:sp>
        <p:nvSpPr>
          <p:cNvPr id="25" name="Rectangle 16"/>
          <p:cNvSpPr>
            <a:spLocks noChangeArrowheads="1"/>
          </p:cNvSpPr>
          <p:nvPr/>
        </p:nvSpPr>
        <p:spPr bwMode="auto">
          <a:xfrm>
            <a:off x="4424227" y="5028947"/>
            <a:ext cx="2362200" cy="685800"/>
          </a:xfrm>
          <a:prstGeom prst="rect">
            <a:avLst/>
          </a:prstGeom>
          <a:noFill/>
          <a:ln w="9525">
            <a:solidFill>
              <a:schemeClr val="tx1"/>
            </a:solidFill>
            <a:miter lim="800000"/>
            <a:headEnd/>
            <a:tailEnd/>
          </a:ln>
        </p:spPr>
        <p:txBody>
          <a:bodyPr wrap="none" anchor="ctr"/>
          <a:lstStyle/>
          <a:p>
            <a:pPr algn="ctr"/>
            <a:r>
              <a:rPr lang="en-US" sz="1400"/>
              <a:t>Recombination/Mutation</a:t>
            </a:r>
          </a:p>
        </p:txBody>
      </p:sp>
      <p:sp>
        <p:nvSpPr>
          <p:cNvPr id="26" name="Freeform 19"/>
          <p:cNvSpPr>
            <a:spLocks/>
          </p:cNvSpPr>
          <p:nvPr/>
        </p:nvSpPr>
        <p:spPr bwMode="auto">
          <a:xfrm>
            <a:off x="5603740" y="2209547"/>
            <a:ext cx="2022475" cy="3821113"/>
          </a:xfrm>
          <a:custGeom>
            <a:avLst/>
            <a:gdLst>
              <a:gd name="T0" fmla="*/ 0 w 1274"/>
              <a:gd name="T1" fmla="*/ 2212 h 2407"/>
              <a:gd name="T2" fmla="*/ 0 w 1274"/>
              <a:gd name="T3" fmla="*/ 2407 h 2407"/>
              <a:gd name="T4" fmla="*/ 1274 w 1274"/>
              <a:gd name="T5" fmla="*/ 2407 h 2407"/>
              <a:gd name="T6" fmla="*/ 1274 w 1274"/>
              <a:gd name="T7" fmla="*/ 0 h 2407"/>
              <a:gd name="T8" fmla="*/ 746 w 1274"/>
              <a:gd name="T9" fmla="*/ 0 h 2407"/>
              <a:gd name="T10" fmla="*/ 0 60000 65536"/>
              <a:gd name="T11" fmla="*/ 0 60000 65536"/>
              <a:gd name="T12" fmla="*/ 0 60000 65536"/>
              <a:gd name="T13" fmla="*/ 0 60000 65536"/>
              <a:gd name="T14" fmla="*/ 0 60000 65536"/>
              <a:gd name="T15" fmla="*/ 0 w 1274"/>
              <a:gd name="T16" fmla="*/ 0 h 2407"/>
              <a:gd name="T17" fmla="*/ 1274 w 1274"/>
              <a:gd name="T18" fmla="*/ 2407 h 2407"/>
            </a:gdLst>
            <a:ahLst/>
            <a:cxnLst>
              <a:cxn ang="T10">
                <a:pos x="T0" y="T1"/>
              </a:cxn>
              <a:cxn ang="T11">
                <a:pos x="T2" y="T3"/>
              </a:cxn>
              <a:cxn ang="T12">
                <a:pos x="T4" y="T5"/>
              </a:cxn>
              <a:cxn ang="T13">
                <a:pos x="T6" y="T7"/>
              </a:cxn>
              <a:cxn ang="T14">
                <a:pos x="T8" y="T9"/>
              </a:cxn>
            </a:cxnLst>
            <a:rect l="T15" t="T16" r="T17" b="T18"/>
            <a:pathLst>
              <a:path w="1274" h="2407">
                <a:moveTo>
                  <a:pt x="0" y="2212"/>
                </a:moveTo>
                <a:lnTo>
                  <a:pt x="0" y="2407"/>
                </a:lnTo>
                <a:lnTo>
                  <a:pt x="1274" y="2407"/>
                </a:lnTo>
                <a:lnTo>
                  <a:pt x="1274" y="0"/>
                </a:lnTo>
                <a:lnTo>
                  <a:pt x="746" y="0"/>
                </a:lnTo>
              </a:path>
            </a:pathLst>
          </a:custGeom>
          <a:noFill/>
          <a:ln w="9525">
            <a:solidFill>
              <a:schemeClr val="tx1"/>
            </a:solidFill>
            <a:round/>
            <a:headEnd/>
            <a:tailEnd type="triangle" w="med" len="med"/>
          </a:ln>
        </p:spPr>
        <p:txBody>
          <a:bodyPr/>
          <a:lstStyle/>
          <a:p>
            <a:endParaRPr lang="en-US">
              <a:latin typeface="Calibri" pitchFamily="34" charset="0"/>
            </a:endParaRPr>
          </a:p>
        </p:txBody>
      </p:sp>
      <p:sp>
        <p:nvSpPr>
          <p:cNvPr id="27" name="Rectangle 20"/>
          <p:cNvSpPr>
            <a:spLocks noChangeArrowheads="1"/>
          </p:cNvSpPr>
          <p:nvPr/>
        </p:nvSpPr>
        <p:spPr bwMode="auto">
          <a:xfrm rot="5400000">
            <a:off x="7135677" y="3789110"/>
            <a:ext cx="1435100" cy="304800"/>
          </a:xfrm>
          <a:prstGeom prst="rect">
            <a:avLst/>
          </a:prstGeom>
          <a:noFill/>
          <a:ln w="9525">
            <a:noFill/>
            <a:miter lim="800000"/>
            <a:headEnd/>
            <a:tailEnd/>
          </a:ln>
        </p:spPr>
        <p:txBody>
          <a:bodyPr wrap="none">
            <a:spAutoFit/>
          </a:bodyPr>
          <a:lstStyle/>
          <a:p>
            <a:r>
              <a:rPr lang="en-US" sz="1400"/>
              <a:t>Next generation</a:t>
            </a:r>
          </a:p>
        </p:txBody>
      </p:sp>
      <p:sp>
        <p:nvSpPr>
          <p:cNvPr id="39" name="TextBox 38"/>
          <p:cNvSpPr txBox="1"/>
          <p:nvPr/>
        </p:nvSpPr>
        <p:spPr>
          <a:xfrm>
            <a:off x="165020" y="2569689"/>
            <a:ext cx="1561646" cy="369332"/>
          </a:xfrm>
          <a:prstGeom prst="rect">
            <a:avLst/>
          </a:prstGeom>
          <a:noFill/>
        </p:spPr>
        <p:txBody>
          <a:bodyPr wrap="none" rtlCol="0">
            <a:spAutoFit/>
          </a:bodyPr>
          <a:lstStyle/>
          <a:p>
            <a:r>
              <a:rPr lang="en-US" dirty="0"/>
              <a:t>Which fitness?</a:t>
            </a:r>
          </a:p>
        </p:txBody>
      </p:sp>
    </p:spTree>
    <p:extLst>
      <p:ext uri="{BB962C8B-B14F-4D97-AF65-F5344CB8AC3E}">
        <p14:creationId xmlns:p14="http://schemas.microsoft.com/office/powerpoint/2010/main" val="12219920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253093" cy="646331"/>
          </a:xfrm>
          <a:prstGeom prst="rect">
            <a:avLst/>
          </a:prstGeom>
          <a:noFill/>
        </p:spPr>
        <p:txBody>
          <a:bodyPr wrap="none" rtlCol="0">
            <a:spAutoFit/>
          </a:bodyPr>
          <a:lstStyle/>
          <a:p>
            <a:r>
              <a:rPr lang="en-US" sz="3600" dirty="0"/>
              <a:t>The occasionally dishonest casino problem </a:t>
            </a:r>
          </a:p>
        </p:txBody>
      </p:sp>
      <p:sp>
        <p:nvSpPr>
          <p:cNvPr id="9" name="TextBox 8"/>
          <p:cNvSpPr txBox="1"/>
          <p:nvPr/>
        </p:nvSpPr>
        <p:spPr>
          <a:xfrm>
            <a:off x="1604015" y="1865531"/>
            <a:ext cx="10037876" cy="646331"/>
          </a:xfrm>
          <a:prstGeom prst="rect">
            <a:avLst/>
          </a:prstGeom>
          <a:noFill/>
        </p:spPr>
        <p:txBody>
          <a:bodyPr wrap="none" rtlCol="0">
            <a:spAutoFit/>
          </a:bodyPr>
          <a:lstStyle/>
          <a:p>
            <a:r>
              <a:rPr lang="en-US" sz="3600" dirty="0">
                <a:solidFill>
                  <a:srgbClr val="FF0000"/>
                </a:solidFill>
              </a:rPr>
              <a:t>Optimization of a and e using The Genetic Algorithm</a:t>
            </a:r>
          </a:p>
        </p:txBody>
      </p:sp>
      <p:pic>
        <p:nvPicPr>
          <p:cNvPr id="2" name="Picture 1"/>
          <p:cNvPicPr>
            <a:picLocks noChangeAspect="1"/>
          </p:cNvPicPr>
          <p:nvPr/>
        </p:nvPicPr>
        <p:blipFill rotWithShape="1">
          <a:blip r:embed="rId3"/>
          <a:srcRect l="50238" t="30794" r="26905" b="39048"/>
          <a:stretch/>
        </p:blipFill>
        <p:spPr>
          <a:xfrm>
            <a:off x="3477986" y="2810093"/>
            <a:ext cx="4686300" cy="3478114"/>
          </a:xfrm>
          <a:prstGeom prst="rect">
            <a:avLst/>
          </a:prstGeom>
        </p:spPr>
      </p:pic>
      <p:sp>
        <p:nvSpPr>
          <p:cNvPr id="14" name="TextBox 13"/>
          <p:cNvSpPr txBox="1"/>
          <p:nvPr/>
        </p:nvSpPr>
        <p:spPr>
          <a:xfrm>
            <a:off x="9013371" y="6400180"/>
            <a:ext cx="3004220" cy="369332"/>
          </a:xfrm>
          <a:prstGeom prst="rect">
            <a:avLst/>
          </a:prstGeom>
          <a:noFill/>
        </p:spPr>
        <p:txBody>
          <a:bodyPr wrap="none" rtlCol="0">
            <a:spAutoFit/>
          </a:bodyPr>
          <a:lstStyle/>
          <a:p>
            <a:r>
              <a:rPr lang="en-US" dirty="0"/>
              <a:t>Optimization of HMM by a GA</a:t>
            </a:r>
          </a:p>
        </p:txBody>
      </p:sp>
    </p:spTree>
    <p:extLst>
      <p:ext uri="{BB962C8B-B14F-4D97-AF65-F5344CB8AC3E}">
        <p14:creationId xmlns:p14="http://schemas.microsoft.com/office/powerpoint/2010/main" val="1270758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148897" cy="646331"/>
          </a:xfrm>
          <a:prstGeom prst="rect">
            <a:avLst/>
          </a:prstGeom>
          <a:noFill/>
        </p:spPr>
        <p:txBody>
          <a:bodyPr wrap="none" rtlCol="0">
            <a:spAutoFit/>
          </a:bodyPr>
          <a:lstStyle/>
          <a:p>
            <a:r>
              <a:rPr lang="en-US" sz="3600" dirty="0"/>
              <a:t>The occasionally dishonest casino problem</a:t>
            </a:r>
          </a:p>
        </p:txBody>
      </p:sp>
      <p:sp>
        <p:nvSpPr>
          <p:cNvPr id="2" name="TextBox 1"/>
          <p:cNvSpPr txBox="1"/>
          <p:nvPr/>
        </p:nvSpPr>
        <p:spPr>
          <a:xfrm>
            <a:off x="563217" y="2579260"/>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13" name="Rectangle 12"/>
              <p:cNvSpPr/>
              <p:nvPr/>
            </p:nvSpPr>
            <p:spPr>
              <a:xfrm>
                <a:off x="189845" y="2625426"/>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89845" y="2625426"/>
                <a:ext cx="367985" cy="369332"/>
              </a:xfrm>
              <a:prstGeom prst="rect">
                <a:avLst/>
              </a:prstGeom>
              <a:blipFill>
                <a:blip r:embed="rId4"/>
                <a:stretch>
                  <a:fillRect/>
                </a:stretch>
              </a:blipFill>
            </p:spPr>
            <p:txBody>
              <a:bodyPr/>
              <a:lstStyle/>
              <a:p>
                <a:r>
                  <a:rPr lang="en-US">
                    <a:noFill/>
                  </a:rPr>
                  <a:t> </a:t>
                </a:r>
              </a:p>
            </p:txBody>
          </p:sp>
        </mc:Fallback>
      </mc:AlternateContent>
      <p:sp>
        <p:nvSpPr>
          <p:cNvPr id="9" name="TextBox 8"/>
          <p:cNvSpPr txBox="1"/>
          <p:nvPr/>
        </p:nvSpPr>
        <p:spPr>
          <a:xfrm>
            <a:off x="3629190" y="1824462"/>
            <a:ext cx="4584075" cy="646331"/>
          </a:xfrm>
          <a:prstGeom prst="rect">
            <a:avLst/>
          </a:prstGeom>
          <a:noFill/>
        </p:spPr>
        <p:txBody>
          <a:bodyPr wrap="none" rtlCol="0">
            <a:spAutoFit/>
          </a:bodyPr>
          <a:lstStyle/>
          <a:p>
            <a:r>
              <a:rPr lang="en-US" sz="3600" dirty="0">
                <a:solidFill>
                  <a:srgbClr val="FF0000"/>
                </a:solidFill>
              </a:rPr>
              <a:t>Baum–Welch algorithm</a:t>
            </a:r>
          </a:p>
        </p:txBody>
      </p:sp>
      <mc:AlternateContent xmlns:mc="http://schemas.openxmlformats.org/markup-compatibility/2006" xmlns:a14="http://schemas.microsoft.com/office/drawing/2010/main">
        <mc:Choice Requires="a14">
          <p:sp>
            <p:nvSpPr>
              <p:cNvPr id="6" name="Rectangle 5"/>
              <p:cNvSpPr/>
              <p:nvPr/>
            </p:nvSpPr>
            <p:spPr>
              <a:xfrm>
                <a:off x="373837" y="3461522"/>
                <a:ext cx="2381678"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P(</a:t>
                </a:r>
                <a:r>
                  <a:rPr lang="en-US" dirty="0" err="1">
                    <a:latin typeface="Cambria Math" panose="02040503050406030204" pitchFamily="18" charset="0"/>
                    <a:ea typeface="Cambria Math" panose="02040503050406030204" pitchFamily="18" charset="0"/>
                  </a:rPr>
                  <a:t>x|HMM</a:t>
                </a:r>
                <a:r>
                  <a:rPr lang="en-US" dirty="0">
                    <a:latin typeface="Cambria Math" panose="02040503050406030204" pitchFamily="18" charset="0"/>
                    <a:ea typeface="Cambria Math" panose="02040503050406030204" pitchFamily="18" charset="0"/>
                  </a:rPr>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𝑟𝑘</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𝑏</m:t>
                        </m:r>
                      </m:e>
                    </m:d>
                  </m:oMath>
                </a14:m>
                <a:r>
                  <a:rPr lang="en-US" dirty="0">
                    <a:latin typeface="Cambria Math" panose="02040503050406030204" pitchFamily="18" charset="0"/>
                    <a:ea typeface="Cambria Math" panose="02040503050406030204" pitchFamily="18" charset="0"/>
                  </a:rPr>
                  <a:t>)</a:t>
                </a:r>
              </a:p>
            </p:txBody>
          </p:sp>
        </mc:Choice>
        <mc:Fallback xmlns="">
          <p:sp>
            <p:nvSpPr>
              <p:cNvPr id="6" name="Rectangle 5"/>
              <p:cNvSpPr>
                <a:spLocks noRot="1" noChangeAspect="1" noMove="1" noResize="1" noEditPoints="1" noAdjustHandles="1" noChangeArrowheads="1" noChangeShapeType="1" noTextEdit="1"/>
              </p:cNvSpPr>
              <p:nvPr/>
            </p:nvSpPr>
            <p:spPr>
              <a:xfrm>
                <a:off x="373837" y="3461522"/>
                <a:ext cx="2381678" cy="369332"/>
              </a:xfrm>
              <a:prstGeom prst="rect">
                <a:avLst/>
              </a:prstGeom>
              <a:blipFill>
                <a:blip r:embed="rId5"/>
                <a:stretch>
                  <a:fillRect l="-2046" t="-11667" r="-1790" b="-25000"/>
                </a:stretch>
              </a:blipFill>
            </p:spPr>
            <p:txBody>
              <a:bodyPr/>
              <a:lstStyle/>
              <a:p>
                <a:r>
                  <a:rPr lang="en-US">
                    <a:noFill/>
                  </a:rPr>
                  <a:t> </a:t>
                </a:r>
              </a:p>
            </p:txBody>
          </p:sp>
        </mc:Fallback>
      </mc:AlternateContent>
      <p:sp>
        <p:nvSpPr>
          <p:cNvPr id="10" name="TextBox 9"/>
          <p:cNvSpPr txBox="1"/>
          <p:nvPr/>
        </p:nvSpPr>
        <p:spPr>
          <a:xfrm>
            <a:off x="3060315" y="3323022"/>
            <a:ext cx="7150485" cy="646331"/>
          </a:xfrm>
          <a:prstGeom prst="rect">
            <a:avLst/>
          </a:prstGeom>
          <a:noFill/>
        </p:spPr>
        <p:txBody>
          <a:bodyPr wrap="square" rtlCol="0">
            <a:spAutoFit/>
          </a:bodyPr>
          <a:lstStyle/>
          <a:p>
            <a:r>
              <a:rPr lang="en-US" dirty="0"/>
              <a:t>Likelihood of an observed sequence given a set of </a:t>
            </a:r>
            <a:r>
              <a:rPr lang="en-US" b="1" dirty="0">
                <a:solidFill>
                  <a:srgbClr val="0070C0"/>
                </a:solidFill>
              </a:rPr>
              <a:t>transition</a:t>
            </a:r>
            <a:r>
              <a:rPr lang="en-US" dirty="0"/>
              <a:t> and </a:t>
            </a:r>
            <a:r>
              <a:rPr lang="en-US" b="1" dirty="0">
                <a:solidFill>
                  <a:srgbClr val="0070C0"/>
                </a:solidFill>
              </a:rPr>
              <a:t>emission</a:t>
            </a:r>
            <a:r>
              <a:rPr lang="en-US" dirty="0"/>
              <a:t> probabilities from a given HMM, computed using the forward algorithm</a:t>
            </a:r>
          </a:p>
        </p:txBody>
      </p:sp>
    </p:spTree>
    <p:extLst>
      <p:ext uri="{BB962C8B-B14F-4D97-AF65-F5344CB8AC3E}">
        <p14:creationId xmlns:p14="http://schemas.microsoft.com/office/powerpoint/2010/main" val="1721665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phenotype change over a phylogeny?</a:t>
            </a:r>
          </a:p>
        </p:txBody>
      </p:sp>
      <p:pic>
        <p:nvPicPr>
          <p:cNvPr id="7" name="Content Placeholder 6"/>
          <p:cNvPicPr>
            <a:picLocks noGrp="1" noChangeAspect="1"/>
          </p:cNvPicPr>
          <p:nvPr>
            <p:ph idx="1"/>
          </p:nvPr>
        </p:nvPicPr>
        <p:blipFill rotWithShape="1">
          <a:blip r:embed="rId2"/>
          <a:srcRect t="4994"/>
          <a:stretch/>
        </p:blipFill>
        <p:spPr>
          <a:xfrm>
            <a:off x="2841222" y="2362023"/>
            <a:ext cx="7980631" cy="4185642"/>
          </a:xfrm>
          <a:prstGeom prst="rect">
            <a:avLst/>
          </a:prstGeom>
        </p:spPr>
      </p:pic>
      <p:sp>
        <p:nvSpPr>
          <p:cNvPr id="8" name="Rectangle 7"/>
          <p:cNvSpPr/>
          <p:nvPr/>
        </p:nvSpPr>
        <p:spPr>
          <a:xfrm>
            <a:off x="1874570" y="1907822"/>
            <a:ext cx="1591119" cy="5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72089" y="1221559"/>
            <a:ext cx="8240889" cy="923330"/>
          </a:xfrm>
          <a:prstGeom prst="rect">
            <a:avLst/>
          </a:prstGeom>
        </p:spPr>
        <p:txBody>
          <a:bodyPr wrap="square">
            <a:spAutoFit/>
          </a:bodyPr>
          <a:lstStyle/>
          <a:p>
            <a:r>
              <a:rPr lang="en-US" dirty="0"/>
              <a:t>Identifying Hidden Rate Changes in the Evolution of a Binary Morphological Character:</a:t>
            </a:r>
          </a:p>
          <a:p>
            <a:r>
              <a:rPr lang="en-US" dirty="0"/>
              <a:t>The Evolution of Plant Habit in </a:t>
            </a:r>
            <a:r>
              <a:rPr lang="en-US" dirty="0" err="1"/>
              <a:t>Campanulid</a:t>
            </a:r>
            <a:r>
              <a:rPr lang="en-US" dirty="0"/>
              <a:t> Angiosperms</a:t>
            </a:r>
          </a:p>
          <a:p>
            <a:r>
              <a:rPr lang="en-US" dirty="0"/>
              <a:t>JEREMY M. BEAULIEU1,∗, BRIAN C. O’MEARA2, AND MICHAEL J. DONOGHUE1</a:t>
            </a:r>
          </a:p>
        </p:txBody>
      </p:sp>
    </p:spTree>
    <p:extLst>
      <p:ext uri="{BB962C8B-B14F-4D97-AF65-F5344CB8AC3E}">
        <p14:creationId xmlns:p14="http://schemas.microsoft.com/office/powerpoint/2010/main" val="11371846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7323"/>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4" name="TextBox 3"/>
              <p:cNvSpPr txBox="1"/>
              <p:nvPr/>
            </p:nvSpPr>
            <p:spPr>
              <a:xfrm>
                <a:off x="421953" y="2901610"/>
                <a:ext cx="11113620" cy="369332"/>
              </a:xfrm>
              <a:prstGeom prst="rect">
                <a:avLst/>
              </a:prstGeom>
              <a:noFill/>
            </p:spPr>
            <p:txBody>
              <a:bodyPr wrap="none" rtlCol="0">
                <a:spAutoFit/>
              </a:bodyPr>
              <a:lstStyle/>
              <a:p>
                <a:r>
                  <a:rPr lang="en-US" dirty="0"/>
                  <a:t>Which is the probability of observing this sequence given a transition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𝑘𝑙</m:t>
                        </m:r>
                      </m:sub>
                    </m:sSub>
                  </m:oMath>
                </a14:m>
                <a:r>
                  <a:rPr lang="en-US" dirty="0"/>
                  <a:t> probability and all the observed sequence? </a:t>
                </a:r>
              </a:p>
            </p:txBody>
          </p:sp>
        </mc:Choice>
        <mc:Fallback xmlns="">
          <p:sp>
            <p:nvSpPr>
              <p:cNvPr id="4" name="TextBox 3"/>
              <p:cNvSpPr txBox="1">
                <a:spLocks noRot="1" noChangeAspect="1" noMove="1" noResize="1" noEditPoints="1" noAdjustHandles="1" noChangeArrowheads="1" noChangeShapeType="1" noTextEdit="1"/>
              </p:cNvSpPr>
              <p:nvPr/>
            </p:nvSpPr>
            <p:spPr>
              <a:xfrm>
                <a:off x="421953" y="2901610"/>
                <a:ext cx="11113620" cy="369332"/>
              </a:xfrm>
              <a:prstGeom prst="rect">
                <a:avLst/>
              </a:prstGeom>
              <a:blipFill>
                <a:blip r:embed="rId4"/>
                <a:stretch>
                  <a:fillRect l="-439"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063645" y="3351995"/>
                <a:ext cx="10233827" cy="4767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𝑘</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i="1">
                                  <a:latin typeface="Cambria Math" panose="02040503050406030204" pitchFamily="18" charset="0"/>
                                </a:rPr>
                                <m:t>𝑖</m:t>
                              </m:r>
                              <m:r>
                                <a:rPr lang="en-US" sz="1200" b="0" i="1" smtClean="0">
                                  <a:latin typeface="Cambria Math" panose="02040503050406030204" pitchFamily="18" charset="0"/>
                                </a:rPr>
                                <m:t>+1</m:t>
                              </m:r>
                            </m:sub>
                          </m:sSub>
                          <m:r>
                            <a:rPr lang="en-US" sz="1200" i="1">
                              <a:latin typeface="Cambria Math" panose="02040503050406030204" pitchFamily="18" charset="0"/>
                            </a:rPr>
                            <m:t>=</m:t>
                          </m:r>
                          <m:r>
                            <a:rPr lang="en-US" sz="1200" b="0" i="1" smtClean="0">
                              <a:latin typeface="Cambria Math" panose="02040503050406030204" pitchFamily="18" charset="0"/>
                            </a:rPr>
                            <m:t>𝑙</m:t>
                          </m:r>
                        </m:e>
                        <m:e>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𝐻𝑀𝑀</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i="1">
                              <a:latin typeface="Cambria Math" panose="02040503050406030204" pitchFamily="18" charset="0"/>
                            </a:rPr>
                            <m:t>𝑃</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𝑘</m:t>
                              </m:r>
                            </m:e>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𝐻𝑀𝑀</m:t>
                              </m:r>
                            </m:e>
                          </m:d>
                          <m:r>
                            <a:rPr lang="en-US" sz="1200" i="1">
                              <a:latin typeface="Cambria Math" panose="02040503050406030204" pitchFamily="18" charset="0"/>
                            </a:rPr>
                            <m:t>𝑃</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𝐻𝑀𝑀</m:t>
                              </m:r>
                            </m:e>
                          </m:d>
                          <m:r>
                            <a:rPr lang="en-US" sz="1200" i="1">
                              <a:latin typeface="Cambria Math" panose="02040503050406030204" pitchFamily="18" charset="0"/>
                            </a:rPr>
                            <m:t>𝑃</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i="1">
                                      <a:latin typeface="Cambria Math" panose="02040503050406030204" pitchFamily="18" charset="0"/>
                                    </a:rPr>
                                    <m:t>𝑖</m:t>
                                  </m:r>
                                  <m:r>
                                    <a:rPr lang="en-US" sz="1200" i="1">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rPr>
                                <m:t>𝑙</m:t>
                              </m:r>
                            </m:e>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𝐻𝑀𝑀</m:t>
                              </m:r>
                            </m:e>
                          </m:d>
                          <m:r>
                            <a:rPr lang="en-US" sz="1200" i="1">
                              <a:latin typeface="Cambria Math" panose="02040503050406030204" pitchFamily="18" charset="0"/>
                            </a:rPr>
                            <m:t>𝑃</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i="1">
                                      <a:latin typeface="Cambria Math" panose="02040503050406030204" pitchFamily="18" charset="0"/>
                                    </a:rPr>
                                    <m:t>𝑖</m:t>
                                  </m:r>
                                  <m:r>
                                    <a:rPr lang="en-US" sz="1200" i="1">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rPr>
                                <m:t>𝑙</m:t>
                              </m:r>
                              <m:r>
                                <a:rPr lang="en-US" sz="1200" i="1">
                                  <a:latin typeface="Cambria Math" panose="02040503050406030204" pitchFamily="18" charset="0"/>
                                </a:rPr>
                                <m:t>;</m:t>
                              </m:r>
                              <m:r>
                                <a:rPr lang="en-US" sz="1200" i="1">
                                  <a:latin typeface="Cambria Math" panose="02040503050406030204" pitchFamily="18" charset="0"/>
                                </a:rPr>
                                <m:t>𝐻𝑀𝑀</m:t>
                              </m:r>
                            </m:e>
                          </m:d>
                          <m:r>
                            <m:rPr>
                              <m:nor/>
                            </m:rPr>
                            <a:rPr lang="en-US" sz="1200" dirty="0"/>
                            <m:t> </m:t>
                          </m:r>
                          <m:r>
                            <a:rPr lang="en-US" sz="1200" b="0" i="1" dirty="0" smtClean="0">
                              <a:latin typeface="Cambria Math" panose="02040503050406030204" pitchFamily="18" charset="0"/>
                            </a:rPr>
                            <m:t>𝑃</m:t>
                          </m:r>
                          <m:r>
                            <a:rPr lang="en-US" sz="1200" b="0" i="1" dirty="0"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𝜋</m:t>
                              </m:r>
                            </m:e>
                            <m:sub>
                              <m:r>
                                <a:rPr lang="en-US" sz="1200" i="1">
                                  <a:latin typeface="Cambria Math" panose="02040503050406030204" pitchFamily="18" charset="0"/>
                                </a:rPr>
                                <m:t>𝑖</m:t>
                              </m:r>
                              <m:r>
                                <a:rPr lang="en-US" sz="1200" i="1">
                                  <a:latin typeface="Cambria Math" panose="02040503050406030204" pitchFamily="18" charset="0"/>
                                </a:rPr>
                                <m:t>+1</m:t>
                              </m:r>
                            </m:sub>
                          </m:sSub>
                          <m:r>
                            <a:rPr lang="en-US" sz="1200" i="1">
                              <a:latin typeface="Cambria Math" panose="02040503050406030204" pitchFamily="18" charset="0"/>
                            </a:rPr>
                            <m:t>=</m:t>
                          </m:r>
                          <m:r>
                            <a:rPr lang="en-US" sz="1200" i="1">
                              <a:latin typeface="Cambria Math" panose="02040503050406030204" pitchFamily="18" charset="0"/>
                            </a:rPr>
                            <m:t>𝑙</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𝐿</m:t>
                              </m:r>
                            </m:sub>
                          </m:sSub>
                          <m:r>
                            <a:rPr lang="en-US" sz="1200" b="0" i="1" smtClean="0">
                              <a:latin typeface="Cambria Math" panose="02040503050406030204" pitchFamily="18" charset="0"/>
                            </a:rPr>
                            <m:t>;</m:t>
                          </m:r>
                          <m:r>
                            <a:rPr lang="en-US" sz="1200" b="0" i="1" smtClean="0">
                              <a:latin typeface="Cambria Math" panose="02040503050406030204" pitchFamily="18" charset="0"/>
                            </a:rPr>
                            <m:t>𝐻𝑀𝑀</m:t>
                          </m:r>
                          <m:r>
                            <a:rPr lang="en-US" sz="1200" b="0" i="1" smtClean="0">
                              <a:latin typeface="Cambria Math" panose="02040503050406030204" pitchFamily="18" charset="0"/>
                            </a:rPr>
                            <m:t>)</m:t>
                          </m:r>
                        </m:num>
                        <m:den>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𝑥</m:t>
                              </m:r>
                            </m:e>
                          </m:d>
                        </m:den>
                      </m:f>
                    </m:oMath>
                  </m:oMathPara>
                </a14:m>
                <a:endParaRPr lang="en-US" sz="1200" dirty="0"/>
              </a:p>
            </p:txBody>
          </p:sp>
        </mc:Choice>
        <mc:Fallback xmlns="">
          <p:sp>
            <p:nvSpPr>
              <p:cNvPr id="5" name="Rectangle 4"/>
              <p:cNvSpPr>
                <a:spLocks noRot="1" noChangeAspect="1" noMove="1" noResize="1" noEditPoints="1" noAdjustHandles="1" noChangeArrowheads="1" noChangeShapeType="1" noTextEdit="1"/>
              </p:cNvSpPr>
              <p:nvPr/>
            </p:nvSpPr>
            <p:spPr>
              <a:xfrm>
                <a:off x="1063645" y="3351995"/>
                <a:ext cx="10233827" cy="4767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15611" y="4594104"/>
                <a:ext cx="10978903"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𝐻𝑀𝑀</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𝐻𝑀𝑀</m:t>
                              </m:r>
                            </m:e>
                          </m:d>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𝑘𝑙</m:t>
                              </m:r>
                            </m:sub>
                          </m:sSub>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𝑙</m:t>
                              </m:r>
                            </m:sub>
                          </m:sSub>
                          <m:d>
                            <m:dPr>
                              <m:ctrlPr>
                                <a:rPr lang="en-US" i="1">
                                  <a:latin typeface="Cambria Math" panose="02040503050406030204" pitchFamily="18" charset="0"/>
                                </a:rPr>
                              </m:ctrlPr>
                            </m:dPr>
                            <m:e>
                              <m:r>
                                <a:rPr lang="en-US" i="1">
                                  <a:latin typeface="Cambria Math" panose="02040503050406030204" pitchFamily="18" charset="0"/>
                                </a:rPr>
                                <m:t>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e>
                          </m:d>
                          <m:r>
                            <a:rPr lang="en-US" i="1" dirty="0">
                              <a:latin typeface="Cambria Math" panose="02040503050406030204" pitchFamily="18" charset="0"/>
                            </a:rPr>
                            <m:t>𝑃</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𝐻𝑀𝑀</m:t>
                          </m:r>
                          <m:r>
                            <a:rPr lang="en-US" i="1">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915611" y="4594104"/>
                <a:ext cx="10978903" cy="669094"/>
              </a:xfrm>
              <a:prstGeom prst="rect">
                <a:avLst/>
              </a:prstGeom>
              <a:blipFill>
                <a:blip r:embed="rId6"/>
                <a:stretch>
                  <a:fillRect/>
                </a:stretch>
              </a:blipFill>
            </p:spPr>
            <p:txBody>
              <a:bodyPr/>
              <a:lstStyle/>
              <a:p>
                <a:r>
                  <a:rPr lang="en-US">
                    <a:noFill/>
                  </a:rPr>
                  <a:t> </a:t>
                </a:r>
              </a:p>
            </p:txBody>
          </p:sp>
        </mc:Fallback>
      </mc:AlternateContent>
      <p:grpSp>
        <p:nvGrpSpPr>
          <p:cNvPr id="17" name="Group 16"/>
          <p:cNvGrpSpPr/>
          <p:nvPr/>
        </p:nvGrpSpPr>
        <p:grpSpPr>
          <a:xfrm>
            <a:off x="5496773" y="3590393"/>
            <a:ext cx="3196992" cy="1045059"/>
            <a:chOff x="5739680" y="2628725"/>
            <a:chExt cx="3196992" cy="1045059"/>
          </a:xfrm>
        </p:grpSpPr>
        <p:cxnSp>
          <p:nvCxnSpPr>
            <p:cNvPr id="8" name="Straight Arrow Connector 7"/>
            <p:cNvCxnSpPr/>
            <p:nvPr/>
          </p:nvCxnSpPr>
          <p:spPr>
            <a:xfrm>
              <a:off x="5739680" y="2628725"/>
              <a:ext cx="1218052" cy="969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703761" y="2688956"/>
              <a:ext cx="181001" cy="9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769544" y="2710091"/>
              <a:ext cx="167128" cy="933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329258" y="3853969"/>
            <a:ext cx="6559156" cy="659979"/>
            <a:chOff x="4329258" y="2939569"/>
            <a:chExt cx="6559156" cy="659979"/>
          </a:xfrm>
        </p:grpSpPr>
        <p:sp>
          <p:nvSpPr>
            <p:cNvPr id="15" name="TextBox 14"/>
            <p:cNvSpPr txBox="1"/>
            <p:nvPr/>
          </p:nvSpPr>
          <p:spPr>
            <a:xfrm>
              <a:off x="8666847" y="3137883"/>
              <a:ext cx="2221567" cy="461665"/>
            </a:xfrm>
            <a:prstGeom prst="rect">
              <a:avLst/>
            </a:prstGeom>
            <a:noFill/>
          </p:spPr>
          <p:txBody>
            <a:bodyPr wrap="square" rtlCol="0">
              <a:spAutoFit/>
            </a:bodyPr>
            <a:lstStyle/>
            <a:p>
              <a:r>
                <a:rPr lang="en-US" sz="1200" dirty="0"/>
                <a:t>Emission probability of symbol x at position i+1 using state l</a:t>
              </a:r>
            </a:p>
          </p:txBody>
        </p:sp>
        <p:sp>
          <p:nvSpPr>
            <p:cNvPr id="22" name="TextBox 21"/>
            <p:cNvSpPr txBox="1"/>
            <p:nvPr/>
          </p:nvSpPr>
          <p:spPr>
            <a:xfrm>
              <a:off x="6489238" y="3021283"/>
              <a:ext cx="2434384" cy="276999"/>
            </a:xfrm>
            <a:prstGeom prst="rect">
              <a:avLst/>
            </a:prstGeom>
            <a:noFill/>
          </p:spPr>
          <p:txBody>
            <a:bodyPr wrap="none" rtlCol="0">
              <a:spAutoFit/>
            </a:bodyPr>
            <a:lstStyle/>
            <a:p>
              <a:r>
                <a:rPr lang="en-US" sz="1200" dirty="0"/>
                <a:t>Transition probability of state k to l</a:t>
              </a:r>
            </a:p>
          </p:txBody>
        </p:sp>
        <p:sp>
          <p:nvSpPr>
            <p:cNvPr id="23" name="TextBox 22"/>
            <p:cNvSpPr txBox="1"/>
            <p:nvPr/>
          </p:nvSpPr>
          <p:spPr>
            <a:xfrm>
              <a:off x="4329258" y="2939569"/>
              <a:ext cx="2145082" cy="461665"/>
            </a:xfrm>
            <a:prstGeom prst="rect">
              <a:avLst/>
            </a:prstGeom>
            <a:noFill/>
          </p:spPr>
          <p:txBody>
            <a:bodyPr wrap="square" rtlCol="0">
              <a:spAutoFit/>
            </a:bodyPr>
            <a:lstStyle/>
            <a:p>
              <a:pPr algn="ctr"/>
              <a:r>
                <a:rPr lang="en-US" sz="1200" dirty="0"/>
                <a:t>Emission probability of symbol x at position i using state k</a:t>
              </a:r>
            </a:p>
          </p:txBody>
        </p:sp>
      </p:grpSp>
      <mc:AlternateContent xmlns:mc="http://schemas.openxmlformats.org/markup-compatibility/2006" xmlns:a14="http://schemas.microsoft.com/office/drawing/2010/main">
        <mc:Choice Requires="a14">
          <p:sp>
            <p:nvSpPr>
              <p:cNvPr id="24" name="TextBox 23"/>
              <p:cNvSpPr txBox="1"/>
              <p:nvPr/>
            </p:nvSpPr>
            <p:spPr>
              <a:xfrm>
                <a:off x="973879" y="5252017"/>
                <a:ext cx="9989315" cy="923330"/>
              </a:xfrm>
              <a:prstGeom prst="rect">
                <a:avLst/>
              </a:prstGeom>
              <a:noFill/>
            </p:spPr>
            <p:txBody>
              <a:bodyPr wrap="square" rtlCol="0">
                <a:spAutoFit/>
              </a:bodyPr>
              <a:lstStyle/>
              <a:p>
                <a:r>
                  <a:rPr lang="en-US" dirty="0"/>
                  <a:t>Knowing that, I would be able to get a new estimate of the expected number of times that I expect to see such combination of k and l and, given that, propose a new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𝑘𝑙</m:t>
                        </m:r>
                      </m:sub>
                    </m:sSub>
                  </m:oMath>
                </a14:m>
                <a:r>
                  <a:rPr lang="en-US" dirty="0"/>
                  <a:t> to maximize the likelihood of the data given the parameters.</a:t>
                </a:r>
              </a:p>
            </p:txBody>
          </p:sp>
        </mc:Choice>
        <mc:Fallback xmlns="">
          <p:sp>
            <p:nvSpPr>
              <p:cNvPr id="24" name="TextBox 23"/>
              <p:cNvSpPr txBox="1">
                <a:spLocks noRot="1" noChangeAspect="1" noMove="1" noResize="1" noEditPoints="1" noAdjustHandles="1" noChangeArrowheads="1" noChangeShapeType="1" noTextEdit="1"/>
              </p:cNvSpPr>
              <p:nvPr/>
            </p:nvSpPr>
            <p:spPr>
              <a:xfrm>
                <a:off x="973879" y="5252017"/>
                <a:ext cx="9989315" cy="923330"/>
              </a:xfrm>
              <a:prstGeom prst="rect">
                <a:avLst/>
              </a:prstGeom>
              <a:blipFill>
                <a:blip r:embed="rId7"/>
                <a:stretch>
                  <a:fillRect l="-549" t="-3974" r="-672"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256520" y="1920025"/>
                <a:ext cx="37875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256520" y="1920025"/>
                <a:ext cx="378757" cy="369332"/>
              </a:xfrm>
              <a:prstGeom prst="rect">
                <a:avLst/>
              </a:prstGeom>
              <a:blipFill>
                <a:blip r:embed="rId8"/>
                <a:stretch>
                  <a:fillRect/>
                </a:stretch>
              </a:blipFill>
            </p:spPr>
            <p:txBody>
              <a:bodyPr/>
              <a:lstStyle/>
              <a:p>
                <a:r>
                  <a:rPr lang="en-US">
                    <a:noFill/>
                  </a:rPr>
                  <a:t> </a:t>
                </a:r>
              </a:p>
            </p:txBody>
          </p:sp>
        </mc:Fallback>
      </mc:AlternateContent>
      <p:sp>
        <p:nvSpPr>
          <p:cNvPr id="29" name="TextBox 28"/>
          <p:cNvSpPr txBox="1"/>
          <p:nvPr/>
        </p:nvSpPr>
        <p:spPr>
          <a:xfrm>
            <a:off x="635277" y="1873858"/>
            <a:ext cx="11344003" cy="507831"/>
          </a:xfrm>
          <a:prstGeom prst="rect">
            <a:avLst/>
          </a:prstGeom>
          <a:noFill/>
        </p:spPr>
        <p:txBody>
          <a:bodyPr wrap="none" rtlCol="0">
            <a:spAutoFit/>
          </a:bodyPr>
          <a:lstStyle/>
          <a:p>
            <a:r>
              <a:rPr lang="en-US" sz="2700" dirty="0"/>
              <a:t> F,F,F,F,F,F,F,C,C,C,C,C,C,C,C,C,F,F,F,F,F,F,F,F,F,F,F,F,C,C,C,C,C,C,C,F,F,F,F,F,F,F,F,F,F,F,F,F</a:t>
            </a:r>
          </a:p>
        </p:txBody>
      </p:sp>
      <p:sp>
        <p:nvSpPr>
          <p:cNvPr id="25" name="Rectangle 24"/>
          <p:cNvSpPr/>
          <p:nvPr/>
        </p:nvSpPr>
        <p:spPr>
          <a:xfrm>
            <a:off x="763929" y="1918988"/>
            <a:ext cx="11130585" cy="519921"/>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694745" y="1525545"/>
            <a:ext cx="485814" cy="9133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5995686" y="879676"/>
            <a:ext cx="1304016" cy="1250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7239828" y="376496"/>
                <a:ext cx="4825921" cy="923330"/>
              </a:xfrm>
              <a:prstGeom prst="rect">
                <a:avLst/>
              </a:prstGeom>
              <a:noFill/>
            </p:spPr>
            <p:txBody>
              <a:bodyPr wrap="square" rtlCol="0">
                <a:spAutoFit/>
              </a:bodyPr>
              <a:lstStyle/>
              <a:p>
                <a:r>
                  <a:rPr lang="en-US" dirty="0"/>
                  <a:t>Imagine I could establish the probability of observing F,F given the sequence and the observed symbols and a proposed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𝑘𝑙</m:t>
                        </m:r>
                      </m:sub>
                    </m:sSub>
                  </m:oMath>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7239828" y="376496"/>
                <a:ext cx="4825921" cy="923330"/>
              </a:xfrm>
              <a:prstGeom prst="rect">
                <a:avLst/>
              </a:prstGeom>
              <a:blipFill>
                <a:blip r:embed="rId9"/>
                <a:stretch>
                  <a:fillRect l="-1138" t="-3974" b="-9934"/>
                </a:stretch>
              </a:blipFill>
            </p:spPr>
            <p:txBody>
              <a:bodyPr/>
              <a:lstStyle/>
              <a:p>
                <a:r>
                  <a:rPr lang="en-US">
                    <a:noFill/>
                  </a:rPr>
                  <a:t> </a:t>
                </a:r>
              </a:p>
            </p:txBody>
          </p:sp>
        </mc:Fallback>
      </mc:AlternateContent>
      <p:sp>
        <p:nvSpPr>
          <p:cNvPr id="36" name="Rectangle 35"/>
          <p:cNvSpPr/>
          <p:nvPr/>
        </p:nvSpPr>
        <p:spPr>
          <a:xfrm>
            <a:off x="421953" y="3863170"/>
            <a:ext cx="2438089" cy="830997"/>
          </a:xfrm>
          <a:prstGeom prst="rect">
            <a:avLst/>
          </a:prstGeom>
        </p:spPr>
        <p:txBody>
          <a:bodyPr wrap="square">
            <a:spAutoFit/>
          </a:bodyPr>
          <a:lstStyle/>
          <a:p>
            <a:pPr algn="ctr"/>
            <a:r>
              <a:rPr lang="en-US" sz="1200" dirty="0"/>
              <a:t>Probability of observing state k at position I, state l at </a:t>
            </a:r>
            <a:r>
              <a:rPr lang="en-US" sz="1200" dirty="0" err="1"/>
              <a:t>osition</a:t>
            </a:r>
            <a:r>
              <a:rPr lang="en-US" sz="1200" dirty="0"/>
              <a:t> i+1 given the observed sequence of symbols and a proposal of parameters</a:t>
            </a:r>
          </a:p>
        </p:txBody>
      </p:sp>
    </p:spTree>
    <p:extLst>
      <p:ext uri="{BB962C8B-B14F-4D97-AF65-F5344CB8AC3E}">
        <p14:creationId xmlns:p14="http://schemas.microsoft.com/office/powerpoint/2010/main" val="39957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24" grpId="0"/>
      <p:bldP spid="3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7323"/>
            <a:ext cx="11264622" cy="461665"/>
          </a:xfrm>
          <a:prstGeom prst="rect">
            <a:avLst/>
          </a:prstGeom>
          <a:noFill/>
        </p:spPr>
        <p:txBody>
          <a:bodyPr wrap="none" rtlCol="0">
            <a:spAutoFit/>
          </a:bodyPr>
          <a:lstStyle/>
          <a:p>
            <a:r>
              <a:rPr lang="en-US" sz="2400" dirty="0"/>
              <a:t>1,4,5,1,3,2,1,6,6,4,1,6,6,6,6,6,2,3,4,5,1,4,3,6,2,1,3,5,6,6,6,6,6,6,6,1,2,3,1,1,1,1,2,3,4,5,5,4</a:t>
            </a:r>
          </a:p>
        </p:txBody>
      </p:sp>
      <p:grpSp>
        <p:nvGrpSpPr>
          <p:cNvPr id="27" name="Group 26"/>
          <p:cNvGrpSpPr/>
          <p:nvPr/>
        </p:nvGrpSpPr>
        <p:grpSpPr>
          <a:xfrm>
            <a:off x="5975457" y="960331"/>
            <a:ext cx="284052" cy="1600307"/>
            <a:chOff x="5975457" y="960331"/>
            <a:chExt cx="284052" cy="1600307"/>
          </a:xfrm>
        </p:grpSpPr>
        <p:cxnSp>
          <p:nvCxnSpPr>
            <p:cNvPr id="20" name="Straight Arrow Connector 19"/>
            <p:cNvCxnSpPr/>
            <p:nvPr/>
          </p:nvCxnSpPr>
          <p:spPr>
            <a:xfrm flipH="1" flipV="1">
              <a:off x="6086476" y="1833136"/>
              <a:ext cx="9524" cy="727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975457" y="960331"/>
              <a:ext cx="284052" cy="523220"/>
            </a:xfrm>
            <a:prstGeom prst="rect">
              <a:avLst/>
            </a:prstGeom>
            <a:noFill/>
          </p:spPr>
          <p:txBody>
            <a:bodyPr wrap="none" rtlCol="0">
              <a:spAutoFit/>
            </a:bodyPr>
            <a:lstStyle/>
            <a:p>
              <a:r>
                <a:rPr lang="en-US" sz="2800" dirty="0" err="1">
                  <a:latin typeface="Cambria Math" panose="02040503050406030204" pitchFamily="18" charset="0"/>
                  <a:ea typeface="Cambria Math" panose="02040503050406030204" pitchFamily="18" charset="0"/>
                </a:rPr>
                <a:t>i</a:t>
              </a:r>
              <a:endParaRPr lang="en-US" sz="2800" dirty="0">
                <a:latin typeface="Cambria Math" panose="02040503050406030204" pitchFamily="18" charset="0"/>
                <a:ea typeface="Cambria Math" panose="02040503050406030204" pitchFamily="18" charset="0"/>
              </a:endParaRPr>
            </a:p>
          </p:txBody>
        </p:sp>
      </p:grpSp>
      <mc:AlternateContent xmlns:mc="http://schemas.openxmlformats.org/markup-compatibility/2006" xmlns:a14="http://schemas.microsoft.com/office/drawing/2010/main">
        <mc:Choice Requires="a14">
          <p:sp>
            <p:nvSpPr>
              <p:cNvPr id="19" name="TextBox 18"/>
              <p:cNvSpPr txBox="1"/>
              <p:nvPr/>
            </p:nvSpPr>
            <p:spPr>
              <a:xfrm>
                <a:off x="4384765" y="2460908"/>
                <a:ext cx="5490029" cy="1153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e>
                          <m:r>
                            <a:rPr lang="en-US" sz="3600" b="0" i="1" smtClean="0">
                              <a:latin typeface="Cambria Math" panose="02040503050406030204" pitchFamily="18" charset="0"/>
                            </a:rPr>
                            <m:t>𝑥</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m:t>
                              </m:r>
                              <m:r>
                                <a:rPr lang="en-US" sz="3600" b="0" i="1" smtClean="0">
                                  <a:latin typeface="Cambria Math" panose="02040503050406030204" pitchFamily="18" charset="0"/>
                                </a:rPr>
                                <m:t>𝑥</m:t>
                              </m:r>
                            </m:e>
                          </m:d>
                        </m:num>
                        <m:den>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den>
                      </m:f>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384765" y="2460908"/>
                <a:ext cx="5490029" cy="1153457"/>
              </a:xfrm>
              <a:prstGeom prst="rect">
                <a:avLst/>
              </a:prstGeom>
              <a:blipFill>
                <a:blip r:embed="rId4"/>
                <a:stretch>
                  <a:fillRect/>
                </a:stretch>
              </a:blipFill>
            </p:spPr>
            <p:txBody>
              <a:bodyPr/>
              <a:lstStyle/>
              <a:p>
                <a:r>
                  <a:rPr lang="en-US">
                    <a:noFill/>
                  </a:rPr>
                  <a:t> </a:t>
                </a:r>
              </a:p>
            </p:txBody>
          </p:sp>
        </mc:Fallback>
      </mc:AlternateContent>
      <p:sp>
        <p:nvSpPr>
          <p:cNvPr id="3" name="TextBox 2"/>
          <p:cNvSpPr txBox="1"/>
          <p:nvPr/>
        </p:nvSpPr>
        <p:spPr>
          <a:xfrm>
            <a:off x="1654628" y="3786953"/>
            <a:ext cx="9838271" cy="369332"/>
          </a:xfrm>
          <a:prstGeom prst="rect">
            <a:avLst/>
          </a:prstGeom>
          <a:noFill/>
        </p:spPr>
        <p:txBody>
          <a:bodyPr wrap="none" rtlCol="0">
            <a:spAutoFit/>
          </a:bodyPr>
          <a:lstStyle/>
          <a:p>
            <a:r>
              <a:rPr lang="en-US" i="1" dirty="0"/>
              <a:t>“I want to know the probability of state k at position i given that I have observed the whole sequence x”</a:t>
            </a:r>
          </a:p>
        </p:txBody>
      </p:sp>
    </p:spTree>
    <p:extLst>
      <p:ext uri="{BB962C8B-B14F-4D97-AF65-F5344CB8AC3E}">
        <p14:creationId xmlns:p14="http://schemas.microsoft.com/office/powerpoint/2010/main" val="21970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6827"/>
            <a:ext cx="11264622" cy="461665"/>
          </a:xfrm>
          <a:prstGeom prst="rect">
            <a:avLst/>
          </a:prstGeom>
          <a:noFill/>
        </p:spPr>
        <p:txBody>
          <a:bodyPr wrap="none" rtlCol="0">
            <a:spAutoFit/>
          </a:bodyPr>
          <a:lstStyle/>
          <a:p>
            <a:r>
              <a:rPr lang="en-US" sz="2400" dirty="0"/>
              <a:t>1,4,5,1,3,2,1,6,6,4,1,6,6,6,6,6,2,3,4,5,1,4,3,6,2,1,3,5,6,6,6,6,6,6,6,1,2,3,1,1,1,1,2,3,4,5,5,4</a:t>
            </a:r>
          </a:p>
        </p:txBody>
      </p:sp>
      <p:sp>
        <p:nvSpPr>
          <p:cNvPr id="26" name="TextBox 25"/>
          <p:cNvSpPr txBox="1"/>
          <p:nvPr/>
        </p:nvSpPr>
        <p:spPr>
          <a:xfrm>
            <a:off x="5975457" y="960331"/>
            <a:ext cx="284052" cy="523220"/>
          </a:xfrm>
          <a:prstGeom prst="rect">
            <a:avLst/>
          </a:prstGeom>
          <a:noFill/>
        </p:spPr>
        <p:txBody>
          <a:bodyPr wrap="none" rtlCol="0">
            <a:spAutoFit/>
          </a:bodyPr>
          <a:lstStyle/>
          <a:p>
            <a:r>
              <a:rPr lang="en-US" sz="2800" dirty="0" err="1">
                <a:latin typeface="Cambria Math" panose="02040503050406030204" pitchFamily="18" charset="0"/>
                <a:ea typeface="Cambria Math" panose="02040503050406030204" pitchFamily="18" charset="0"/>
              </a:rPr>
              <a:t>i</a:t>
            </a:r>
            <a:endParaRPr lang="en-US" sz="2800" dirty="0">
              <a:latin typeface="Cambria Math" panose="02040503050406030204" pitchFamily="18" charset="0"/>
              <a:ea typeface="Cambria Math" panose="02040503050406030204" pitchFamily="18" charset="0"/>
            </a:endParaRPr>
          </a:p>
        </p:txBody>
      </p:sp>
      <p:grpSp>
        <p:nvGrpSpPr>
          <p:cNvPr id="3" name="Group 2"/>
          <p:cNvGrpSpPr/>
          <p:nvPr/>
        </p:nvGrpSpPr>
        <p:grpSpPr>
          <a:xfrm>
            <a:off x="624505" y="1417638"/>
            <a:ext cx="5632604" cy="1437834"/>
            <a:chOff x="624505" y="1417638"/>
            <a:chExt cx="5632604" cy="1437834"/>
          </a:xfrm>
        </p:grpSpPr>
        <mc:AlternateContent xmlns:mc="http://schemas.openxmlformats.org/markup-compatibility/2006" xmlns:a14="http://schemas.microsoft.com/office/drawing/2010/main">
          <mc:Choice Requires="a14">
            <p:sp>
              <p:nvSpPr>
                <p:cNvPr id="22" name="TextBox 21"/>
                <p:cNvSpPr txBox="1"/>
                <p:nvPr/>
              </p:nvSpPr>
              <p:spPr>
                <a:xfrm>
                  <a:off x="1618039" y="2301474"/>
                  <a:ext cx="358662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e>
                        </m:d>
                      </m:oMath>
                    </m:oMathPara>
                  </a14:m>
                  <a:endParaRPr lang="en-US" sz="3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618039" y="2301474"/>
                  <a:ext cx="3586623" cy="553998"/>
                </a:xfrm>
                <a:prstGeom prst="rect">
                  <a:avLst/>
                </a:prstGeom>
                <a:blipFill>
                  <a:blip r:embed="rId4"/>
                  <a:stretch>
                    <a:fillRect/>
                  </a:stretch>
                </a:blipFill>
              </p:spPr>
              <p:txBody>
                <a:bodyPr/>
                <a:lstStyle/>
                <a:p>
                  <a:r>
                    <a:rPr lang="en-US">
                      <a:noFill/>
                    </a:rPr>
                    <a:t> </a:t>
                  </a:r>
                </a:p>
              </p:txBody>
            </p:sp>
          </mc:Fallback>
        </mc:AlternateContent>
        <p:sp>
          <p:nvSpPr>
            <p:cNvPr id="18" name="Rectangle 17"/>
            <p:cNvSpPr/>
            <p:nvPr/>
          </p:nvSpPr>
          <p:spPr>
            <a:xfrm>
              <a:off x="624505" y="1417638"/>
              <a:ext cx="5632604" cy="75160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6117483" y="1417638"/>
            <a:ext cx="5772230" cy="1372616"/>
            <a:chOff x="6117483" y="1417638"/>
            <a:chExt cx="5772230" cy="1372616"/>
          </a:xfrm>
        </p:grpSpPr>
        <mc:AlternateContent xmlns:mc="http://schemas.openxmlformats.org/markup-compatibility/2006" xmlns:a14="http://schemas.microsoft.com/office/drawing/2010/main">
          <mc:Choice Requires="a14">
            <p:sp>
              <p:nvSpPr>
                <p:cNvPr id="19" name="TextBox 18"/>
                <p:cNvSpPr txBox="1"/>
                <p:nvPr/>
              </p:nvSpPr>
              <p:spPr>
                <a:xfrm>
                  <a:off x="6117483" y="2236256"/>
                  <a:ext cx="570515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e>
                        </m: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117483" y="2236256"/>
                  <a:ext cx="5705152" cy="553998"/>
                </a:xfrm>
                <a:prstGeom prst="rect">
                  <a:avLst/>
                </a:prstGeom>
                <a:blipFill>
                  <a:blip r:embed="rId5"/>
                  <a:stretch>
                    <a:fillRect/>
                  </a:stretch>
                </a:blipFill>
              </p:spPr>
              <p:txBody>
                <a:bodyPr/>
                <a:lstStyle/>
                <a:p>
                  <a:r>
                    <a:rPr lang="en-US">
                      <a:noFill/>
                    </a:rPr>
                    <a:t> </a:t>
                  </a:r>
                </a:p>
              </p:txBody>
            </p:sp>
          </mc:Fallback>
        </mc:AlternateContent>
        <p:sp>
          <p:nvSpPr>
            <p:cNvPr id="21" name="Rectangle 20"/>
            <p:cNvSpPr/>
            <p:nvPr/>
          </p:nvSpPr>
          <p:spPr>
            <a:xfrm>
              <a:off x="6257109" y="1417638"/>
              <a:ext cx="5632604" cy="744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 name="Rectangle 4"/>
              <p:cNvSpPr/>
              <p:nvPr/>
            </p:nvSpPr>
            <p:spPr>
              <a:xfrm>
                <a:off x="106799" y="4028107"/>
                <a:ext cx="11715836" cy="646331"/>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𝑃</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𝜋</m:t>
                            </m:r>
                          </m:e>
                          <m:sub>
                            <m:r>
                              <a:rPr lang="en-US" sz="3600" i="1">
                                <a:latin typeface="Cambria Math" panose="02040503050406030204" pitchFamily="18" charset="0"/>
                              </a:rPr>
                              <m:t>𝑖</m:t>
                            </m:r>
                          </m:sub>
                        </m:sSub>
                        <m:r>
                          <a:rPr lang="en-US" sz="3600" i="1">
                            <a:latin typeface="Cambria Math" panose="02040503050406030204" pitchFamily="18" charset="0"/>
                          </a:rPr>
                          <m:t>=</m:t>
                        </m:r>
                        <m:r>
                          <a:rPr lang="en-US" sz="3600" i="1">
                            <a:latin typeface="Cambria Math" panose="02040503050406030204" pitchFamily="18" charset="0"/>
                          </a:rPr>
                          <m:t>𝑘</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a:t>
                </a:r>
                <a14:m>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e>
                    </m:d>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e>
                    </m:d>
                  </m:oMath>
                </a14:m>
                <a:endParaRPr lang="en-US" sz="3600" dirty="0"/>
              </a:p>
            </p:txBody>
          </p:sp>
        </mc:Choice>
        <mc:Fallback xmlns="">
          <p:sp>
            <p:nvSpPr>
              <p:cNvPr id="5" name="Rectangle 4"/>
              <p:cNvSpPr>
                <a:spLocks noRot="1" noChangeAspect="1" noMove="1" noResize="1" noEditPoints="1" noAdjustHandles="1" noChangeArrowheads="1" noChangeShapeType="1" noTextEdit="1"/>
              </p:cNvSpPr>
              <p:nvPr/>
            </p:nvSpPr>
            <p:spPr>
              <a:xfrm>
                <a:off x="106799" y="4028107"/>
                <a:ext cx="11715836" cy="646331"/>
              </a:xfrm>
              <a:prstGeom prst="rect">
                <a:avLst/>
              </a:prstGeom>
              <a:blipFill>
                <a:blip r:embed="rId6"/>
                <a:stretch>
                  <a:fillRect t="-15094" b="-34906"/>
                </a:stretch>
              </a:blipFill>
            </p:spPr>
            <p:txBody>
              <a:bodyPr/>
              <a:lstStyle/>
              <a:p>
                <a:r>
                  <a:rPr lang="en-US">
                    <a:noFill/>
                  </a:rPr>
                  <a:t> </a:t>
                </a:r>
              </a:p>
            </p:txBody>
          </p:sp>
        </mc:Fallback>
      </mc:AlternateContent>
    </p:spTree>
    <p:extLst>
      <p:ext uri="{BB962C8B-B14F-4D97-AF65-F5344CB8AC3E}">
        <p14:creationId xmlns:p14="http://schemas.microsoft.com/office/powerpoint/2010/main" val="218059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6827"/>
            <a:ext cx="11264622" cy="461665"/>
          </a:xfrm>
          <a:prstGeom prst="rect">
            <a:avLst/>
          </a:prstGeom>
          <a:noFill/>
        </p:spPr>
        <p:txBody>
          <a:bodyPr wrap="none" rtlCol="0">
            <a:spAutoFit/>
          </a:bodyPr>
          <a:lstStyle/>
          <a:p>
            <a:r>
              <a:rPr lang="en-US" sz="2400" dirty="0"/>
              <a:t>1,4,5,1,3,2,1,6,6,4,1,6,6,6,6,6,2,3,4,5,1,4,3,6,2,1,3,5,6,6,6,6,6,6,6,1,2,3,1,1,1,1,2,3,4,5,5,4</a:t>
            </a:r>
          </a:p>
        </p:txBody>
      </p:sp>
      <p:sp>
        <p:nvSpPr>
          <p:cNvPr id="26" name="TextBox 25"/>
          <p:cNvSpPr txBox="1"/>
          <p:nvPr/>
        </p:nvSpPr>
        <p:spPr>
          <a:xfrm>
            <a:off x="5975457" y="960331"/>
            <a:ext cx="284052" cy="523220"/>
          </a:xfrm>
          <a:prstGeom prst="rect">
            <a:avLst/>
          </a:prstGeom>
          <a:noFill/>
        </p:spPr>
        <p:txBody>
          <a:bodyPr wrap="none" rtlCol="0">
            <a:spAutoFit/>
          </a:bodyPr>
          <a:lstStyle/>
          <a:p>
            <a:r>
              <a:rPr lang="en-US" sz="2800" dirty="0" err="1">
                <a:latin typeface="Cambria Math" panose="02040503050406030204" pitchFamily="18" charset="0"/>
                <a:ea typeface="Cambria Math" panose="02040503050406030204" pitchFamily="18" charset="0"/>
              </a:rPr>
              <a:t>i</a:t>
            </a:r>
            <a:endParaRPr lang="en-US" sz="2800" dirty="0">
              <a:latin typeface="Cambria Math" panose="02040503050406030204" pitchFamily="18" charset="0"/>
              <a:ea typeface="Cambria Math" panose="02040503050406030204" pitchFamily="18" charset="0"/>
            </a:endParaRPr>
          </a:p>
        </p:txBody>
      </p:sp>
      <p:grpSp>
        <p:nvGrpSpPr>
          <p:cNvPr id="3" name="Group 2"/>
          <p:cNvGrpSpPr/>
          <p:nvPr/>
        </p:nvGrpSpPr>
        <p:grpSpPr>
          <a:xfrm>
            <a:off x="624505" y="1417638"/>
            <a:ext cx="5632604" cy="1437834"/>
            <a:chOff x="624505" y="1417638"/>
            <a:chExt cx="5632604" cy="1437834"/>
          </a:xfrm>
        </p:grpSpPr>
        <mc:AlternateContent xmlns:mc="http://schemas.openxmlformats.org/markup-compatibility/2006" xmlns:a14="http://schemas.microsoft.com/office/drawing/2010/main">
          <mc:Choice Requires="a14">
            <p:sp>
              <p:nvSpPr>
                <p:cNvPr id="22" name="TextBox 21"/>
                <p:cNvSpPr txBox="1"/>
                <p:nvPr/>
              </p:nvSpPr>
              <p:spPr>
                <a:xfrm>
                  <a:off x="1618039" y="2301474"/>
                  <a:ext cx="358662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e>
                        </m:d>
                      </m:oMath>
                    </m:oMathPara>
                  </a14:m>
                  <a:endParaRPr lang="en-US" sz="3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618039" y="2301474"/>
                  <a:ext cx="3586623" cy="553998"/>
                </a:xfrm>
                <a:prstGeom prst="rect">
                  <a:avLst/>
                </a:prstGeom>
                <a:blipFill>
                  <a:blip r:embed="rId4"/>
                  <a:stretch>
                    <a:fillRect/>
                  </a:stretch>
                </a:blipFill>
              </p:spPr>
              <p:txBody>
                <a:bodyPr/>
                <a:lstStyle/>
                <a:p>
                  <a:r>
                    <a:rPr lang="en-US">
                      <a:noFill/>
                    </a:rPr>
                    <a:t> </a:t>
                  </a:r>
                </a:p>
              </p:txBody>
            </p:sp>
          </mc:Fallback>
        </mc:AlternateContent>
        <p:sp>
          <p:nvSpPr>
            <p:cNvPr id="18" name="Rectangle 17"/>
            <p:cNvSpPr/>
            <p:nvPr/>
          </p:nvSpPr>
          <p:spPr>
            <a:xfrm>
              <a:off x="624505" y="1417638"/>
              <a:ext cx="5632604" cy="75160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 name="TextBox 18"/>
              <p:cNvSpPr txBox="1"/>
              <p:nvPr/>
            </p:nvSpPr>
            <p:spPr>
              <a:xfrm>
                <a:off x="6117483" y="2236256"/>
                <a:ext cx="401052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117483" y="2236256"/>
                <a:ext cx="4010520" cy="553998"/>
              </a:xfrm>
              <a:prstGeom prst="rect">
                <a:avLst/>
              </a:prstGeom>
              <a:blipFill>
                <a:blip r:embed="rId5"/>
                <a:stretch>
                  <a:fillRect/>
                </a:stretch>
              </a:blipFill>
            </p:spPr>
            <p:txBody>
              <a:bodyPr/>
              <a:lstStyle/>
              <a:p>
                <a:r>
                  <a:rPr lang="en-US">
                    <a:noFill/>
                  </a:rPr>
                  <a:t> </a:t>
                </a:r>
              </a:p>
            </p:txBody>
          </p:sp>
        </mc:Fallback>
      </mc:AlternateContent>
      <p:sp>
        <p:nvSpPr>
          <p:cNvPr id="5" name="TextBox 4"/>
          <p:cNvSpPr txBox="1"/>
          <p:nvPr/>
        </p:nvSpPr>
        <p:spPr>
          <a:xfrm>
            <a:off x="5995644" y="2920296"/>
            <a:ext cx="4408386" cy="369332"/>
          </a:xfrm>
          <a:prstGeom prst="rect">
            <a:avLst/>
          </a:prstGeom>
          <a:noFill/>
        </p:spPr>
        <p:txBody>
          <a:bodyPr wrap="none" rtlCol="0">
            <a:spAutoFit/>
          </a:bodyPr>
          <a:lstStyle/>
          <a:p>
            <a:r>
              <a:rPr lang="en-US" dirty="0"/>
              <a:t>Because it only depends on the last element!</a:t>
            </a:r>
          </a:p>
        </p:txBody>
      </p:sp>
      <mc:AlternateContent xmlns:mc="http://schemas.openxmlformats.org/markup-compatibility/2006" xmlns:a14="http://schemas.microsoft.com/office/drawing/2010/main">
        <mc:Choice Requires="a14">
          <p:sp>
            <p:nvSpPr>
              <p:cNvPr id="20" name="Rectangle 19"/>
              <p:cNvSpPr/>
              <p:nvPr/>
            </p:nvSpPr>
            <p:spPr>
              <a:xfrm>
                <a:off x="106799" y="4028107"/>
                <a:ext cx="10207731" cy="646331"/>
              </a:xfrm>
              <a:prstGeom prst="rect">
                <a:avLst/>
              </a:prstGeom>
            </p:spPr>
            <p:txBody>
              <a:bodyPr wrap="none">
                <a:spAutoFit/>
              </a:bodyPr>
              <a:lstStyle/>
              <a:p>
                <a14:m>
                  <m:oMath xmlns:m="http://schemas.openxmlformats.org/officeDocument/2006/math">
                    <m:r>
                      <a:rPr lang="en-US" sz="3600" i="1">
                        <a:latin typeface="Cambria Math" panose="02040503050406030204" pitchFamily="18" charset="0"/>
                      </a:rPr>
                      <m:t>𝑃</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𝜋</m:t>
                            </m:r>
                          </m:e>
                          <m:sub>
                            <m:r>
                              <a:rPr lang="en-US" sz="3600" i="1">
                                <a:latin typeface="Cambria Math" panose="02040503050406030204" pitchFamily="18" charset="0"/>
                              </a:rPr>
                              <m:t>𝑖</m:t>
                            </m:r>
                          </m:sub>
                        </m:sSub>
                        <m:r>
                          <a:rPr lang="en-US" sz="3600" i="1">
                            <a:latin typeface="Cambria Math" panose="02040503050406030204" pitchFamily="18" charset="0"/>
                          </a:rPr>
                          <m:t>=</m:t>
                        </m:r>
                        <m:r>
                          <a:rPr lang="en-US" sz="3600" i="1">
                            <a:latin typeface="Cambria Math" panose="02040503050406030204" pitchFamily="18" charset="0"/>
                          </a:rPr>
                          <m:t>𝑘</m:t>
                        </m:r>
                        <m:r>
                          <a:rPr lang="en-US" sz="3600" i="1">
                            <a:latin typeface="Cambria Math" panose="02040503050406030204" pitchFamily="18" charset="0"/>
                          </a:rPr>
                          <m:t>,</m:t>
                        </m:r>
                        <m:r>
                          <a:rPr lang="en-US" sz="3600" i="1">
                            <a:latin typeface="Cambria Math" panose="02040503050406030204" pitchFamily="18" charset="0"/>
                          </a:rPr>
                          <m:t>𝑥</m:t>
                        </m:r>
                      </m:e>
                    </m:d>
                  </m:oMath>
                </a14:m>
                <a:r>
                  <a:rPr lang="en-US" sz="3600" dirty="0"/>
                  <a:t>=</a:t>
                </a:r>
                <a14:m>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e>
                    </m:d>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oMath>
                </a14:m>
                <a:endParaRPr lang="en-US" sz="3600" dirty="0"/>
              </a:p>
            </p:txBody>
          </p:sp>
        </mc:Choice>
        <mc:Fallback xmlns="">
          <p:sp>
            <p:nvSpPr>
              <p:cNvPr id="20" name="Rectangle 19"/>
              <p:cNvSpPr>
                <a:spLocks noRot="1" noChangeAspect="1" noMove="1" noResize="1" noEditPoints="1" noAdjustHandles="1" noChangeArrowheads="1" noChangeShapeType="1" noTextEdit="1"/>
              </p:cNvSpPr>
              <p:nvPr/>
            </p:nvSpPr>
            <p:spPr>
              <a:xfrm>
                <a:off x="106799" y="4028107"/>
                <a:ext cx="10207731" cy="646331"/>
              </a:xfrm>
              <a:prstGeom prst="rect">
                <a:avLst/>
              </a:prstGeom>
              <a:blipFill>
                <a:blip r:embed="rId6"/>
                <a:stretch>
                  <a:fillRect t="-15094" b="-34906"/>
                </a:stretch>
              </a:blipFill>
            </p:spPr>
            <p:txBody>
              <a:bodyPr/>
              <a:lstStyle/>
              <a:p>
                <a:r>
                  <a:rPr lang="en-US">
                    <a:noFill/>
                  </a:rPr>
                  <a:t> </a:t>
                </a:r>
              </a:p>
            </p:txBody>
          </p:sp>
        </mc:Fallback>
      </mc:AlternateContent>
      <p:sp>
        <p:nvSpPr>
          <p:cNvPr id="14" name="Rectangle 13"/>
          <p:cNvSpPr/>
          <p:nvPr/>
        </p:nvSpPr>
        <p:spPr>
          <a:xfrm>
            <a:off x="6257109" y="1417638"/>
            <a:ext cx="5632604" cy="7442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8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6827"/>
            <a:ext cx="11264622" cy="461665"/>
          </a:xfrm>
          <a:prstGeom prst="rect">
            <a:avLst/>
          </a:prstGeom>
          <a:noFill/>
        </p:spPr>
        <p:txBody>
          <a:bodyPr wrap="none" rtlCol="0">
            <a:spAutoFit/>
          </a:bodyPr>
          <a:lstStyle/>
          <a:p>
            <a:r>
              <a:rPr lang="en-US" sz="2400" dirty="0"/>
              <a:t>1,4,5,1,3,2,1,6,6,4,1,6,6,6,6,6,2,3,4,5,1,4,3,6,2,1,3,5,6,6,6,6,6,6,6,1,2,3,1,1,1,1,2,3,4,5,5,4</a:t>
            </a:r>
          </a:p>
        </p:txBody>
      </p:sp>
      <p:sp>
        <p:nvSpPr>
          <p:cNvPr id="26" name="TextBox 25"/>
          <p:cNvSpPr txBox="1"/>
          <p:nvPr/>
        </p:nvSpPr>
        <p:spPr>
          <a:xfrm>
            <a:off x="5975457" y="960331"/>
            <a:ext cx="284052" cy="523220"/>
          </a:xfrm>
          <a:prstGeom prst="rect">
            <a:avLst/>
          </a:prstGeom>
          <a:noFill/>
        </p:spPr>
        <p:txBody>
          <a:bodyPr wrap="none" rtlCol="0">
            <a:spAutoFit/>
          </a:bodyPr>
          <a:lstStyle/>
          <a:p>
            <a:r>
              <a:rPr lang="en-US" sz="2800" dirty="0" err="1">
                <a:latin typeface="Cambria Math" panose="02040503050406030204" pitchFamily="18" charset="0"/>
                <a:ea typeface="Cambria Math" panose="02040503050406030204" pitchFamily="18" charset="0"/>
              </a:rPr>
              <a:t>i</a:t>
            </a:r>
            <a:endParaRPr lang="en-US" sz="2800" dirty="0">
              <a:latin typeface="Cambria Math" panose="02040503050406030204" pitchFamily="18" charset="0"/>
              <a:ea typeface="Cambria Math" panose="02040503050406030204" pitchFamily="18" charset="0"/>
            </a:endParaRPr>
          </a:p>
        </p:txBody>
      </p:sp>
      <p:grpSp>
        <p:nvGrpSpPr>
          <p:cNvPr id="3" name="Group 2"/>
          <p:cNvGrpSpPr/>
          <p:nvPr/>
        </p:nvGrpSpPr>
        <p:grpSpPr>
          <a:xfrm>
            <a:off x="624505" y="1417638"/>
            <a:ext cx="5632604" cy="1437834"/>
            <a:chOff x="624505" y="1417638"/>
            <a:chExt cx="5632604" cy="1437834"/>
          </a:xfrm>
        </p:grpSpPr>
        <mc:AlternateContent xmlns:mc="http://schemas.openxmlformats.org/markup-compatibility/2006" xmlns:a14="http://schemas.microsoft.com/office/drawing/2010/main">
          <mc:Choice Requires="a14">
            <p:sp>
              <p:nvSpPr>
                <p:cNvPr id="22" name="TextBox 21"/>
                <p:cNvSpPr txBox="1"/>
                <p:nvPr/>
              </p:nvSpPr>
              <p:spPr>
                <a:xfrm>
                  <a:off x="1618039" y="2301474"/>
                  <a:ext cx="358662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e>
                        </m:d>
                      </m:oMath>
                    </m:oMathPara>
                  </a14:m>
                  <a:endParaRPr lang="en-US" sz="3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618039" y="2301474"/>
                  <a:ext cx="3586623" cy="553998"/>
                </a:xfrm>
                <a:prstGeom prst="rect">
                  <a:avLst/>
                </a:prstGeom>
                <a:blipFill>
                  <a:blip r:embed="rId4"/>
                  <a:stretch>
                    <a:fillRect/>
                  </a:stretch>
                </a:blipFill>
              </p:spPr>
              <p:txBody>
                <a:bodyPr/>
                <a:lstStyle/>
                <a:p>
                  <a:r>
                    <a:rPr lang="en-US">
                      <a:noFill/>
                    </a:rPr>
                    <a:t> </a:t>
                  </a:r>
                </a:p>
              </p:txBody>
            </p:sp>
          </mc:Fallback>
        </mc:AlternateContent>
        <p:sp>
          <p:nvSpPr>
            <p:cNvPr id="18" name="Rectangle 17"/>
            <p:cNvSpPr/>
            <p:nvPr/>
          </p:nvSpPr>
          <p:spPr>
            <a:xfrm>
              <a:off x="624505" y="1417638"/>
              <a:ext cx="5632604" cy="6953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6117483" y="1425018"/>
            <a:ext cx="5772230" cy="1365236"/>
            <a:chOff x="6117483" y="1425018"/>
            <a:chExt cx="5772230" cy="1365236"/>
          </a:xfrm>
        </p:grpSpPr>
        <mc:AlternateContent xmlns:mc="http://schemas.openxmlformats.org/markup-compatibility/2006" xmlns:a14="http://schemas.microsoft.com/office/drawing/2010/main">
          <mc:Choice Requires="a14">
            <p:sp>
              <p:nvSpPr>
                <p:cNvPr id="19" name="TextBox 18"/>
                <p:cNvSpPr txBox="1"/>
                <p:nvPr/>
              </p:nvSpPr>
              <p:spPr>
                <a:xfrm>
                  <a:off x="6117483" y="2236256"/>
                  <a:ext cx="562179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𝑘</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𝑖</m:t>
                            </m:r>
                          </m:e>
                        </m: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117483" y="2236256"/>
                  <a:ext cx="5621795" cy="553998"/>
                </a:xfrm>
                <a:prstGeom prst="rect">
                  <a:avLst/>
                </a:prstGeom>
                <a:blipFill>
                  <a:blip r:embed="rId5"/>
                  <a:stretch>
                    <a:fillRect/>
                  </a:stretch>
                </a:blipFill>
              </p:spPr>
              <p:txBody>
                <a:bodyPr/>
                <a:lstStyle/>
                <a:p>
                  <a:r>
                    <a:rPr lang="en-US">
                      <a:noFill/>
                    </a:rPr>
                    <a:t> </a:t>
                  </a:r>
                </a:p>
              </p:txBody>
            </p:sp>
          </mc:Fallback>
        </mc:AlternateContent>
        <p:sp>
          <p:nvSpPr>
            <p:cNvPr id="21" name="Rectangle 20"/>
            <p:cNvSpPr/>
            <p:nvPr/>
          </p:nvSpPr>
          <p:spPr>
            <a:xfrm>
              <a:off x="6257109" y="1425018"/>
              <a:ext cx="5632604" cy="687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p:cNvSpPr txBox="1"/>
              <p:nvPr/>
            </p:nvSpPr>
            <p:spPr>
              <a:xfrm>
                <a:off x="1889760" y="2922484"/>
                <a:ext cx="7604454" cy="1166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e>
                          <m:r>
                            <a:rPr lang="en-US" sz="3600" b="0" i="1" smtClean="0">
                              <a:latin typeface="Cambria Math" panose="02040503050406030204" pitchFamily="18" charset="0"/>
                            </a:rPr>
                            <m:t>𝑥</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num>
                        <m:den>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den>
                      </m:f>
                    </m:oMath>
                  </m:oMathPara>
                </a14:m>
                <a:endParaRPr lang="en-US" sz="3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889760" y="2922484"/>
                <a:ext cx="7604454" cy="116685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7834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148897" cy="646331"/>
          </a:xfrm>
          <a:prstGeom prst="rect">
            <a:avLst/>
          </a:prstGeom>
          <a:noFill/>
        </p:spPr>
        <p:txBody>
          <a:bodyPr wrap="none" rtlCol="0">
            <a:spAutoFit/>
          </a:bodyPr>
          <a:lstStyle/>
          <a:p>
            <a:r>
              <a:rPr lang="en-US" sz="3600" dirty="0"/>
              <a:t>The occasionally dishonest casino problem</a:t>
            </a:r>
          </a:p>
        </p:txBody>
      </p:sp>
      <p:sp>
        <p:nvSpPr>
          <p:cNvPr id="2" name="TextBox 1"/>
          <p:cNvSpPr txBox="1"/>
          <p:nvPr/>
        </p:nvSpPr>
        <p:spPr>
          <a:xfrm>
            <a:off x="563217" y="2579260"/>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13" name="Rectangle 12"/>
              <p:cNvSpPr/>
              <p:nvPr/>
            </p:nvSpPr>
            <p:spPr>
              <a:xfrm>
                <a:off x="189845" y="2625426"/>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89845" y="2625426"/>
                <a:ext cx="367985" cy="369332"/>
              </a:xfrm>
              <a:prstGeom prst="rect">
                <a:avLst/>
              </a:prstGeom>
              <a:blipFill>
                <a:blip r:embed="rId4"/>
                <a:stretch>
                  <a:fillRect/>
                </a:stretch>
              </a:blipFill>
            </p:spPr>
            <p:txBody>
              <a:bodyPr/>
              <a:lstStyle/>
              <a:p>
                <a:r>
                  <a:rPr lang="en-US">
                    <a:noFill/>
                  </a:rPr>
                  <a:t> </a:t>
                </a:r>
              </a:p>
            </p:txBody>
          </p:sp>
        </mc:Fallback>
      </mc:AlternateContent>
      <p:sp>
        <p:nvSpPr>
          <p:cNvPr id="4" name="Rectangle 3"/>
          <p:cNvSpPr/>
          <p:nvPr/>
        </p:nvSpPr>
        <p:spPr>
          <a:xfrm>
            <a:off x="622852" y="2625426"/>
            <a:ext cx="5020302"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9845" y="3108323"/>
            <a:ext cx="5090048" cy="646331"/>
          </a:xfrm>
          <a:prstGeom prst="rect">
            <a:avLst/>
          </a:prstGeom>
          <a:noFill/>
        </p:spPr>
        <p:txBody>
          <a:bodyPr wrap="none" rtlCol="0">
            <a:spAutoFit/>
          </a:bodyPr>
          <a:lstStyle/>
          <a:p>
            <a:r>
              <a:rPr lang="en-US" dirty="0"/>
              <a:t>Imagine we have observed this part of the sequence</a:t>
            </a:r>
          </a:p>
          <a:p>
            <a:r>
              <a:rPr lang="en-US" dirty="0"/>
              <a:t>Imagine we know the parameters of the HMM (A, B)</a:t>
            </a:r>
          </a:p>
        </p:txBody>
      </p:sp>
      <p:cxnSp>
        <p:nvCxnSpPr>
          <p:cNvPr id="11" name="Straight Arrow Connector 10"/>
          <p:cNvCxnSpPr/>
          <p:nvPr/>
        </p:nvCxnSpPr>
        <p:spPr>
          <a:xfrm flipH="1" flipV="1">
            <a:off x="5543550" y="2994759"/>
            <a:ext cx="159239" cy="967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464018" y="4075965"/>
                <a:ext cx="2803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𝐻𝑀𝑀</m:t>
                          </m:r>
                        </m:e>
                      </m:d>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4464018" y="4075965"/>
                <a:ext cx="2803781" cy="276999"/>
              </a:xfrm>
              <a:prstGeom prst="rect">
                <a:avLst/>
              </a:prstGeom>
              <a:blipFill>
                <a:blip r:embed="rId5"/>
                <a:stretch>
                  <a:fillRect l="-435" b="-17778"/>
                </a:stretch>
              </a:blipFill>
            </p:spPr>
            <p:txBody>
              <a:bodyPr/>
              <a:lstStyle/>
              <a:p>
                <a:r>
                  <a:rPr lang="en-US">
                    <a:noFill/>
                  </a:rPr>
                  <a:t> </a:t>
                </a:r>
              </a:p>
            </p:txBody>
          </p:sp>
        </mc:Fallback>
      </mc:AlternateContent>
      <p:sp>
        <p:nvSpPr>
          <p:cNvPr id="15" name="TextBox 14"/>
          <p:cNvSpPr txBox="1"/>
          <p:nvPr/>
        </p:nvSpPr>
        <p:spPr>
          <a:xfrm>
            <a:off x="2494058" y="4466529"/>
            <a:ext cx="6743700" cy="646331"/>
          </a:xfrm>
          <a:prstGeom prst="rect">
            <a:avLst/>
          </a:prstGeom>
          <a:noFill/>
        </p:spPr>
        <p:txBody>
          <a:bodyPr wrap="square" rtlCol="0">
            <a:spAutoFit/>
          </a:bodyPr>
          <a:lstStyle/>
          <a:p>
            <a:pPr algn="ctr"/>
            <a:r>
              <a:rPr lang="en-US" i="1" dirty="0"/>
              <a:t>“Which is the probability that I observe the sequence of symbols and at position i the state is l given the parameters of my HMM?” </a:t>
            </a:r>
          </a:p>
        </p:txBody>
      </p:sp>
    </p:spTree>
    <p:extLst>
      <p:ext uri="{BB962C8B-B14F-4D97-AF65-F5344CB8AC3E}">
        <p14:creationId xmlns:p14="http://schemas.microsoft.com/office/powerpoint/2010/main" val="1808852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p:sp>
        <p:nvSpPr>
          <p:cNvPr id="3" name="TextBox 2"/>
          <p:cNvSpPr txBox="1"/>
          <p:nvPr/>
        </p:nvSpPr>
        <p:spPr>
          <a:xfrm>
            <a:off x="622852" y="1219200"/>
            <a:ext cx="8148897" cy="646331"/>
          </a:xfrm>
          <a:prstGeom prst="rect">
            <a:avLst/>
          </a:prstGeom>
          <a:noFill/>
        </p:spPr>
        <p:txBody>
          <a:bodyPr wrap="none" rtlCol="0">
            <a:spAutoFit/>
          </a:bodyPr>
          <a:lstStyle/>
          <a:p>
            <a:r>
              <a:rPr lang="en-US" sz="3600" dirty="0"/>
              <a:t>The occasionally dishonest casino problem</a:t>
            </a:r>
          </a:p>
        </p:txBody>
      </p:sp>
      <p:sp>
        <p:nvSpPr>
          <p:cNvPr id="2" name="TextBox 1"/>
          <p:cNvSpPr txBox="1"/>
          <p:nvPr/>
        </p:nvSpPr>
        <p:spPr>
          <a:xfrm>
            <a:off x="563217" y="2579260"/>
            <a:ext cx="11264622" cy="461665"/>
          </a:xfrm>
          <a:prstGeom prst="rect">
            <a:avLst/>
          </a:prstGeom>
          <a:noFill/>
        </p:spPr>
        <p:txBody>
          <a:bodyPr wrap="none" rtlCol="0">
            <a:spAutoFit/>
          </a:bodyPr>
          <a:lstStyle/>
          <a:p>
            <a:r>
              <a:rPr lang="en-US" sz="2400" dirty="0"/>
              <a:t>1,4,5,1,3,2,1,6,6,4,1,6,6,6,6,6,2,3,4,5,1,4,3,6,2,1,3,5,6,6,6,6,6,6,6,1,2,3,1,1,1,1,2,3,4,5,5,4</a:t>
            </a:r>
          </a:p>
        </p:txBody>
      </p:sp>
      <mc:AlternateContent xmlns:mc="http://schemas.openxmlformats.org/markup-compatibility/2006" xmlns:a14="http://schemas.microsoft.com/office/drawing/2010/main">
        <mc:Choice Requires="a14">
          <p:sp>
            <p:nvSpPr>
              <p:cNvPr id="13" name="Rectangle 12"/>
              <p:cNvSpPr/>
              <p:nvPr/>
            </p:nvSpPr>
            <p:spPr>
              <a:xfrm>
                <a:off x="189845" y="2625426"/>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89845" y="2625426"/>
                <a:ext cx="367985" cy="369332"/>
              </a:xfrm>
              <a:prstGeom prst="rect">
                <a:avLst/>
              </a:prstGeom>
              <a:blipFill>
                <a:blip r:embed="rId4"/>
                <a:stretch>
                  <a:fillRect/>
                </a:stretch>
              </a:blipFill>
            </p:spPr>
            <p:txBody>
              <a:bodyPr/>
              <a:lstStyle/>
              <a:p>
                <a:r>
                  <a:rPr lang="en-US">
                    <a:noFill/>
                  </a:rPr>
                  <a:t> </a:t>
                </a:r>
              </a:p>
            </p:txBody>
          </p:sp>
        </mc:Fallback>
      </mc:AlternateContent>
      <p:sp>
        <p:nvSpPr>
          <p:cNvPr id="4" name="Rectangle 3"/>
          <p:cNvSpPr/>
          <p:nvPr/>
        </p:nvSpPr>
        <p:spPr>
          <a:xfrm>
            <a:off x="622852" y="2625426"/>
            <a:ext cx="5020302"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9845" y="3108323"/>
            <a:ext cx="5090048" cy="646331"/>
          </a:xfrm>
          <a:prstGeom prst="rect">
            <a:avLst/>
          </a:prstGeom>
          <a:noFill/>
        </p:spPr>
        <p:txBody>
          <a:bodyPr wrap="none" rtlCol="0">
            <a:spAutoFit/>
          </a:bodyPr>
          <a:lstStyle/>
          <a:p>
            <a:r>
              <a:rPr lang="en-US" dirty="0"/>
              <a:t>Imagine we have observed this part of the sequence</a:t>
            </a:r>
          </a:p>
          <a:p>
            <a:r>
              <a:rPr lang="en-US" dirty="0"/>
              <a:t>Imagine we know the parameters of the HMM (A, B)</a:t>
            </a:r>
          </a:p>
        </p:txBody>
      </p:sp>
      <p:cxnSp>
        <p:nvCxnSpPr>
          <p:cNvPr id="11" name="Straight Arrow Connector 10"/>
          <p:cNvCxnSpPr>
            <a:stCxn id="14" idx="0"/>
          </p:cNvCxnSpPr>
          <p:nvPr/>
        </p:nvCxnSpPr>
        <p:spPr>
          <a:xfrm flipH="1" flipV="1">
            <a:off x="5572125" y="2994758"/>
            <a:ext cx="3199624" cy="967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7369858" y="3962400"/>
                <a:ext cx="2803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𝐻𝑀𝑀</m:t>
                          </m:r>
                        </m:e>
                      </m:d>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7369858" y="3962400"/>
                <a:ext cx="2803781" cy="276999"/>
              </a:xfrm>
              <a:prstGeom prst="rect">
                <a:avLst/>
              </a:prstGeom>
              <a:blipFill>
                <a:blip r:embed="rId5"/>
                <a:stretch>
                  <a:fillRect l="-652" b="-17778"/>
                </a:stretch>
              </a:blipFill>
            </p:spPr>
            <p:txBody>
              <a:bodyPr/>
              <a:lstStyle/>
              <a:p>
                <a:r>
                  <a:rPr lang="en-US">
                    <a:noFill/>
                  </a:rPr>
                  <a:t> </a:t>
                </a:r>
              </a:p>
            </p:txBody>
          </p:sp>
        </mc:Fallback>
      </mc:AlternateContent>
      <p:sp>
        <p:nvSpPr>
          <p:cNvPr id="15" name="TextBox 14"/>
          <p:cNvSpPr txBox="1"/>
          <p:nvPr/>
        </p:nvSpPr>
        <p:spPr>
          <a:xfrm>
            <a:off x="5399898" y="4352964"/>
            <a:ext cx="6743700" cy="646331"/>
          </a:xfrm>
          <a:prstGeom prst="rect">
            <a:avLst/>
          </a:prstGeom>
          <a:noFill/>
        </p:spPr>
        <p:txBody>
          <a:bodyPr wrap="square" rtlCol="0">
            <a:spAutoFit/>
          </a:bodyPr>
          <a:lstStyle/>
          <a:p>
            <a:pPr algn="ctr"/>
            <a:r>
              <a:rPr lang="en-US" i="1" dirty="0"/>
              <a:t>“Which is the probability that I observe the sequence of symbols and at position i the state is l given the parameters of my HMM?” </a:t>
            </a:r>
          </a:p>
        </p:txBody>
      </p:sp>
      <p:cxnSp>
        <p:nvCxnSpPr>
          <p:cNvPr id="10" name="Straight Arrow Connector 9"/>
          <p:cNvCxnSpPr/>
          <p:nvPr/>
        </p:nvCxnSpPr>
        <p:spPr>
          <a:xfrm flipV="1">
            <a:off x="3943350" y="3754654"/>
            <a:ext cx="733425" cy="598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250267" y="4304744"/>
            <a:ext cx="2828788" cy="369332"/>
          </a:xfrm>
          <a:prstGeom prst="rect">
            <a:avLst/>
          </a:prstGeom>
          <a:noFill/>
        </p:spPr>
        <p:txBody>
          <a:bodyPr wrap="none" rtlCol="0">
            <a:spAutoFit/>
          </a:bodyPr>
          <a:lstStyle/>
          <a:p>
            <a:r>
              <a:rPr lang="en-US" dirty="0"/>
              <a:t>Transition probability matrix</a:t>
            </a:r>
          </a:p>
        </p:txBody>
      </p:sp>
      <p:cxnSp>
        <p:nvCxnSpPr>
          <p:cNvPr id="16" name="Straight Arrow Connector 15"/>
          <p:cNvCxnSpPr/>
          <p:nvPr/>
        </p:nvCxnSpPr>
        <p:spPr>
          <a:xfrm flipV="1">
            <a:off x="4342713" y="3735604"/>
            <a:ext cx="617016" cy="1263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547478" y="5018345"/>
            <a:ext cx="2732415" cy="369332"/>
          </a:xfrm>
          <a:prstGeom prst="rect">
            <a:avLst/>
          </a:prstGeom>
          <a:noFill/>
        </p:spPr>
        <p:txBody>
          <a:bodyPr wrap="none" rtlCol="0">
            <a:spAutoFit/>
          </a:bodyPr>
          <a:lstStyle/>
          <a:p>
            <a:r>
              <a:rPr lang="en-US" dirty="0"/>
              <a:t>Emission probability matrix</a:t>
            </a:r>
          </a:p>
        </p:txBody>
      </p:sp>
    </p:spTree>
    <p:extLst>
      <p:ext uri="{BB962C8B-B14F-4D97-AF65-F5344CB8AC3E}">
        <p14:creationId xmlns:p14="http://schemas.microsoft.com/office/powerpoint/2010/main" val="523545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883" y="1287104"/>
            <a:ext cx="10515600" cy="1325563"/>
          </a:xfrm>
        </p:spPr>
        <p:txBody>
          <a:bodyPr>
            <a:normAutofit fontScale="90000"/>
          </a:bodyPr>
          <a:lstStyle/>
          <a:p>
            <a:r>
              <a:rPr lang="en-US" b="1" dirty="0">
                <a:solidFill>
                  <a:srgbClr val="0070C0"/>
                </a:solidFill>
              </a:rPr>
              <a:t>Forward algorithm</a:t>
            </a:r>
            <a:r>
              <a:rPr lang="en-US" dirty="0"/>
              <a:t>: how to estimate the probability of a sequence ending in state k given a HMM</a:t>
            </a:r>
          </a:p>
        </p:txBody>
      </p:sp>
      <p:sp>
        <p:nvSpPr>
          <p:cNvPr id="21" name="1 Título"/>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HMM</a:t>
            </a:r>
            <a:endParaRPr lang="en-US" dirty="0"/>
          </a:p>
        </p:txBody>
      </p:sp>
      <mc:AlternateContent xmlns:mc="http://schemas.openxmlformats.org/markup-compatibility/2006" xmlns:a14="http://schemas.microsoft.com/office/drawing/2010/main">
        <mc:Choice Requires="a14">
          <p:sp>
            <p:nvSpPr>
              <p:cNvPr id="32" name="TextBox 31"/>
              <p:cNvSpPr txBox="1"/>
              <p:nvPr/>
            </p:nvSpPr>
            <p:spPr>
              <a:xfrm>
                <a:off x="4607608" y="2911403"/>
                <a:ext cx="2803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𝐻𝑀𝑀</m:t>
                          </m:r>
                        </m:e>
                      </m:d>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4607608" y="2911403"/>
                <a:ext cx="2803781" cy="276999"/>
              </a:xfrm>
              <a:prstGeom prst="rect">
                <a:avLst/>
              </a:prstGeom>
              <a:blipFill>
                <a:blip r:embed="rId3"/>
                <a:stretch>
                  <a:fillRect l="-652" b="-17778"/>
                </a:stretch>
              </a:blipFill>
            </p:spPr>
            <p:txBody>
              <a:bodyPr/>
              <a:lstStyle/>
              <a:p>
                <a:r>
                  <a:rPr lang="en-US">
                    <a:noFill/>
                  </a:rPr>
                  <a:t> </a:t>
                </a:r>
              </a:p>
            </p:txBody>
          </p:sp>
        </mc:Fallback>
      </mc:AlternateContent>
      <p:sp>
        <p:nvSpPr>
          <p:cNvPr id="33" name="TextBox 32"/>
          <p:cNvSpPr txBox="1"/>
          <p:nvPr/>
        </p:nvSpPr>
        <p:spPr>
          <a:xfrm>
            <a:off x="2637648" y="3301967"/>
            <a:ext cx="6743700" cy="646331"/>
          </a:xfrm>
          <a:prstGeom prst="rect">
            <a:avLst/>
          </a:prstGeom>
          <a:noFill/>
        </p:spPr>
        <p:txBody>
          <a:bodyPr wrap="square" rtlCol="0">
            <a:spAutoFit/>
          </a:bodyPr>
          <a:lstStyle/>
          <a:p>
            <a:pPr algn="ctr"/>
            <a:r>
              <a:rPr lang="en-US" i="1" dirty="0"/>
              <a:t>“Which is the probability that I observe the sequence of symbols and at position i the state is k given the parameters of my HMM?” </a:t>
            </a:r>
          </a:p>
        </p:txBody>
      </p:sp>
    </p:spTree>
    <p:extLst>
      <p:ext uri="{BB962C8B-B14F-4D97-AF65-F5344CB8AC3E}">
        <p14:creationId xmlns:p14="http://schemas.microsoft.com/office/powerpoint/2010/main" val="4080589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883" y="1287104"/>
            <a:ext cx="10515600" cy="1325563"/>
          </a:xfrm>
        </p:spPr>
        <p:txBody>
          <a:bodyPr>
            <a:normAutofit fontScale="90000"/>
          </a:bodyPr>
          <a:lstStyle/>
          <a:p>
            <a:r>
              <a:rPr lang="en-US" b="1" dirty="0">
                <a:solidFill>
                  <a:srgbClr val="0070C0"/>
                </a:solidFill>
              </a:rPr>
              <a:t>Forward algorithm</a:t>
            </a:r>
            <a:r>
              <a:rPr lang="en-US" dirty="0"/>
              <a:t>: how to estimate the probability of a sequence ending in state k given a HMM</a:t>
            </a:r>
          </a:p>
        </p:txBody>
      </p:sp>
      <p:graphicFrame>
        <p:nvGraphicFramePr>
          <p:cNvPr id="18" name="Table 17"/>
          <p:cNvGraphicFramePr>
            <a:graphicFrameLocks noGrp="1"/>
          </p:cNvGraphicFramePr>
          <p:nvPr/>
        </p:nvGraphicFramePr>
        <p:xfrm>
          <a:off x="596489" y="3108505"/>
          <a:ext cx="8128000" cy="165100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tc>
                  <a:txBody>
                    <a:bodyPr/>
                    <a:lstStyle/>
                    <a:p>
                      <a:r>
                        <a:rPr lang="en-US" dirty="0"/>
                        <a:t>…</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r>
                        <a:rPr lang="en-US" sz="1200" dirty="0">
                          <a:latin typeface="Cambria Math" panose="02040503050406030204" pitchFamily="18" charset="0"/>
                          <a:ea typeface="Cambria Math" panose="02040503050406030204" pitchFamily="18" charset="0"/>
                        </a:rPr>
                        <a:t>0.5*1/6</a:t>
                      </a:r>
                    </a:p>
                  </a:txBody>
                  <a:tcPr/>
                </a:tc>
                <a:tc>
                  <a:txBody>
                    <a:bodyPr/>
                    <a:lstStyle/>
                    <a:p>
                      <a:r>
                        <a:rPr lang="en-US" sz="1200" dirty="0">
                          <a:latin typeface="Cambria Math" panose="02040503050406030204" pitchFamily="18" charset="0"/>
                          <a:ea typeface="Cambria Math" panose="02040503050406030204" pitchFamily="18" charset="0"/>
                        </a:rPr>
                        <a:t>     0.5*1/6*0.99*1/6+</a:t>
                      </a:r>
                    </a:p>
                    <a:p>
                      <a:r>
                        <a:rPr lang="en-US" sz="1200" dirty="0">
                          <a:latin typeface="Cambria Math" panose="02040503050406030204" pitchFamily="18" charset="0"/>
                          <a:ea typeface="Cambria Math" panose="02040503050406030204" pitchFamily="18" charset="0"/>
                        </a:rPr>
                        <a:t>0.5*1/10*0.1*1/6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0528423"/>
                  </a:ext>
                </a:extLst>
              </a:tr>
              <a:tr h="370840">
                <a:tc>
                  <a:txBody>
                    <a:bodyPr/>
                    <a:lstStyle/>
                    <a:p>
                      <a:r>
                        <a:rPr lang="en-US" dirty="0"/>
                        <a:t>C</a:t>
                      </a:r>
                    </a:p>
                  </a:txBody>
                  <a:tcPr/>
                </a:tc>
                <a:tc>
                  <a:txBody>
                    <a:bodyPr/>
                    <a:lstStyle/>
                    <a:p>
                      <a:r>
                        <a:rPr lang="en-US" sz="1200" dirty="0">
                          <a:latin typeface="Cambria Math" panose="02040503050406030204" pitchFamily="18" charset="0"/>
                          <a:ea typeface="Cambria Math" panose="02040503050406030204" pitchFamily="18" charset="0"/>
                        </a:rPr>
                        <a:t>0.5*1/10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0.5*1/10*0.9*1/10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0.5*1/6*0.01*1/6</a:t>
                      </a:r>
                    </a:p>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61509629"/>
                  </a:ext>
                </a:extLst>
              </a:tr>
            </a:tbl>
          </a:graphicData>
        </a:graphic>
      </p:graphicFrame>
      <p:cxnSp>
        <p:nvCxnSpPr>
          <p:cNvPr id="5" name="Straight Arrow Connector 4"/>
          <p:cNvCxnSpPr/>
          <p:nvPr/>
        </p:nvCxnSpPr>
        <p:spPr>
          <a:xfrm flipV="1">
            <a:off x="3077497" y="3977149"/>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131576" y="4283006"/>
            <a:ext cx="801329" cy="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234813" y="3844413"/>
            <a:ext cx="698092" cy="50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65987" y="3628104"/>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235678" y="4021394"/>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289757" y="4327251"/>
            <a:ext cx="801329" cy="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2994" y="3888658"/>
            <a:ext cx="698092" cy="50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324168" y="3672349"/>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646604" y="4017533"/>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6700683" y="4323390"/>
            <a:ext cx="801329" cy="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803920" y="3884797"/>
            <a:ext cx="698092" cy="50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735094" y="3668488"/>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876887" y="3494745"/>
            <a:ext cx="444352"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P1</a:t>
            </a:r>
          </a:p>
        </p:txBody>
      </p:sp>
      <p:sp>
        <p:nvSpPr>
          <p:cNvPr id="31" name="TextBox 30"/>
          <p:cNvSpPr txBox="1"/>
          <p:nvPr/>
        </p:nvSpPr>
        <p:spPr>
          <a:xfrm>
            <a:off x="8876887" y="4227212"/>
            <a:ext cx="444352"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P2</a:t>
            </a:r>
          </a:p>
        </p:txBody>
      </p:sp>
      <p:sp>
        <p:nvSpPr>
          <p:cNvPr id="6" name="Right Brace 5"/>
          <p:cNvSpPr/>
          <p:nvPr/>
        </p:nvSpPr>
        <p:spPr>
          <a:xfrm>
            <a:off x="9176772" y="3292931"/>
            <a:ext cx="570271" cy="148853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9862546" y="3845514"/>
            <a:ext cx="2146742"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P1+P2 =P(S|HMM)</a:t>
            </a:r>
          </a:p>
        </p:txBody>
      </p:sp>
      <p:sp>
        <p:nvSpPr>
          <p:cNvPr id="21" name="1 Título"/>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HMM</a:t>
            </a:r>
            <a:endParaRPr lang="en-US" dirty="0"/>
          </a:p>
        </p:txBody>
      </p:sp>
      <p:grpSp>
        <p:nvGrpSpPr>
          <p:cNvPr id="4" name="Group 3"/>
          <p:cNvGrpSpPr/>
          <p:nvPr/>
        </p:nvGrpSpPr>
        <p:grpSpPr>
          <a:xfrm>
            <a:off x="780078" y="3977150"/>
            <a:ext cx="3610947" cy="1681756"/>
            <a:chOff x="780078" y="3977150"/>
            <a:chExt cx="3610947" cy="1681756"/>
          </a:xfrm>
        </p:grpSpPr>
        <p:cxnSp>
          <p:nvCxnSpPr>
            <p:cNvPr id="9" name="Straight Arrow Connector 8"/>
            <p:cNvCxnSpPr/>
            <p:nvPr/>
          </p:nvCxnSpPr>
          <p:spPr>
            <a:xfrm flipV="1">
              <a:off x="3514725" y="3977150"/>
              <a:ext cx="876300" cy="1375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780078" y="5381907"/>
                  <a:ext cx="2356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𝐹</m:t>
                            </m:r>
                          </m:e>
                          <m:e>
                            <m:r>
                              <a:rPr lang="en-US" b="0" i="1" smtClean="0">
                                <a:latin typeface="Cambria Math" panose="02040503050406030204" pitchFamily="18" charset="0"/>
                              </a:rPr>
                              <m:t>𝐻𝑀𝑀</m:t>
                            </m:r>
                          </m:e>
                        </m:d>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780078" y="5381907"/>
                  <a:ext cx="2356863" cy="276999"/>
                </a:xfrm>
                <a:prstGeom prst="rect">
                  <a:avLst/>
                </a:prstGeom>
                <a:blipFill>
                  <a:blip r:embed="rId3"/>
                  <a:stretch>
                    <a:fillRect l="-2067" b="-17778"/>
                  </a:stretch>
                </a:blipFill>
              </p:spPr>
              <p:txBody>
                <a:bodyPr/>
                <a:lstStyle/>
                <a:p>
                  <a:r>
                    <a:rPr lang="en-US">
                      <a:noFill/>
                    </a:rPr>
                    <a:t> </a:t>
                  </a:r>
                </a:p>
              </p:txBody>
            </p:sp>
          </mc:Fallback>
        </mc:AlternateContent>
      </p:grpSp>
      <p:grpSp>
        <p:nvGrpSpPr>
          <p:cNvPr id="7" name="Group 6"/>
          <p:cNvGrpSpPr/>
          <p:nvPr/>
        </p:nvGrpSpPr>
        <p:grpSpPr>
          <a:xfrm>
            <a:off x="4341376" y="4399007"/>
            <a:ext cx="2354747" cy="1536898"/>
            <a:chOff x="4341376" y="4399007"/>
            <a:chExt cx="2354747" cy="1536898"/>
          </a:xfrm>
        </p:grpSpPr>
        <p:cxnSp>
          <p:nvCxnSpPr>
            <p:cNvPr id="33" name="Straight Arrow Connector 32"/>
            <p:cNvCxnSpPr/>
            <p:nvPr/>
          </p:nvCxnSpPr>
          <p:spPr>
            <a:xfrm flipH="1" flipV="1">
              <a:off x="5000623" y="4399007"/>
              <a:ext cx="745575" cy="11159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4341376" y="5658906"/>
                  <a:ext cx="23547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𝐶</m:t>
                            </m:r>
                          </m:e>
                          <m:e>
                            <m:r>
                              <a:rPr lang="en-US" b="0" i="1" smtClean="0">
                                <a:latin typeface="Cambria Math" panose="02040503050406030204" pitchFamily="18" charset="0"/>
                              </a:rPr>
                              <m:t>𝐻𝑀𝑀</m:t>
                            </m:r>
                          </m:e>
                        </m:d>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4341376" y="5658906"/>
                  <a:ext cx="2354747" cy="276999"/>
                </a:xfrm>
                <a:prstGeom prst="rect">
                  <a:avLst/>
                </a:prstGeom>
                <a:blipFill>
                  <a:blip r:embed="rId4"/>
                  <a:stretch>
                    <a:fillRect l="-1813" b="-17391"/>
                  </a:stretch>
                </a:blipFill>
              </p:spPr>
              <p:txBody>
                <a:bodyPr/>
                <a:lstStyle/>
                <a:p>
                  <a:r>
                    <a:rPr lang="en-US">
                      <a:noFill/>
                    </a:rPr>
                    <a:t> </a:t>
                  </a:r>
                </a:p>
              </p:txBody>
            </p:sp>
          </mc:Fallback>
        </mc:AlternateContent>
      </p:grpSp>
    </p:spTree>
    <p:extLst>
      <p:ext uri="{BB962C8B-B14F-4D97-AF65-F5344CB8AC3E}">
        <p14:creationId xmlns:p14="http://schemas.microsoft.com/office/powerpoint/2010/main" val="170464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883" y="1287104"/>
            <a:ext cx="10515600" cy="1325563"/>
          </a:xfrm>
        </p:spPr>
        <p:txBody>
          <a:bodyPr>
            <a:normAutofit fontScale="90000"/>
          </a:bodyPr>
          <a:lstStyle/>
          <a:p>
            <a:r>
              <a:rPr lang="en-US" b="1" dirty="0">
                <a:solidFill>
                  <a:srgbClr val="0070C0"/>
                </a:solidFill>
              </a:rPr>
              <a:t>Forward algorithm</a:t>
            </a:r>
            <a:r>
              <a:rPr lang="en-US" dirty="0"/>
              <a:t>: how to estimate the probability of a sequence ending in state k given a HMM</a:t>
            </a:r>
          </a:p>
        </p:txBody>
      </p:sp>
      <p:sp>
        <p:nvSpPr>
          <p:cNvPr id="21" name="1 Título"/>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HMM</a:t>
            </a:r>
            <a:endParaRPr lang="en-US" dirty="0"/>
          </a:p>
        </p:txBody>
      </p:sp>
      <mc:AlternateContent xmlns:mc="http://schemas.openxmlformats.org/markup-compatibility/2006" xmlns:a14="http://schemas.microsoft.com/office/drawing/2010/main">
        <mc:Choice Requires="a14">
          <p:sp>
            <p:nvSpPr>
              <p:cNvPr id="32" name="TextBox 31"/>
              <p:cNvSpPr txBox="1"/>
              <p:nvPr/>
            </p:nvSpPr>
            <p:spPr>
              <a:xfrm>
                <a:off x="2902633" y="2821485"/>
                <a:ext cx="6739281" cy="777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𝐻𝑀𝑀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d>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𝑟</m:t>
                          </m:r>
                        </m:sub>
                        <m:sup>
                          <m:r>
                            <a:rPr lang="en-US" b="0" i="1" smtClean="0">
                              <a:latin typeface="Cambria Math" panose="02040503050406030204" pitchFamily="18" charset="0"/>
                            </a:rPr>
                            <m:t>𝐾</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𝑟𝑙</m:t>
                              </m:r>
                            </m:sub>
                          </m:sSub>
                        </m:e>
                      </m:nary>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2902633" y="2821485"/>
                <a:ext cx="6739281" cy="777392"/>
              </a:xfrm>
              <a:prstGeom prst="rect">
                <a:avLst/>
              </a:prstGeom>
              <a:blipFill>
                <a:blip r:embed="rId3"/>
                <a:stretch>
                  <a:fillRect/>
                </a:stretch>
              </a:blipFill>
            </p:spPr>
            <p:txBody>
              <a:bodyPr/>
              <a:lstStyle/>
              <a:p>
                <a:r>
                  <a:rPr lang="en-US">
                    <a:noFill/>
                  </a:rPr>
                  <a:t> </a:t>
                </a:r>
              </a:p>
            </p:txBody>
          </p:sp>
        </mc:Fallback>
      </mc:AlternateContent>
      <p:sp>
        <p:nvSpPr>
          <p:cNvPr id="33" name="TextBox 32"/>
          <p:cNvSpPr txBox="1"/>
          <p:nvPr/>
        </p:nvSpPr>
        <p:spPr>
          <a:xfrm>
            <a:off x="2599548" y="5340317"/>
            <a:ext cx="6743700" cy="646331"/>
          </a:xfrm>
          <a:prstGeom prst="rect">
            <a:avLst/>
          </a:prstGeom>
          <a:noFill/>
        </p:spPr>
        <p:txBody>
          <a:bodyPr wrap="square" rtlCol="0">
            <a:spAutoFit/>
          </a:bodyPr>
          <a:lstStyle/>
          <a:p>
            <a:pPr algn="ctr"/>
            <a:r>
              <a:rPr lang="en-US" i="1" dirty="0"/>
              <a:t>“Which is the probability that I observe the sequence of symbols and at position i the state is k given the parameters of my HMM?” </a:t>
            </a:r>
          </a:p>
        </p:txBody>
      </p:sp>
      <p:grpSp>
        <p:nvGrpSpPr>
          <p:cNvPr id="15" name="Group 14"/>
          <p:cNvGrpSpPr/>
          <p:nvPr/>
        </p:nvGrpSpPr>
        <p:grpSpPr>
          <a:xfrm>
            <a:off x="1625733" y="3419476"/>
            <a:ext cx="6137142" cy="1095144"/>
            <a:chOff x="1625733" y="3419476"/>
            <a:chExt cx="6137142" cy="1095144"/>
          </a:xfrm>
        </p:grpSpPr>
        <p:cxnSp>
          <p:nvCxnSpPr>
            <p:cNvPr id="4" name="Straight Arrow Connector 3"/>
            <p:cNvCxnSpPr/>
            <p:nvPr/>
          </p:nvCxnSpPr>
          <p:spPr>
            <a:xfrm flipV="1">
              <a:off x="7134225" y="3419476"/>
              <a:ext cx="628650" cy="725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25733" y="4145288"/>
              <a:ext cx="5807039" cy="369332"/>
            </a:xfrm>
            <a:prstGeom prst="rect">
              <a:avLst/>
            </a:prstGeom>
            <a:noFill/>
          </p:spPr>
          <p:txBody>
            <a:bodyPr wrap="none" rtlCol="0">
              <a:spAutoFit/>
            </a:bodyPr>
            <a:lstStyle/>
            <a:p>
              <a:r>
                <a:rPr lang="en-US" dirty="0"/>
                <a:t>Emission probability of X at time </a:t>
              </a:r>
              <a:r>
                <a:rPr lang="en-US" i="1" dirty="0">
                  <a:latin typeface="Cambria Math" panose="02040503050406030204" pitchFamily="18" charset="0"/>
                  <a:ea typeface="Cambria Math" panose="02040503050406030204" pitchFamily="18" charset="0"/>
                </a:rPr>
                <a:t>i+1</a:t>
              </a:r>
              <a:r>
                <a:rPr lang="en-US" dirty="0"/>
                <a:t> given that the state is </a:t>
              </a:r>
              <a:r>
                <a:rPr lang="en-US" dirty="0">
                  <a:latin typeface="Cambria Math" panose="02040503050406030204" pitchFamily="18" charset="0"/>
                  <a:ea typeface="Cambria Math" panose="02040503050406030204" pitchFamily="18" charset="0"/>
                </a:rPr>
                <a:t>l</a:t>
              </a:r>
            </a:p>
          </p:txBody>
        </p:sp>
      </p:grpSp>
      <p:grpSp>
        <p:nvGrpSpPr>
          <p:cNvPr id="16" name="Group 15"/>
          <p:cNvGrpSpPr/>
          <p:nvPr/>
        </p:nvGrpSpPr>
        <p:grpSpPr>
          <a:xfrm>
            <a:off x="7448550" y="3412126"/>
            <a:ext cx="2774043" cy="1656492"/>
            <a:chOff x="7448550" y="3412126"/>
            <a:chExt cx="2774043" cy="1656492"/>
          </a:xfrm>
        </p:grpSpPr>
        <p:cxnSp>
          <p:nvCxnSpPr>
            <p:cNvPr id="10" name="Straight Arrow Connector 9"/>
            <p:cNvCxnSpPr/>
            <p:nvPr/>
          </p:nvCxnSpPr>
          <p:spPr>
            <a:xfrm flipV="1">
              <a:off x="8597619" y="3412126"/>
              <a:ext cx="307662" cy="666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48550" y="4145288"/>
              <a:ext cx="2774043" cy="923330"/>
            </a:xfrm>
            <a:prstGeom prst="rect">
              <a:avLst/>
            </a:prstGeom>
            <a:noFill/>
          </p:spPr>
          <p:txBody>
            <a:bodyPr wrap="square" rtlCol="0">
              <a:spAutoFit/>
            </a:bodyPr>
            <a:lstStyle/>
            <a:p>
              <a:r>
                <a:rPr lang="en-US" dirty="0"/>
                <a:t>Probability of the sequence up to </a:t>
              </a:r>
              <a:r>
                <a:rPr lang="en-US" i="1" dirty="0"/>
                <a:t>i</a:t>
              </a:r>
              <a:r>
                <a:rPr lang="en-US" dirty="0"/>
                <a:t> , ending at </a:t>
              </a:r>
              <a:r>
                <a:rPr lang="en-US" i="1" dirty="0"/>
                <a:t>i</a:t>
              </a:r>
              <a:r>
                <a:rPr lang="en-US" dirty="0"/>
                <a:t> in state </a:t>
              </a:r>
              <a:r>
                <a:rPr lang="en-US" i="1" dirty="0"/>
                <a:t>r</a:t>
              </a:r>
            </a:p>
          </p:txBody>
        </p:sp>
      </p:grpSp>
      <p:grpSp>
        <p:nvGrpSpPr>
          <p:cNvPr id="3" name="Group 2"/>
          <p:cNvGrpSpPr/>
          <p:nvPr/>
        </p:nvGrpSpPr>
        <p:grpSpPr>
          <a:xfrm>
            <a:off x="9484752" y="3298599"/>
            <a:ext cx="2774043" cy="855149"/>
            <a:chOff x="9484752" y="3298599"/>
            <a:chExt cx="2774043" cy="855149"/>
          </a:xfrm>
        </p:grpSpPr>
        <p:cxnSp>
          <p:nvCxnSpPr>
            <p:cNvPr id="17" name="Straight Arrow Connector 16"/>
            <p:cNvCxnSpPr/>
            <p:nvPr/>
          </p:nvCxnSpPr>
          <p:spPr>
            <a:xfrm flipH="1" flipV="1">
              <a:off x="9641914" y="3298599"/>
              <a:ext cx="991907" cy="142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484752" y="3507417"/>
              <a:ext cx="2774043" cy="646331"/>
            </a:xfrm>
            <a:prstGeom prst="rect">
              <a:avLst/>
            </a:prstGeom>
            <a:noFill/>
          </p:spPr>
          <p:txBody>
            <a:bodyPr wrap="square" rtlCol="0">
              <a:spAutoFit/>
            </a:bodyPr>
            <a:lstStyle/>
            <a:p>
              <a:r>
                <a:rPr lang="en-US" dirty="0"/>
                <a:t>Transition probability to move from state </a:t>
              </a:r>
              <a:r>
                <a:rPr lang="en-US" i="1" dirty="0"/>
                <a:t>r</a:t>
              </a:r>
              <a:r>
                <a:rPr lang="en-US" dirty="0"/>
                <a:t> to </a:t>
              </a:r>
              <a:r>
                <a:rPr lang="en-US" i="1" dirty="0"/>
                <a:t>l</a:t>
              </a:r>
            </a:p>
          </p:txBody>
        </p:sp>
      </p:grpSp>
    </p:spTree>
    <p:extLst>
      <p:ext uri="{BB962C8B-B14F-4D97-AF65-F5344CB8AC3E}">
        <p14:creationId xmlns:p14="http://schemas.microsoft.com/office/powerpoint/2010/main" val="164541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fontScale="90000"/>
          </a:bodyPr>
          <a:lstStyle/>
          <a:p>
            <a:pPr algn="ctr"/>
            <a:r>
              <a:rPr lang="en-US" dirty="0"/>
              <a:t>How to identify a pattern of characters?</a:t>
            </a:r>
          </a:p>
        </p:txBody>
      </p:sp>
      <p:sp>
        <p:nvSpPr>
          <p:cNvPr id="2" name="TextBox 1"/>
          <p:cNvSpPr txBox="1"/>
          <p:nvPr/>
        </p:nvSpPr>
        <p:spPr>
          <a:xfrm>
            <a:off x="1184366" y="1748523"/>
            <a:ext cx="8514895" cy="523220"/>
          </a:xfrm>
          <a:prstGeom prst="rect">
            <a:avLst/>
          </a:prstGeom>
          <a:noFill/>
        </p:spPr>
        <p:txBody>
          <a:bodyPr wrap="none" rtlCol="0">
            <a:spAutoFit/>
          </a:bodyPr>
          <a:lstStyle/>
          <a:p>
            <a:r>
              <a:rPr lang="en-US" sz="2800" dirty="0"/>
              <a:t>2) To which rate of evolution each nucleotide belongs to?</a:t>
            </a:r>
          </a:p>
        </p:txBody>
      </p:sp>
      <p:sp>
        <p:nvSpPr>
          <p:cNvPr id="5" name="TextBox 4"/>
          <p:cNvSpPr txBox="1"/>
          <p:nvPr/>
        </p:nvSpPr>
        <p:spPr>
          <a:xfrm>
            <a:off x="374397" y="3370354"/>
            <a:ext cx="8447441" cy="769441"/>
          </a:xfrm>
          <a:prstGeom prst="rect">
            <a:avLst/>
          </a:prstGeom>
          <a:noFill/>
        </p:spPr>
        <p:txBody>
          <a:bodyPr wrap="none" rtlCol="0">
            <a:spAutoFit/>
          </a:bodyPr>
          <a:lstStyle/>
          <a:p>
            <a:r>
              <a:rPr lang="en-US" sz="4400" dirty="0"/>
              <a:t>ATGATTTCAAAAGGACCATCATTAGGA</a:t>
            </a:r>
          </a:p>
        </p:txBody>
      </p:sp>
      <p:sp>
        <p:nvSpPr>
          <p:cNvPr id="42" name="TextBox 41"/>
          <p:cNvSpPr txBox="1"/>
          <p:nvPr/>
        </p:nvSpPr>
        <p:spPr>
          <a:xfrm>
            <a:off x="596088" y="2444245"/>
            <a:ext cx="10799367" cy="584775"/>
          </a:xfrm>
          <a:prstGeom prst="rect">
            <a:avLst/>
          </a:prstGeom>
          <a:noFill/>
        </p:spPr>
        <p:txBody>
          <a:bodyPr wrap="none" rtlCol="0">
            <a:spAutoFit/>
          </a:bodyPr>
          <a:lstStyle/>
          <a:p>
            <a:r>
              <a:rPr lang="en-US" sz="3200" b="1" dirty="0">
                <a:solidFill>
                  <a:srgbClr val="FF0000"/>
                </a:solidFill>
              </a:rPr>
              <a:t>Hidden</a:t>
            </a:r>
            <a:r>
              <a:rPr lang="en-US" sz="3200" dirty="0">
                <a:solidFill>
                  <a:srgbClr val="FF0000"/>
                </a:solidFill>
              </a:rPr>
              <a:t> because the state (Fast, Intermediate, Slow) is unknown</a:t>
            </a:r>
          </a:p>
        </p:txBody>
      </p:sp>
      <p:grpSp>
        <p:nvGrpSpPr>
          <p:cNvPr id="23" name="Group 22"/>
          <p:cNvGrpSpPr/>
          <p:nvPr/>
        </p:nvGrpSpPr>
        <p:grpSpPr>
          <a:xfrm>
            <a:off x="227048" y="4035105"/>
            <a:ext cx="8443337" cy="1102668"/>
            <a:chOff x="1616010" y="4009501"/>
            <a:chExt cx="8443337" cy="1102668"/>
          </a:xfrm>
        </p:grpSpPr>
        <p:sp>
          <p:nvSpPr>
            <p:cNvPr id="44" name="TextBox 43"/>
            <p:cNvSpPr txBox="1"/>
            <p:nvPr/>
          </p:nvSpPr>
          <p:spPr>
            <a:xfrm>
              <a:off x="1699604" y="4009501"/>
              <a:ext cx="4270721" cy="769441"/>
            </a:xfrm>
            <a:prstGeom prst="rect">
              <a:avLst/>
            </a:prstGeom>
            <a:noFill/>
          </p:spPr>
          <p:txBody>
            <a:bodyPr wrap="none" rtlCol="0">
              <a:spAutoFit/>
            </a:bodyPr>
            <a:lstStyle/>
            <a:p>
              <a:r>
                <a:rPr lang="en-US" sz="4400" dirty="0">
                  <a:solidFill>
                    <a:schemeClr val="bg1">
                      <a:lumMod val="65000"/>
                    </a:schemeClr>
                  </a:solidFill>
                </a:rPr>
                <a:t> FFF I </a:t>
              </a:r>
              <a:r>
                <a:rPr lang="en-US" sz="4400" dirty="0" err="1">
                  <a:solidFill>
                    <a:schemeClr val="bg1">
                      <a:lumMod val="65000"/>
                    </a:schemeClr>
                  </a:solidFill>
                </a:rPr>
                <a:t>I</a:t>
              </a:r>
              <a:r>
                <a:rPr lang="en-US" sz="4400" dirty="0">
                  <a:solidFill>
                    <a:schemeClr val="bg1">
                      <a:lumMod val="65000"/>
                    </a:schemeClr>
                  </a:solidFill>
                </a:rPr>
                <a:t> </a:t>
              </a:r>
              <a:r>
                <a:rPr lang="en-US" sz="4400" dirty="0" err="1">
                  <a:solidFill>
                    <a:schemeClr val="bg1">
                      <a:lumMod val="65000"/>
                    </a:schemeClr>
                  </a:solidFill>
                </a:rPr>
                <a:t>I</a:t>
              </a:r>
              <a:r>
                <a:rPr lang="en-US" sz="4400" dirty="0">
                  <a:solidFill>
                    <a:schemeClr val="bg1">
                      <a:lumMod val="65000"/>
                    </a:schemeClr>
                  </a:solidFill>
                </a:rPr>
                <a:t> </a:t>
              </a:r>
              <a:r>
                <a:rPr lang="en-US" sz="4400" dirty="0" err="1">
                  <a:solidFill>
                    <a:schemeClr val="bg1">
                      <a:lumMod val="65000"/>
                    </a:schemeClr>
                  </a:solidFill>
                </a:rPr>
                <a:t>I</a:t>
              </a:r>
              <a:r>
                <a:rPr lang="en-US" sz="4400" dirty="0">
                  <a:solidFill>
                    <a:schemeClr val="bg1">
                      <a:lumMod val="65000"/>
                    </a:schemeClr>
                  </a:solidFill>
                </a:rPr>
                <a:t> </a:t>
              </a:r>
              <a:r>
                <a:rPr lang="en-US" sz="4400" dirty="0" err="1">
                  <a:solidFill>
                    <a:schemeClr val="bg1">
                      <a:lumMod val="65000"/>
                    </a:schemeClr>
                  </a:solidFill>
                </a:rPr>
                <a:t>I</a:t>
              </a:r>
              <a:r>
                <a:rPr lang="en-US" sz="4400" dirty="0">
                  <a:solidFill>
                    <a:schemeClr val="bg1">
                      <a:lumMod val="65000"/>
                    </a:schemeClr>
                  </a:solidFill>
                </a:rPr>
                <a:t> </a:t>
              </a:r>
              <a:r>
                <a:rPr lang="en-US" sz="4400" dirty="0" err="1">
                  <a:solidFill>
                    <a:schemeClr val="bg1">
                      <a:lumMod val="65000"/>
                    </a:schemeClr>
                  </a:solidFill>
                </a:rPr>
                <a:t>I</a:t>
              </a:r>
              <a:r>
                <a:rPr lang="en-US" sz="4400" dirty="0">
                  <a:solidFill>
                    <a:schemeClr val="bg1">
                      <a:lumMod val="65000"/>
                    </a:schemeClr>
                  </a:solidFill>
                </a:rPr>
                <a:t> S </a:t>
              </a:r>
              <a:r>
                <a:rPr lang="en-US" sz="4400" dirty="0" err="1">
                  <a:solidFill>
                    <a:schemeClr val="bg1">
                      <a:lumMod val="65000"/>
                    </a:schemeClr>
                  </a:solidFill>
                </a:rPr>
                <a:t>S</a:t>
              </a:r>
              <a:r>
                <a:rPr lang="en-US" sz="4400" dirty="0">
                  <a:solidFill>
                    <a:schemeClr val="bg1">
                      <a:lumMod val="65000"/>
                    </a:schemeClr>
                  </a:solidFill>
                </a:rPr>
                <a:t> </a:t>
              </a:r>
              <a:r>
                <a:rPr lang="en-US" sz="4400" dirty="0" err="1">
                  <a:solidFill>
                    <a:schemeClr val="bg1">
                      <a:lumMod val="65000"/>
                    </a:schemeClr>
                  </a:solidFill>
                </a:rPr>
                <a:t>S</a:t>
              </a:r>
              <a:r>
                <a:rPr lang="en-US" sz="4400" dirty="0">
                  <a:solidFill>
                    <a:schemeClr val="bg1">
                      <a:lumMod val="65000"/>
                    </a:schemeClr>
                  </a:solidFill>
                </a:rPr>
                <a:t>…</a:t>
              </a:r>
            </a:p>
          </p:txBody>
        </p:sp>
        <p:sp>
          <p:nvSpPr>
            <p:cNvPr id="20" name="TextBox 19"/>
            <p:cNvSpPr txBox="1"/>
            <p:nvPr/>
          </p:nvSpPr>
          <p:spPr>
            <a:xfrm>
              <a:off x="1616010" y="4742837"/>
              <a:ext cx="8443337" cy="369332"/>
            </a:xfrm>
            <a:prstGeom prst="rect">
              <a:avLst/>
            </a:prstGeom>
            <a:noFill/>
          </p:spPr>
          <p:txBody>
            <a:bodyPr wrap="none" rtlCol="0">
              <a:spAutoFit/>
            </a:bodyPr>
            <a:lstStyle/>
            <a:p>
              <a:r>
                <a:rPr lang="en-US" dirty="0"/>
                <a:t>Fast (F), Intermediate (I) or Slow (S) is hidden (in fact, this is what we want to estimate!)</a:t>
              </a:r>
            </a:p>
          </p:txBody>
        </p:sp>
      </p:grpSp>
      <p:sp>
        <p:nvSpPr>
          <p:cNvPr id="24" name="TextBox 23"/>
          <p:cNvSpPr txBox="1"/>
          <p:nvPr/>
        </p:nvSpPr>
        <p:spPr>
          <a:xfrm>
            <a:off x="9089424" y="3590738"/>
            <a:ext cx="2098844" cy="369332"/>
          </a:xfrm>
          <a:prstGeom prst="rect">
            <a:avLst/>
          </a:prstGeom>
          <a:noFill/>
        </p:spPr>
        <p:txBody>
          <a:bodyPr wrap="none" rtlCol="0">
            <a:spAutoFit/>
          </a:bodyPr>
          <a:lstStyle/>
          <a:p>
            <a:r>
              <a:rPr lang="en-US" dirty="0"/>
              <a:t>Observed categories</a:t>
            </a:r>
          </a:p>
        </p:txBody>
      </p:sp>
      <p:sp>
        <p:nvSpPr>
          <p:cNvPr id="45" name="TextBox 44"/>
          <p:cNvSpPr txBox="1"/>
          <p:nvPr/>
        </p:nvSpPr>
        <p:spPr>
          <a:xfrm>
            <a:off x="9103433" y="4254367"/>
            <a:ext cx="1465081" cy="369332"/>
          </a:xfrm>
          <a:prstGeom prst="rect">
            <a:avLst/>
          </a:prstGeom>
          <a:noFill/>
        </p:spPr>
        <p:txBody>
          <a:bodyPr wrap="none" rtlCol="0">
            <a:spAutoFit/>
          </a:bodyPr>
          <a:lstStyle/>
          <a:p>
            <a:r>
              <a:rPr lang="en-US" dirty="0"/>
              <a:t>Hidden states</a:t>
            </a:r>
          </a:p>
        </p:txBody>
      </p:sp>
    </p:spTree>
    <p:extLst>
      <p:ext uri="{BB962C8B-B14F-4D97-AF65-F5344CB8AC3E}">
        <p14:creationId xmlns:p14="http://schemas.microsoft.com/office/powerpoint/2010/main" val="310748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883" y="1287104"/>
            <a:ext cx="10515600" cy="1325563"/>
          </a:xfrm>
        </p:spPr>
        <p:txBody>
          <a:bodyPr>
            <a:normAutofit fontScale="90000"/>
          </a:bodyPr>
          <a:lstStyle/>
          <a:p>
            <a:r>
              <a:rPr lang="en-US" b="1" dirty="0">
                <a:solidFill>
                  <a:srgbClr val="0070C0"/>
                </a:solidFill>
              </a:rPr>
              <a:t>Forward algorithm</a:t>
            </a:r>
            <a:r>
              <a:rPr lang="en-US" dirty="0"/>
              <a:t>: how to estimate the probability of a sequence ending in state k given a HMM</a:t>
            </a:r>
          </a:p>
        </p:txBody>
      </p:sp>
      <p:graphicFrame>
        <p:nvGraphicFramePr>
          <p:cNvPr id="18" name="Table 17"/>
          <p:cNvGraphicFramePr>
            <a:graphicFrameLocks noGrp="1"/>
          </p:cNvGraphicFramePr>
          <p:nvPr/>
        </p:nvGraphicFramePr>
        <p:xfrm>
          <a:off x="596489" y="3108505"/>
          <a:ext cx="8128000" cy="165100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tc>
                  <a:txBody>
                    <a:bodyPr/>
                    <a:lstStyle/>
                    <a:p>
                      <a:r>
                        <a:rPr lang="en-US" dirty="0"/>
                        <a:t>…</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r>
                        <a:rPr lang="en-US" sz="1200" dirty="0">
                          <a:latin typeface="Cambria Math" panose="02040503050406030204" pitchFamily="18" charset="0"/>
                          <a:ea typeface="Cambria Math" panose="02040503050406030204" pitchFamily="18" charset="0"/>
                        </a:rPr>
                        <a:t>0.5*1/6</a:t>
                      </a:r>
                    </a:p>
                  </a:txBody>
                  <a:tcPr/>
                </a:tc>
                <a:tc>
                  <a:txBody>
                    <a:bodyPr/>
                    <a:lstStyle/>
                    <a:p>
                      <a:r>
                        <a:rPr lang="en-US" sz="1200" dirty="0">
                          <a:latin typeface="Cambria Math" panose="02040503050406030204" pitchFamily="18" charset="0"/>
                          <a:ea typeface="Cambria Math" panose="02040503050406030204" pitchFamily="18" charset="0"/>
                        </a:rPr>
                        <a:t>     0.5*1/6*0.99*1/6+</a:t>
                      </a:r>
                    </a:p>
                    <a:p>
                      <a:r>
                        <a:rPr lang="en-US" sz="1200" dirty="0">
                          <a:latin typeface="Cambria Math" panose="02040503050406030204" pitchFamily="18" charset="0"/>
                          <a:ea typeface="Cambria Math" panose="02040503050406030204" pitchFamily="18" charset="0"/>
                        </a:rPr>
                        <a:t>0.5*1/10*0.1*1/6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0528423"/>
                  </a:ext>
                </a:extLst>
              </a:tr>
              <a:tr h="370840">
                <a:tc>
                  <a:txBody>
                    <a:bodyPr/>
                    <a:lstStyle/>
                    <a:p>
                      <a:r>
                        <a:rPr lang="en-US" dirty="0"/>
                        <a:t>C</a:t>
                      </a:r>
                    </a:p>
                  </a:txBody>
                  <a:tcPr/>
                </a:tc>
                <a:tc>
                  <a:txBody>
                    <a:bodyPr/>
                    <a:lstStyle/>
                    <a:p>
                      <a:r>
                        <a:rPr lang="en-US" sz="1200" dirty="0">
                          <a:latin typeface="Cambria Math" panose="02040503050406030204" pitchFamily="18" charset="0"/>
                          <a:ea typeface="Cambria Math" panose="02040503050406030204" pitchFamily="18" charset="0"/>
                        </a:rPr>
                        <a:t>0.5*1/10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0.5*1/10*0.9*1/10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Math" panose="02040503050406030204" pitchFamily="18" charset="0"/>
                          <a:ea typeface="Cambria Math" panose="02040503050406030204" pitchFamily="18" charset="0"/>
                        </a:rPr>
                        <a:t>0.5*1/6*0.01*1/6</a:t>
                      </a:r>
                    </a:p>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61509629"/>
                  </a:ext>
                </a:extLst>
              </a:tr>
            </a:tbl>
          </a:graphicData>
        </a:graphic>
      </p:graphicFrame>
      <p:cxnSp>
        <p:nvCxnSpPr>
          <p:cNvPr id="5" name="Straight Arrow Connector 4"/>
          <p:cNvCxnSpPr/>
          <p:nvPr/>
        </p:nvCxnSpPr>
        <p:spPr>
          <a:xfrm flipV="1">
            <a:off x="3077497" y="3977149"/>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131576" y="4283006"/>
            <a:ext cx="801329" cy="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234813" y="3844413"/>
            <a:ext cx="698092" cy="50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65987" y="3628104"/>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235678" y="4021394"/>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289757" y="4327251"/>
            <a:ext cx="801329" cy="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392994" y="3888658"/>
            <a:ext cx="698092" cy="50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324168" y="3672349"/>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646604" y="4017533"/>
            <a:ext cx="806245" cy="22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6700683" y="4323390"/>
            <a:ext cx="801329" cy="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803920" y="3884797"/>
            <a:ext cx="698092" cy="50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735094" y="3668488"/>
            <a:ext cx="84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876887" y="3494745"/>
            <a:ext cx="444352"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P1</a:t>
            </a:r>
          </a:p>
        </p:txBody>
      </p:sp>
      <p:sp>
        <p:nvSpPr>
          <p:cNvPr id="31" name="TextBox 30"/>
          <p:cNvSpPr txBox="1"/>
          <p:nvPr/>
        </p:nvSpPr>
        <p:spPr>
          <a:xfrm>
            <a:off x="8876887" y="4227212"/>
            <a:ext cx="444352"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P2</a:t>
            </a:r>
          </a:p>
        </p:txBody>
      </p:sp>
      <p:sp>
        <p:nvSpPr>
          <p:cNvPr id="6" name="Right Brace 5"/>
          <p:cNvSpPr/>
          <p:nvPr/>
        </p:nvSpPr>
        <p:spPr>
          <a:xfrm>
            <a:off x="9176772" y="3292931"/>
            <a:ext cx="570271" cy="148853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9862546" y="3845514"/>
            <a:ext cx="2146742"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P1+P2 =P(S|HMM)</a:t>
            </a:r>
          </a:p>
        </p:txBody>
      </p:sp>
      <p:sp>
        <p:nvSpPr>
          <p:cNvPr id="21" name="1 Título"/>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HMM</a:t>
            </a:r>
            <a:endParaRPr lang="en-US" dirty="0"/>
          </a:p>
        </p:txBody>
      </p:sp>
      <p:cxnSp>
        <p:nvCxnSpPr>
          <p:cNvPr id="9" name="Straight Arrow Connector 8"/>
          <p:cNvCxnSpPr/>
          <p:nvPr/>
        </p:nvCxnSpPr>
        <p:spPr>
          <a:xfrm>
            <a:off x="4187622" y="2756488"/>
            <a:ext cx="708228" cy="9522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3532240" y="2378499"/>
                <a:ext cx="10440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532240" y="2378499"/>
                <a:ext cx="1044067" cy="369332"/>
              </a:xfrm>
              <a:prstGeom prst="rect">
                <a:avLst/>
              </a:prstGeom>
              <a:blipFill>
                <a:blip r:embed="rId3"/>
                <a:stretch>
                  <a:fillRect/>
                </a:stretch>
              </a:blipFill>
            </p:spPr>
            <p:txBody>
              <a:bodyPr/>
              <a:lstStyle/>
              <a:p>
                <a:r>
                  <a:rPr lang="en-US">
                    <a:noFill/>
                  </a:rPr>
                  <a:t> </a:t>
                </a:r>
              </a:p>
            </p:txBody>
          </p:sp>
        </mc:Fallback>
      </mc:AlternateContent>
      <p:cxnSp>
        <p:nvCxnSpPr>
          <p:cNvPr id="35" name="Straight Arrow Connector 34"/>
          <p:cNvCxnSpPr/>
          <p:nvPr/>
        </p:nvCxnSpPr>
        <p:spPr>
          <a:xfrm flipV="1">
            <a:off x="1941105" y="4130604"/>
            <a:ext cx="1539514" cy="11888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1676000" y="5255343"/>
                <a:ext cx="5302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𝑟𝑙</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676000" y="5255343"/>
                <a:ext cx="5302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177177" y="5624675"/>
                <a:ext cx="8289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4177177" y="5624675"/>
                <a:ext cx="828945" cy="369332"/>
              </a:xfrm>
              <a:prstGeom prst="rect">
                <a:avLst/>
              </a:prstGeom>
              <a:blipFill>
                <a:blip r:embed="rId5"/>
                <a:stretch>
                  <a:fillRect b="-13333"/>
                </a:stretch>
              </a:blipFill>
            </p:spPr>
            <p:txBody>
              <a:bodyPr/>
              <a:lstStyle/>
              <a:p>
                <a:r>
                  <a:rPr lang="en-US">
                    <a:noFill/>
                  </a:rPr>
                  <a:t> </a:t>
                </a:r>
              </a:p>
            </p:txBody>
          </p:sp>
        </mc:Fallback>
      </mc:AlternateContent>
      <p:cxnSp>
        <p:nvCxnSpPr>
          <p:cNvPr id="36" name="Straight Arrow Connector 35"/>
          <p:cNvCxnSpPr/>
          <p:nvPr/>
        </p:nvCxnSpPr>
        <p:spPr>
          <a:xfrm flipH="1" flipV="1">
            <a:off x="4257675" y="4588837"/>
            <a:ext cx="154550" cy="941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p:cNvSpPr/>
              <p:nvPr/>
            </p:nvSpPr>
            <p:spPr>
              <a:xfrm>
                <a:off x="6169743" y="5301242"/>
                <a:ext cx="3402405" cy="8697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𝑙</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𝑙</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r>
                                <a:rPr lang="en-US" i="1">
                                  <a:latin typeface="Cambria Math" panose="02040503050406030204" pitchFamily="18" charset="0"/>
                                </a:rPr>
                                <m:t>+1</m:t>
                              </m:r>
                            </m:sub>
                          </m:sSub>
                        </m:e>
                      </m:d>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𝑟</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𝑟</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𝑟𝑙</m:t>
                              </m:r>
                            </m:sub>
                          </m:sSub>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169743" y="5301242"/>
                <a:ext cx="3402405" cy="86972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15454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way of visualizing the </a:t>
            </a:r>
            <a:r>
              <a:rPr lang="en-US" b="1" dirty="0">
                <a:solidFill>
                  <a:srgbClr val="0070C0"/>
                </a:solidFill>
              </a:rPr>
              <a:t>forward algorithm</a:t>
            </a:r>
          </a:p>
        </p:txBody>
      </p:sp>
      <p:pic>
        <p:nvPicPr>
          <p:cNvPr id="5" name="Picture 4"/>
          <p:cNvPicPr>
            <a:picLocks noChangeAspect="1"/>
          </p:cNvPicPr>
          <p:nvPr/>
        </p:nvPicPr>
        <p:blipFill>
          <a:blip r:embed="rId2"/>
          <a:stretch>
            <a:fillRect/>
          </a:stretch>
        </p:blipFill>
        <p:spPr>
          <a:xfrm>
            <a:off x="3103435" y="1690688"/>
            <a:ext cx="4851845" cy="4351592"/>
          </a:xfrm>
          <a:prstGeom prst="rect">
            <a:avLst/>
          </a:prstGeom>
        </p:spPr>
      </p:pic>
      <p:sp>
        <p:nvSpPr>
          <p:cNvPr id="6" name="Rectangle 5"/>
          <p:cNvSpPr/>
          <p:nvPr/>
        </p:nvSpPr>
        <p:spPr>
          <a:xfrm>
            <a:off x="105103" y="6252330"/>
            <a:ext cx="12086897" cy="369332"/>
          </a:xfrm>
          <a:prstGeom prst="rect">
            <a:avLst/>
          </a:prstGeom>
        </p:spPr>
        <p:txBody>
          <a:bodyPr wrap="square">
            <a:spAutoFit/>
          </a:bodyPr>
          <a:lstStyle/>
          <a:p>
            <a:r>
              <a:rPr lang="en-US"/>
              <a:t>http://www.adeveloperdiary.com/data-science/machine-learning/forward-and-backward-algorithm-in-hidden-markov-model/</a:t>
            </a:r>
          </a:p>
        </p:txBody>
      </p:sp>
    </p:spTree>
    <p:extLst>
      <p:ext uri="{BB962C8B-B14F-4D97-AF65-F5344CB8AC3E}">
        <p14:creationId xmlns:p14="http://schemas.microsoft.com/office/powerpoint/2010/main" val="36771124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883" y="1287104"/>
            <a:ext cx="10515600" cy="1325563"/>
          </a:xfrm>
        </p:spPr>
        <p:txBody>
          <a:bodyPr>
            <a:normAutofit fontScale="90000"/>
          </a:bodyPr>
          <a:lstStyle/>
          <a:p>
            <a:r>
              <a:rPr lang="en-US" b="1" dirty="0">
                <a:solidFill>
                  <a:srgbClr val="0070C0"/>
                </a:solidFill>
              </a:rPr>
              <a:t>Forward algorithm</a:t>
            </a:r>
            <a:r>
              <a:rPr lang="en-US" dirty="0"/>
              <a:t>: how to estimate the probability of a sequence ending in state k given a HMM. Pseudocode (From the book of Durbin)</a:t>
            </a:r>
          </a:p>
        </p:txBody>
      </p:sp>
      <p:sp>
        <p:nvSpPr>
          <p:cNvPr id="21" name="1 Título"/>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HMM</a:t>
            </a:r>
            <a:endParaRPr lang="en-US" dirty="0"/>
          </a:p>
        </p:txBody>
      </p:sp>
      <p:pic>
        <p:nvPicPr>
          <p:cNvPr id="5" name="Picture 4"/>
          <p:cNvPicPr>
            <a:picLocks noChangeAspect="1"/>
          </p:cNvPicPr>
          <p:nvPr/>
        </p:nvPicPr>
        <p:blipFill>
          <a:blip r:embed="rId3"/>
          <a:stretch>
            <a:fillRect/>
          </a:stretch>
        </p:blipFill>
        <p:spPr>
          <a:xfrm>
            <a:off x="2212606" y="3018852"/>
            <a:ext cx="7407282" cy="3071126"/>
          </a:xfrm>
          <a:prstGeom prst="rect">
            <a:avLst/>
          </a:prstGeom>
        </p:spPr>
      </p:pic>
      <p:sp>
        <p:nvSpPr>
          <p:cNvPr id="7" name="Rectangle 6"/>
          <p:cNvSpPr/>
          <p:nvPr/>
        </p:nvSpPr>
        <p:spPr>
          <a:xfrm>
            <a:off x="5548923" y="3579446"/>
            <a:ext cx="4001477" cy="5470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09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883" y="1287104"/>
            <a:ext cx="10515600" cy="1325563"/>
          </a:xfrm>
        </p:spPr>
        <p:txBody>
          <a:bodyPr>
            <a:normAutofit/>
          </a:bodyPr>
          <a:lstStyle/>
          <a:p>
            <a:r>
              <a:rPr lang="en-US" dirty="0"/>
              <a:t>In fact, there is an initial state and a final state</a:t>
            </a:r>
          </a:p>
        </p:txBody>
      </p:sp>
      <p:sp>
        <p:nvSpPr>
          <p:cNvPr id="21" name="1 Título"/>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HMM</a:t>
            </a:r>
            <a:endParaRPr lang="en-US" dirty="0"/>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267" y="2810776"/>
            <a:ext cx="1045506" cy="1045506"/>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1267" y="5346700"/>
            <a:ext cx="1045506" cy="1045506"/>
          </a:xfrm>
          <a:prstGeom prst="rect">
            <a:avLst/>
          </a:prstGeom>
        </p:spPr>
      </p:pic>
      <p:grpSp>
        <p:nvGrpSpPr>
          <p:cNvPr id="4" name="Group 3"/>
          <p:cNvGrpSpPr/>
          <p:nvPr/>
        </p:nvGrpSpPr>
        <p:grpSpPr>
          <a:xfrm rot="5400000">
            <a:off x="5529716" y="4489856"/>
            <a:ext cx="1388606" cy="243935"/>
            <a:chOff x="8592503" y="3300456"/>
            <a:chExt cx="3505201" cy="324677"/>
          </a:xfrm>
        </p:grpSpPr>
        <p:cxnSp>
          <p:nvCxnSpPr>
            <p:cNvPr id="39" name="Straight Arrow Connector 38"/>
            <p:cNvCxnSpPr/>
            <p:nvPr/>
          </p:nvCxnSpPr>
          <p:spPr>
            <a:xfrm flipH="1">
              <a:off x="8592503" y="3300456"/>
              <a:ext cx="34853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8612382" y="3625133"/>
              <a:ext cx="3485322" cy="0"/>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49" name="Straight Arrow Connector 48"/>
          <p:cNvCxnSpPr/>
          <p:nvPr/>
        </p:nvCxnSpPr>
        <p:spPr>
          <a:xfrm flipH="1">
            <a:off x="4419600" y="3441700"/>
            <a:ext cx="1159702" cy="774700"/>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3" idx="1"/>
          </p:cNvCxnSpPr>
          <p:nvPr/>
        </p:nvCxnSpPr>
        <p:spPr>
          <a:xfrm flipH="1" flipV="1">
            <a:off x="4419600" y="5045433"/>
            <a:ext cx="1281667" cy="824020"/>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stretch>
            <a:fillRect/>
          </a:stretch>
        </p:blipFill>
        <p:spPr>
          <a:xfrm>
            <a:off x="2316344" y="3829050"/>
            <a:ext cx="1859322" cy="1415833"/>
          </a:xfrm>
          <a:prstGeom prst="rect">
            <a:avLst/>
          </a:prstGeom>
        </p:spPr>
      </p:pic>
      <p:sp>
        <p:nvSpPr>
          <p:cNvPr id="51" name="TextBox 50"/>
          <p:cNvSpPr txBox="1"/>
          <p:nvPr/>
        </p:nvSpPr>
        <p:spPr>
          <a:xfrm>
            <a:off x="1422400" y="3229868"/>
            <a:ext cx="3211392" cy="369332"/>
          </a:xfrm>
          <a:prstGeom prst="rect">
            <a:avLst/>
          </a:prstGeom>
          <a:noFill/>
        </p:spPr>
        <p:txBody>
          <a:bodyPr wrap="none" rtlCol="0">
            <a:spAutoFit/>
          </a:bodyPr>
          <a:lstStyle/>
          <a:p>
            <a:r>
              <a:rPr lang="en-US" dirty="0"/>
              <a:t>Initial state (“I go to the casino”)</a:t>
            </a:r>
          </a:p>
        </p:txBody>
      </p:sp>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2246" y="3599200"/>
            <a:ext cx="1793175" cy="2146300"/>
          </a:xfrm>
          <a:prstGeom prst="rect">
            <a:avLst/>
          </a:prstGeom>
        </p:spPr>
      </p:pic>
      <p:cxnSp>
        <p:nvCxnSpPr>
          <p:cNvPr id="53" name="Straight Arrow Connector 52"/>
          <p:cNvCxnSpPr>
            <a:endCxn id="32" idx="3"/>
          </p:cNvCxnSpPr>
          <p:nvPr/>
        </p:nvCxnSpPr>
        <p:spPr>
          <a:xfrm flipH="1" flipV="1">
            <a:off x="6746773" y="3333529"/>
            <a:ext cx="1866555" cy="716325"/>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33" idx="3"/>
          </p:cNvCxnSpPr>
          <p:nvPr/>
        </p:nvCxnSpPr>
        <p:spPr>
          <a:xfrm flipH="1">
            <a:off x="6746773" y="5244883"/>
            <a:ext cx="1866555" cy="624570"/>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762246" y="3148863"/>
            <a:ext cx="2061398" cy="369332"/>
          </a:xfrm>
          <a:prstGeom prst="rect">
            <a:avLst/>
          </a:prstGeom>
          <a:noFill/>
        </p:spPr>
        <p:txBody>
          <a:bodyPr wrap="none" rtlCol="0">
            <a:spAutoFit/>
          </a:bodyPr>
          <a:lstStyle/>
          <a:p>
            <a:r>
              <a:rPr lang="en-US" dirty="0"/>
              <a:t>Final state (“</a:t>
            </a:r>
            <a:r>
              <a:rPr lang="en-US" dirty="0" err="1"/>
              <a:t>Ehem</a:t>
            </a:r>
            <a:r>
              <a:rPr lang="en-US" dirty="0"/>
              <a:t>”)</a:t>
            </a:r>
          </a:p>
        </p:txBody>
      </p:sp>
    </p:spTree>
    <p:extLst>
      <p:ext uri="{BB962C8B-B14F-4D97-AF65-F5344CB8AC3E}">
        <p14:creationId xmlns:p14="http://schemas.microsoft.com/office/powerpoint/2010/main" val="2803298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883" y="1287104"/>
            <a:ext cx="10515600" cy="1325563"/>
          </a:xfrm>
        </p:spPr>
        <p:txBody>
          <a:bodyPr>
            <a:normAutofit/>
          </a:bodyPr>
          <a:lstStyle/>
          <a:p>
            <a:r>
              <a:rPr lang="en-US" b="1" dirty="0">
                <a:solidFill>
                  <a:srgbClr val="0070C0"/>
                </a:solidFill>
              </a:rPr>
              <a:t>Forward algorithm</a:t>
            </a:r>
            <a:r>
              <a:rPr lang="en-US" dirty="0"/>
              <a:t>: There are two other states!</a:t>
            </a:r>
          </a:p>
        </p:txBody>
      </p:sp>
      <p:graphicFrame>
        <p:nvGraphicFramePr>
          <p:cNvPr id="18" name="Table 17"/>
          <p:cNvGraphicFramePr>
            <a:graphicFrameLocks noGrp="1"/>
          </p:cNvGraphicFramePr>
          <p:nvPr/>
        </p:nvGraphicFramePr>
        <p:xfrm>
          <a:off x="2270014" y="4152301"/>
          <a:ext cx="8297344" cy="183388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812800">
                  <a:extLst>
                    <a:ext uri="{9D8B030D-6E8A-4147-A177-3AD203B41FA5}">
                      <a16:colId xmlns:a16="http://schemas.microsoft.com/office/drawing/2014/main" val="1043771042"/>
                    </a:ext>
                  </a:extLst>
                </a:gridCol>
                <a:gridCol w="1235186">
                  <a:extLst>
                    <a:ext uri="{9D8B030D-6E8A-4147-A177-3AD203B41FA5}">
                      <a16:colId xmlns:a16="http://schemas.microsoft.com/office/drawing/2014/main" val="1428106863"/>
                    </a:ext>
                  </a:extLst>
                </a:gridCol>
                <a:gridCol w="1203214">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812800">
                  <a:extLst>
                    <a:ext uri="{9D8B030D-6E8A-4147-A177-3AD203B41FA5}">
                      <a16:colId xmlns:a16="http://schemas.microsoft.com/office/drawing/2014/main" val="1062856400"/>
                    </a:ext>
                  </a:extLst>
                </a:gridCol>
                <a:gridCol w="982144">
                  <a:extLst>
                    <a:ext uri="{9D8B030D-6E8A-4147-A177-3AD203B41FA5}">
                      <a16:colId xmlns:a16="http://schemas.microsoft.com/office/drawing/2014/main" val="2355460420"/>
                    </a:ext>
                  </a:extLst>
                </a:gridCol>
              </a:tblGrid>
              <a:tr h="370840">
                <a:tc>
                  <a:txBody>
                    <a:bodyPr/>
                    <a:lstStyle/>
                    <a:p>
                      <a:endParaRPr lang="en-US" dirty="0"/>
                    </a:p>
                  </a:txBody>
                  <a:tcPr/>
                </a:tc>
                <a:tc>
                  <a:txBody>
                    <a:bodyPr/>
                    <a:lstStyle/>
                    <a:p>
                      <a:r>
                        <a:rPr lang="en-US" dirty="0"/>
                        <a:t>NA</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tc>
                  <a:txBody>
                    <a:bodyPr/>
                    <a:lstStyle/>
                    <a:p>
                      <a:r>
                        <a:rPr lang="en-US" dirty="0"/>
                        <a:t>…</a:t>
                      </a:r>
                    </a:p>
                  </a:txBody>
                  <a:tcPr/>
                </a:tc>
                <a:tc>
                  <a:txBody>
                    <a:bodyPr/>
                    <a:lstStyle/>
                    <a:p>
                      <a:r>
                        <a:rPr lang="en-US" dirty="0"/>
                        <a:t>L+1</a:t>
                      </a:r>
                    </a:p>
                  </a:txBody>
                  <a:tcPr/>
                </a:tc>
                <a:extLst>
                  <a:ext uri="{0D108BD9-81ED-4DB2-BD59-A6C34878D82A}">
                    <a16:rowId xmlns:a16="http://schemas.microsoft.com/office/drawing/2014/main" val="1329743330"/>
                  </a:ext>
                </a:extLst>
              </a:tr>
              <a:tr h="185420">
                <a:tc>
                  <a:txBody>
                    <a:bodyPr/>
                    <a:lstStyle/>
                    <a:p>
                      <a:r>
                        <a:rPr lang="en-US" dirty="0"/>
                        <a:t>Initial</a:t>
                      </a:r>
                      <a:r>
                        <a:rPr lang="en-US" baseline="0" dirty="0"/>
                        <a:t> State</a:t>
                      </a:r>
                      <a:endParaRPr lang="en-US" dirty="0"/>
                    </a:p>
                  </a:txBody>
                  <a:tcPr/>
                </a:tc>
                <a:tc>
                  <a:txBody>
                    <a:bodyPr/>
                    <a:lstStyle/>
                    <a:p>
                      <a:r>
                        <a:rPr lang="en-US" sz="1200" dirty="0">
                          <a:latin typeface="Cambria Math" panose="02040503050406030204" pitchFamily="18" charset="0"/>
                          <a:ea typeface="Cambria Math" panose="02040503050406030204" pitchFamily="18" charset="0"/>
                        </a:rPr>
                        <a:t>1</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extLst>
                  <a:ext uri="{0D108BD9-81ED-4DB2-BD59-A6C34878D82A}">
                    <a16:rowId xmlns:a16="http://schemas.microsoft.com/office/drawing/2014/main" val="2260528423"/>
                  </a:ext>
                </a:extLst>
              </a:tr>
              <a:tr h="185420">
                <a:tc>
                  <a:txBody>
                    <a:bodyPr/>
                    <a:lstStyle/>
                    <a:p>
                      <a:r>
                        <a:rPr lang="en-US" dirty="0"/>
                        <a:t>F</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a:latin typeface="Cambria Math" panose="02040503050406030204" pitchFamily="18" charset="0"/>
                          <a:ea typeface="Cambria Math" panose="02040503050406030204" pitchFamily="18" charset="0"/>
                        </a:rPr>
                        <a:t>0</a:t>
                      </a:r>
                    </a:p>
                  </a:txBody>
                  <a:tcPr/>
                </a:tc>
                <a:extLst>
                  <a:ext uri="{0D108BD9-81ED-4DB2-BD59-A6C34878D82A}">
                    <a16:rowId xmlns:a16="http://schemas.microsoft.com/office/drawing/2014/main" val="1203720635"/>
                  </a:ext>
                </a:extLst>
              </a:tr>
              <a:tr h="185420">
                <a:tc>
                  <a:txBody>
                    <a:bodyPr/>
                    <a:lstStyle/>
                    <a:p>
                      <a:r>
                        <a:rPr lang="en-US" dirty="0"/>
                        <a:t>C</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a:latin typeface="Cambria Math" panose="02040503050406030204" pitchFamily="18" charset="0"/>
                          <a:ea typeface="Cambria Math" panose="02040503050406030204" pitchFamily="18" charset="0"/>
                        </a:rPr>
                        <a:t>0</a:t>
                      </a:r>
                    </a:p>
                  </a:txBody>
                  <a:tcPr/>
                </a:tc>
                <a:extLst>
                  <a:ext uri="{0D108BD9-81ED-4DB2-BD59-A6C34878D82A}">
                    <a16:rowId xmlns:a16="http://schemas.microsoft.com/office/drawing/2014/main" val="761509629"/>
                  </a:ext>
                </a:extLst>
              </a:tr>
              <a:tr h="185420">
                <a:tc>
                  <a:txBody>
                    <a:bodyPr/>
                    <a:lstStyle/>
                    <a:p>
                      <a:r>
                        <a:rPr lang="en-US" dirty="0"/>
                        <a:t>Final State</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P(S|HMM)</a:t>
                      </a:r>
                    </a:p>
                  </a:txBody>
                  <a:tcPr/>
                </a:tc>
                <a:extLst>
                  <a:ext uri="{0D108BD9-81ED-4DB2-BD59-A6C34878D82A}">
                    <a16:rowId xmlns:a16="http://schemas.microsoft.com/office/drawing/2014/main" val="664096827"/>
                  </a:ext>
                </a:extLst>
              </a:tr>
            </a:tbl>
          </a:graphicData>
        </a:graphic>
      </p:graphicFrame>
      <p:sp>
        <p:nvSpPr>
          <p:cNvPr id="21" name="1 Título"/>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HMM</a:t>
            </a:r>
            <a:endParaRPr lang="en-US" dirty="0"/>
          </a:p>
        </p:txBody>
      </p:sp>
      <p:grpSp>
        <p:nvGrpSpPr>
          <p:cNvPr id="17" name="Group 16"/>
          <p:cNvGrpSpPr/>
          <p:nvPr/>
        </p:nvGrpSpPr>
        <p:grpSpPr>
          <a:xfrm>
            <a:off x="2562045" y="3109212"/>
            <a:ext cx="5561844" cy="1514546"/>
            <a:chOff x="2562045" y="3109212"/>
            <a:chExt cx="5561844" cy="1514546"/>
          </a:xfrm>
        </p:grpSpPr>
        <p:cxnSp>
          <p:nvCxnSpPr>
            <p:cNvPr id="8" name="Straight Arrow Connector 7"/>
            <p:cNvCxnSpPr/>
            <p:nvPr/>
          </p:nvCxnSpPr>
          <p:spPr>
            <a:xfrm flipH="1">
              <a:off x="4226943" y="3528204"/>
              <a:ext cx="526212" cy="1095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2045" y="3109212"/>
              <a:ext cx="5561844" cy="369332"/>
            </a:xfrm>
            <a:prstGeom prst="rect">
              <a:avLst/>
            </a:prstGeom>
            <a:noFill/>
          </p:spPr>
          <p:txBody>
            <a:bodyPr wrap="none" rtlCol="0">
              <a:spAutoFit/>
            </a:bodyPr>
            <a:lstStyle/>
            <a:p>
              <a:r>
                <a:rPr lang="en-US" dirty="0"/>
                <a:t>“Before we start the sequence, we are at the initial state”</a:t>
              </a:r>
            </a:p>
          </p:txBody>
        </p:sp>
      </p:grpSp>
      <p:grpSp>
        <p:nvGrpSpPr>
          <p:cNvPr id="32" name="Group 31"/>
          <p:cNvGrpSpPr/>
          <p:nvPr/>
        </p:nvGrpSpPr>
        <p:grpSpPr>
          <a:xfrm>
            <a:off x="3637764" y="2612667"/>
            <a:ext cx="6968190" cy="2088729"/>
            <a:chOff x="2562045" y="3109212"/>
            <a:chExt cx="6968190" cy="2088729"/>
          </a:xfrm>
        </p:grpSpPr>
        <p:cxnSp>
          <p:nvCxnSpPr>
            <p:cNvPr id="33" name="Straight Arrow Connector 32"/>
            <p:cNvCxnSpPr/>
            <p:nvPr/>
          </p:nvCxnSpPr>
          <p:spPr>
            <a:xfrm flipH="1">
              <a:off x="3996613" y="3528204"/>
              <a:ext cx="756542" cy="166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562045" y="3109212"/>
              <a:ext cx="6968190" cy="369332"/>
            </a:xfrm>
            <a:prstGeom prst="rect">
              <a:avLst/>
            </a:prstGeom>
            <a:noFill/>
          </p:spPr>
          <p:txBody>
            <a:bodyPr wrap="none" rtlCol="0">
              <a:spAutoFit/>
            </a:bodyPr>
            <a:lstStyle/>
            <a:p>
              <a:r>
                <a:rPr lang="en-US" dirty="0"/>
                <a:t>“After we start the sequence, the probability of going to initial state is 0”</a:t>
              </a:r>
            </a:p>
          </p:txBody>
        </p:sp>
      </p:grpSp>
    </p:spTree>
    <p:extLst>
      <p:ext uri="{BB962C8B-B14F-4D97-AF65-F5344CB8AC3E}">
        <p14:creationId xmlns:p14="http://schemas.microsoft.com/office/powerpoint/2010/main" val="368582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883" y="1287104"/>
            <a:ext cx="10515600" cy="1325563"/>
          </a:xfrm>
        </p:spPr>
        <p:txBody>
          <a:bodyPr>
            <a:normAutofit/>
          </a:bodyPr>
          <a:lstStyle/>
          <a:p>
            <a:r>
              <a:rPr lang="en-US" b="1" dirty="0">
                <a:solidFill>
                  <a:srgbClr val="0070C0"/>
                </a:solidFill>
              </a:rPr>
              <a:t>Forward algorithm</a:t>
            </a:r>
            <a:r>
              <a:rPr lang="en-US" dirty="0"/>
              <a:t>: There are two other states!</a:t>
            </a:r>
          </a:p>
        </p:txBody>
      </p:sp>
      <p:graphicFrame>
        <p:nvGraphicFramePr>
          <p:cNvPr id="18" name="Table 17"/>
          <p:cNvGraphicFramePr>
            <a:graphicFrameLocks noGrp="1"/>
          </p:cNvGraphicFramePr>
          <p:nvPr/>
        </p:nvGraphicFramePr>
        <p:xfrm>
          <a:off x="2270014" y="4152301"/>
          <a:ext cx="8297344" cy="183388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812800">
                  <a:extLst>
                    <a:ext uri="{9D8B030D-6E8A-4147-A177-3AD203B41FA5}">
                      <a16:colId xmlns:a16="http://schemas.microsoft.com/office/drawing/2014/main" val="1043771042"/>
                    </a:ext>
                  </a:extLst>
                </a:gridCol>
                <a:gridCol w="1235186">
                  <a:extLst>
                    <a:ext uri="{9D8B030D-6E8A-4147-A177-3AD203B41FA5}">
                      <a16:colId xmlns:a16="http://schemas.microsoft.com/office/drawing/2014/main" val="1428106863"/>
                    </a:ext>
                  </a:extLst>
                </a:gridCol>
                <a:gridCol w="1203214">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812800">
                  <a:extLst>
                    <a:ext uri="{9D8B030D-6E8A-4147-A177-3AD203B41FA5}">
                      <a16:colId xmlns:a16="http://schemas.microsoft.com/office/drawing/2014/main" val="1062856400"/>
                    </a:ext>
                  </a:extLst>
                </a:gridCol>
                <a:gridCol w="982144">
                  <a:extLst>
                    <a:ext uri="{9D8B030D-6E8A-4147-A177-3AD203B41FA5}">
                      <a16:colId xmlns:a16="http://schemas.microsoft.com/office/drawing/2014/main" val="2355460420"/>
                    </a:ext>
                  </a:extLst>
                </a:gridCol>
              </a:tblGrid>
              <a:tr h="370840">
                <a:tc>
                  <a:txBody>
                    <a:bodyPr/>
                    <a:lstStyle/>
                    <a:p>
                      <a:endParaRPr lang="en-US" dirty="0"/>
                    </a:p>
                  </a:txBody>
                  <a:tcPr/>
                </a:tc>
                <a:tc>
                  <a:txBody>
                    <a:bodyPr/>
                    <a:lstStyle/>
                    <a:p>
                      <a:r>
                        <a:rPr lang="en-US" dirty="0"/>
                        <a:t>NA</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tc>
                  <a:txBody>
                    <a:bodyPr/>
                    <a:lstStyle/>
                    <a:p>
                      <a:r>
                        <a:rPr lang="en-US" dirty="0"/>
                        <a:t>…</a:t>
                      </a:r>
                    </a:p>
                  </a:txBody>
                  <a:tcPr/>
                </a:tc>
                <a:tc>
                  <a:txBody>
                    <a:bodyPr/>
                    <a:lstStyle/>
                    <a:p>
                      <a:r>
                        <a:rPr lang="en-US" dirty="0"/>
                        <a:t>L+1</a:t>
                      </a:r>
                    </a:p>
                  </a:txBody>
                  <a:tcPr/>
                </a:tc>
                <a:extLst>
                  <a:ext uri="{0D108BD9-81ED-4DB2-BD59-A6C34878D82A}">
                    <a16:rowId xmlns:a16="http://schemas.microsoft.com/office/drawing/2014/main" val="1329743330"/>
                  </a:ext>
                </a:extLst>
              </a:tr>
              <a:tr h="185420">
                <a:tc>
                  <a:txBody>
                    <a:bodyPr/>
                    <a:lstStyle/>
                    <a:p>
                      <a:r>
                        <a:rPr lang="en-US" dirty="0"/>
                        <a:t>Initial</a:t>
                      </a:r>
                      <a:r>
                        <a:rPr lang="en-US" baseline="0" dirty="0"/>
                        <a:t> State</a:t>
                      </a:r>
                      <a:endParaRPr lang="en-US" dirty="0"/>
                    </a:p>
                  </a:txBody>
                  <a:tcPr/>
                </a:tc>
                <a:tc>
                  <a:txBody>
                    <a:bodyPr/>
                    <a:lstStyle/>
                    <a:p>
                      <a:r>
                        <a:rPr lang="en-US" sz="1200" dirty="0">
                          <a:latin typeface="Cambria Math" panose="02040503050406030204" pitchFamily="18" charset="0"/>
                          <a:ea typeface="Cambria Math" panose="02040503050406030204" pitchFamily="18" charset="0"/>
                        </a:rPr>
                        <a:t>1</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extLst>
                  <a:ext uri="{0D108BD9-81ED-4DB2-BD59-A6C34878D82A}">
                    <a16:rowId xmlns:a16="http://schemas.microsoft.com/office/drawing/2014/main" val="2260528423"/>
                  </a:ext>
                </a:extLst>
              </a:tr>
              <a:tr h="185420">
                <a:tc>
                  <a:txBody>
                    <a:bodyPr/>
                    <a:lstStyle/>
                    <a:p>
                      <a:r>
                        <a:rPr lang="en-US" dirty="0"/>
                        <a:t>F</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a:latin typeface="Cambria Math" panose="02040503050406030204" pitchFamily="18" charset="0"/>
                          <a:ea typeface="Cambria Math" panose="02040503050406030204" pitchFamily="18" charset="0"/>
                        </a:rPr>
                        <a:t>0</a:t>
                      </a:r>
                    </a:p>
                  </a:txBody>
                  <a:tcPr/>
                </a:tc>
                <a:extLst>
                  <a:ext uri="{0D108BD9-81ED-4DB2-BD59-A6C34878D82A}">
                    <a16:rowId xmlns:a16="http://schemas.microsoft.com/office/drawing/2014/main" val="1203720635"/>
                  </a:ext>
                </a:extLst>
              </a:tr>
              <a:tr h="185420">
                <a:tc>
                  <a:txBody>
                    <a:bodyPr/>
                    <a:lstStyle/>
                    <a:p>
                      <a:r>
                        <a:rPr lang="en-US" dirty="0"/>
                        <a:t>C</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a:latin typeface="Cambria Math" panose="02040503050406030204" pitchFamily="18" charset="0"/>
                          <a:ea typeface="Cambria Math" panose="02040503050406030204" pitchFamily="18" charset="0"/>
                        </a:rPr>
                        <a:t>0</a:t>
                      </a:r>
                    </a:p>
                  </a:txBody>
                  <a:tcPr/>
                </a:tc>
                <a:extLst>
                  <a:ext uri="{0D108BD9-81ED-4DB2-BD59-A6C34878D82A}">
                    <a16:rowId xmlns:a16="http://schemas.microsoft.com/office/drawing/2014/main" val="761509629"/>
                  </a:ext>
                </a:extLst>
              </a:tr>
              <a:tr h="185420">
                <a:tc>
                  <a:txBody>
                    <a:bodyPr/>
                    <a:lstStyle/>
                    <a:p>
                      <a:r>
                        <a:rPr lang="en-US" dirty="0"/>
                        <a:t>Final State</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0</a:t>
                      </a:r>
                    </a:p>
                  </a:txBody>
                  <a:tcPr/>
                </a:tc>
                <a:tc>
                  <a:txBody>
                    <a:bodyPr/>
                    <a:lstStyle/>
                    <a:p>
                      <a:r>
                        <a:rPr lang="en-US" sz="1200" dirty="0">
                          <a:latin typeface="Cambria Math" panose="02040503050406030204" pitchFamily="18" charset="0"/>
                          <a:ea typeface="Cambria Math" panose="02040503050406030204" pitchFamily="18" charset="0"/>
                        </a:rPr>
                        <a:t>P(S|HMM)</a:t>
                      </a:r>
                    </a:p>
                  </a:txBody>
                  <a:tcPr/>
                </a:tc>
                <a:extLst>
                  <a:ext uri="{0D108BD9-81ED-4DB2-BD59-A6C34878D82A}">
                    <a16:rowId xmlns:a16="http://schemas.microsoft.com/office/drawing/2014/main" val="664096827"/>
                  </a:ext>
                </a:extLst>
              </a:tr>
            </a:tbl>
          </a:graphicData>
        </a:graphic>
      </p:graphicFrame>
      <p:sp>
        <p:nvSpPr>
          <p:cNvPr id="21" name="1 Título"/>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HMM</a:t>
            </a:r>
            <a:endParaRPr lang="en-US" dirty="0"/>
          </a:p>
        </p:txBody>
      </p:sp>
      <p:grpSp>
        <p:nvGrpSpPr>
          <p:cNvPr id="32" name="Group 31"/>
          <p:cNvGrpSpPr/>
          <p:nvPr/>
        </p:nvGrpSpPr>
        <p:grpSpPr>
          <a:xfrm>
            <a:off x="3637764" y="2612667"/>
            <a:ext cx="7651646" cy="2011091"/>
            <a:chOff x="2562045" y="3109212"/>
            <a:chExt cx="7651646" cy="2011091"/>
          </a:xfrm>
        </p:grpSpPr>
        <p:cxnSp>
          <p:nvCxnSpPr>
            <p:cNvPr id="33" name="Straight Arrow Connector 32"/>
            <p:cNvCxnSpPr/>
            <p:nvPr/>
          </p:nvCxnSpPr>
          <p:spPr>
            <a:xfrm>
              <a:off x="4753155" y="3528204"/>
              <a:ext cx="4180540" cy="1592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562045" y="3109212"/>
              <a:ext cx="7651646" cy="369332"/>
            </a:xfrm>
            <a:prstGeom prst="rect">
              <a:avLst/>
            </a:prstGeom>
            <a:noFill/>
          </p:spPr>
          <p:txBody>
            <a:bodyPr wrap="none" rtlCol="0">
              <a:spAutoFit/>
            </a:bodyPr>
            <a:lstStyle/>
            <a:p>
              <a:r>
                <a:rPr lang="en-US" dirty="0"/>
                <a:t>“After we finish the sequence, the probability </a:t>
              </a:r>
              <a:r>
                <a:rPr lang="en-US" dirty="0" err="1"/>
                <a:t>akl</a:t>
              </a:r>
              <a:r>
                <a:rPr lang="en-US" dirty="0"/>
                <a:t> of going to the final state is 1”</a:t>
              </a:r>
            </a:p>
          </p:txBody>
        </p:sp>
      </p:grpSp>
    </p:spTree>
    <p:extLst>
      <p:ext uri="{BB962C8B-B14F-4D97-AF65-F5344CB8AC3E}">
        <p14:creationId xmlns:p14="http://schemas.microsoft.com/office/powerpoint/2010/main" val="203875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6827"/>
            <a:ext cx="11264622" cy="461665"/>
          </a:xfrm>
          <a:prstGeom prst="rect">
            <a:avLst/>
          </a:prstGeom>
          <a:noFill/>
        </p:spPr>
        <p:txBody>
          <a:bodyPr wrap="none" rtlCol="0">
            <a:spAutoFit/>
          </a:bodyPr>
          <a:lstStyle/>
          <a:p>
            <a:r>
              <a:rPr lang="en-US" sz="2400" dirty="0"/>
              <a:t>1,4,5,1,3,2,1,6,6,4,1,6,6,6,6,6,2,3,4,5,1,4,3,6,2,1,3,5,6,6,6,6,6,6,6,1,2,3,1,1,1,1,2,3,4,5,5,4</a:t>
            </a:r>
          </a:p>
        </p:txBody>
      </p:sp>
      <p:sp>
        <p:nvSpPr>
          <p:cNvPr id="26" name="TextBox 25"/>
          <p:cNvSpPr txBox="1"/>
          <p:nvPr/>
        </p:nvSpPr>
        <p:spPr>
          <a:xfrm>
            <a:off x="5975457" y="960331"/>
            <a:ext cx="284052" cy="523220"/>
          </a:xfrm>
          <a:prstGeom prst="rect">
            <a:avLst/>
          </a:prstGeom>
          <a:noFill/>
        </p:spPr>
        <p:txBody>
          <a:bodyPr wrap="none" rtlCol="0">
            <a:spAutoFit/>
          </a:bodyPr>
          <a:lstStyle/>
          <a:p>
            <a:r>
              <a:rPr lang="en-US" sz="2800" dirty="0" err="1">
                <a:latin typeface="Cambria Math" panose="02040503050406030204" pitchFamily="18" charset="0"/>
                <a:ea typeface="Cambria Math" panose="02040503050406030204" pitchFamily="18" charset="0"/>
              </a:rPr>
              <a:t>i</a:t>
            </a:r>
            <a:endParaRPr lang="en-US" sz="2800" dirty="0">
              <a:latin typeface="Cambria Math" panose="02040503050406030204" pitchFamily="18" charset="0"/>
              <a:ea typeface="Cambria Math" panose="02040503050406030204" pitchFamily="18" charset="0"/>
            </a:endParaRPr>
          </a:p>
        </p:txBody>
      </p:sp>
      <p:grpSp>
        <p:nvGrpSpPr>
          <p:cNvPr id="4" name="Group 3"/>
          <p:cNvGrpSpPr/>
          <p:nvPr/>
        </p:nvGrpSpPr>
        <p:grpSpPr>
          <a:xfrm>
            <a:off x="6117483" y="1425018"/>
            <a:ext cx="5772230" cy="1365236"/>
            <a:chOff x="6117483" y="1425018"/>
            <a:chExt cx="5772230" cy="1365236"/>
          </a:xfrm>
        </p:grpSpPr>
        <mc:AlternateContent xmlns:mc="http://schemas.openxmlformats.org/markup-compatibility/2006" xmlns:a14="http://schemas.microsoft.com/office/drawing/2010/main">
          <mc:Choice Requires="a14">
            <p:sp>
              <p:nvSpPr>
                <p:cNvPr id="19" name="TextBox 18"/>
                <p:cNvSpPr txBox="1"/>
                <p:nvPr/>
              </p:nvSpPr>
              <p:spPr>
                <a:xfrm>
                  <a:off x="6117483" y="2236256"/>
                  <a:ext cx="562179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𝑘</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𝑖</m:t>
                            </m:r>
                          </m:e>
                        </m: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117483" y="2236256"/>
                  <a:ext cx="5621795" cy="553998"/>
                </a:xfrm>
                <a:prstGeom prst="rect">
                  <a:avLst/>
                </a:prstGeom>
                <a:blipFill>
                  <a:blip r:embed="rId4"/>
                  <a:stretch>
                    <a:fillRect/>
                  </a:stretch>
                </a:blipFill>
              </p:spPr>
              <p:txBody>
                <a:bodyPr/>
                <a:lstStyle/>
                <a:p>
                  <a:r>
                    <a:rPr lang="en-US">
                      <a:noFill/>
                    </a:rPr>
                    <a:t> </a:t>
                  </a:r>
                </a:p>
              </p:txBody>
            </p:sp>
          </mc:Fallback>
        </mc:AlternateContent>
        <p:sp>
          <p:nvSpPr>
            <p:cNvPr id="21" name="Rectangle 20"/>
            <p:cNvSpPr/>
            <p:nvPr/>
          </p:nvSpPr>
          <p:spPr>
            <a:xfrm>
              <a:off x="6257109" y="1425018"/>
              <a:ext cx="5632604" cy="687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59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6827"/>
            <a:ext cx="11264622" cy="461665"/>
          </a:xfrm>
          <a:prstGeom prst="rect">
            <a:avLst/>
          </a:prstGeom>
          <a:noFill/>
        </p:spPr>
        <p:txBody>
          <a:bodyPr wrap="none" rtlCol="0">
            <a:spAutoFit/>
          </a:bodyPr>
          <a:lstStyle/>
          <a:p>
            <a:r>
              <a:rPr lang="en-US" sz="2400" dirty="0"/>
              <a:t>1,4,5,1,3,2,1,6,6,4,1,6,6,6,6,6,2,3,4,5,1,4,3,6,2,1,3,5,6,6,6,6,6,6,6,1,2,3,1,1,1,1,2,3,4,5,5,4</a:t>
            </a:r>
          </a:p>
        </p:txBody>
      </p:sp>
      <p:sp>
        <p:nvSpPr>
          <p:cNvPr id="26" name="TextBox 25"/>
          <p:cNvSpPr txBox="1"/>
          <p:nvPr/>
        </p:nvSpPr>
        <p:spPr>
          <a:xfrm>
            <a:off x="5975457" y="960331"/>
            <a:ext cx="284052" cy="523220"/>
          </a:xfrm>
          <a:prstGeom prst="rect">
            <a:avLst/>
          </a:prstGeom>
          <a:noFill/>
        </p:spPr>
        <p:txBody>
          <a:bodyPr wrap="none" rtlCol="0">
            <a:spAutoFit/>
          </a:bodyPr>
          <a:lstStyle/>
          <a:p>
            <a:r>
              <a:rPr lang="en-US" sz="2800" dirty="0" err="1">
                <a:latin typeface="Cambria Math" panose="02040503050406030204" pitchFamily="18" charset="0"/>
                <a:ea typeface="Cambria Math" panose="02040503050406030204" pitchFamily="18" charset="0"/>
              </a:rPr>
              <a:t>i</a:t>
            </a:r>
            <a:endParaRPr lang="en-US" sz="2800" dirty="0">
              <a:latin typeface="Cambria Math" panose="02040503050406030204" pitchFamily="18" charset="0"/>
              <a:ea typeface="Cambria Math" panose="02040503050406030204" pitchFamily="18" charset="0"/>
            </a:endParaRPr>
          </a:p>
        </p:txBody>
      </p:sp>
      <p:grpSp>
        <p:nvGrpSpPr>
          <p:cNvPr id="4" name="Group 3"/>
          <p:cNvGrpSpPr/>
          <p:nvPr/>
        </p:nvGrpSpPr>
        <p:grpSpPr>
          <a:xfrm>
            <a:off x="6117483" y="1425018"/>
            <a:ext cx="5772230" cy="1365236"/>
            <a:chOff x="6117483" y="1425018"/>
            <a:chExt cx="5772230" cy="1365236"/>
          </a:xfrm>
        </p:grpSpPr>
        <mc:AlternateContent xmlns:mc="http://schemas.openxmlformats.org/markup-compatibility/2006" xmlns:a14="http://schemas.microsoft.com/office/drawing/2010/main">
          <mc:Choice Requires="a14">
            <p:sp>
              <p:nvSpPr>
                <p:cNvPr id="19" name="TextBox 18"/>
                <p:cNvSpPr txBox="1"/>
                <p:nvPr/>
              </p:nvSpPr>
              <p:spPr>
                <a:xfrm>
                  <a:off x="6117483" y="2236256"/>
                  <a:ext cx="562179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𝑘</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𝑖</m:t>
                            </m:r>
                          </m:e>
                        </m: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117483" y="2236256"/>
                  <a:ext cx="5621795" cy="553998"/>
                </a:xfrm>
                <a:prstGeom prst="rect">
                  <a:avLst/>
                </a:prstGeom>
                <a:blipFill>
                  <a:blip r:embed="rId4"/>
                  <a:stretch>
                    <a:fillRect/>
                  </a:stretch>
                </a:blipFill>
              </p:spPr>
              <p:txBody>
                <a:bodyPr/>
                <a:lstStyle/>
                <a:p>
                  <a:r>
                    <a:rPr lang="en-US">
                      <a:noFill/>
                    </a:rPr>
                    <a:t> </a:t>
                  </a:r>
                </a:p>
              </p:txBody>
            </p:sp>
          </mc:Fallback>
        </mc:AlternateContent>
        <p:sp>
          <p:nvSpPr>
            <p:cNvPr id="21" name="Rectangle 20"/>
            <p:cNvSpPr/>
            <p:nvPr/>
          </p:nvSpPr>
          <p:spPr>
            <a:xfrm>
              <a:off x="6257109" y="1425018"/>
              <a:ext cx="5632604" cy="687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4" name="Table 33"/>
          <p:cNvGraphicFramePr>
            <a:graphicFrameLocks noGrp="1"/>
          </p:cNvGraphicFramePr>
          <p:nvPr/>
        </p:nvGraphicFramePr>
        <p:xfrm>
          <a:off x="596489" y="3108505"/>
          <a:ext cx="8128000" cy="111252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a:t>
                      </a:r>
                    </a:p>
                  </a:txBody>
                  <a:tcPr/>
                </a:tc>
                <a:tc>
                  <a:txBody>
                    <a:bodyPr/>
                    <a:lstStyle/>
                    <a:p>
                      <a:r>
                        <a:rPr lang="en-US" dirty="0"/>
                        <a:t>5</a:t>
                      </a:r>
                    </a:p>
                  </a:txBody>
                  <a:tcPr/>
                </a:tc>
                <a:tc>
                  <a:txBody>
                    <a:bodyPr/>
                    <a:lstStyle/>
                    <a:p>
                      <a:r>
                        <a:rPr lang="en-US" dirty="0"/>
                        <a:t>5</a:t>
                      </a:r>
                    </a:p>
                  </a:txBody>
                  <a:tcPr/>
                </a:tc>
                <a:tc>
                  <a:txBody>
                    <a:bodyPr/>
                    <a:lstStyle/>
                    <a:p>
                      <a:r>
                        <a:rPr lang="en-US" dirty="0"/>
                        <a:t>4</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a:latin typeface="Cambria Math" panose="02040503050406030204" pitchFamily="18" charset="0"/>
                          <a:ea typeface="Cambria Math" panose="02040503050406030204" pitchFamily="18" charset="0"/>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dirty="0"/>
                    </a:p>
                  </a:txBody>
                  <a:tcPr/>
                </a:tc>
                <a:extLst>
                  <a:ext uri="{0D108BD9-81ED-4DB2-BD59-A6C34878D82A}">
                    <a16:rowId xmlns:a16="http://schemas.microsoft.com/office/drawing/2014/main" val="2260528423"/>
                  </a:ext>
                </a:extLst>
              </a:tr>
              <a:tr h="370840">
                <a:tc>
                  <a:txBody>
                    <a:bodyPr/>
                    <a:lstStyle/>
                    <a:p>
                      <a:r>
                        <a:rPr lang="en-US" dirty="0"/>
                        <a:t>C</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61509629"/>
                  </a:ext>
                </a:extLst>
              </a:tr>
            </a:tbl>
          </a:graphicData>
        </a:graphic>
      </p:graphicFrame>
      <p:sp>
        <p:nvSpPr>
          <p:cNvPr id="18" name="Title 1"/>
          <p:cNvSpPr txBox="1">
            <a:spLocks/>
          </p:cNvSpPr>
          <p:nvPr/>
        </p:nvSpPr>
        <p:spPr>
          <a:xfrm>
            <a:off x="440512" y="4748256"/>
            <a:ext cx="10515600" cy="132556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Backward algorithm</a:t>
            </a:r>
            <a:r>
              <a:rPr lang="en-US" dirty="0"/>
              <a:t>: how to estimate the probability of a sequence given an initial k state</a:t>
            </a:r>
          </a:p>
        </p:txBody>
      </p:sp>
    </p:spTree>
    <p:extLst>
      <p:ext uri="{BB962C8B-B14F-4D97-AF65-F5344CB8AC3E}">
        <p14:creationId xmlns:p14="http://schemas.microsoft.com/office/powerpoint/2010/main" val="4096919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6827"/>
            <a:ext cx="11264622" cy="461665"/>
          </a:xfrm>
          <a:prstGeom prst="rect">
            <a:avLst/>
          </a:prstGeom>
          <a:noFill/>
        </p:spPr>
        <p:txBody>
          <a:bodyPr wrap="none" rtlCol="0">
            <a:spAutoFit/>
          </a:bodyPr>
          <a:lstStyle/>
          <a:p>
            <a:r>
              <a:rPr lang="en-US" sz="2400" dirty="0"/>
              <a:t>1,4,5,1,3,2,1,6,6,4,1,6,6,6,6,6,2,3,4,5,1,4,3,6,2,1,3,5,6,6,6,6,6,6,6,1,2,3,1,1,1,1,2,3,4,5,5,4</a:t>
            </a:r>
          </a:p>
        </p:txBody>
      </p:sp>
      <p:sp>
        <p:nvSpPr>
          <p:cNvPr id="26" name="TextBox 25"/>
          <p:cNvSpPr txBox="1"/>
          <p:nvPr/>
        </p:nvSpPr>
        <p:spPr>
          <a:xfrm>
            <a:off x="5975457" y="960331"/>
            <a:ext cx="284052" cy="523220"/>
          </a:xfrm>
          <a:prstGeom prst="rect">
            <a:avLst/>
          </a:prstGeom>
          <a:noFill/>
        </p:spPr>
        <p:txBody>
          <a:bodyPr wrap="none" rtlCol="0">
            <a:spAutoFit/>
          </a:bodyPr>
          <a:lstStyle/>
          <a:p>
            <a:r>
              <a:rPr lang="en-US" sz="2800" dirty="0" err="1">
                <a:latin typeface="Cambria Math" panose="02040503050406030204" pitchFamily="18" charset="0"/>
                <a:ea typeface="Cambria Math" panose="02040503050406030204" pitchFamily="18" charset="0"/>
              </a:rPr>
              <a:t>i</a:t>
            </a:r>
            <a:endParaRPr lang="en-US" sz="2800" dirty="0">
              <a:latin typeface="Cambria Math" panose="02040503050406030204" pitchFamily="18" charset="0"/>
              <a:ea typeface="Cambria Math" panose="02040503050406030204" pitchFamily="18" charset="0"/>
            </a:endParaRPr>
          </a:p>
        </p:txBody>
      </p:sp>
      <p:grpSp>
        <p:nvGrpSpPr>
          <p:cNvPr id="4" name="Group 3"/>
          <p:cNvGrpSpPr/>
          <p:nvPr/>
        </p:nvGrpSpPr>
        <p:grpSpPr>
          <a:xfrm>
            <a:off x="6117483" y="1425018"/>
            <a:ext cx="5772230" cy="1365236"/>
            <a:chOff x="6117483" y="1425018"/>
            <a:chExt cx="5772230" cy="1365236"/>
          </a:xfrm>
        </p:grpSpPr>
        <mc:AlternateContent xmlns:mc="http://schemas.openxmlformats.org/markup-compatibility/2006" xmlns:a14="http://schemas.microsoft.com/office/drawing/2010/main">
          <mc:Choice Requires="a14">
            <p:sp>
              <p:nvSpPr>
                <p:cNvPr id="19" name="TextBox 18"/>
                <p:cNvSpPr txBox="1"/>
                <p:nvPr/>
              </p:nvSpPr>
              <p:spPr>
                <a:xfrm>
                  <a:off x="6117483" y="2236256"/>
                  <a:ext cx="562179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𝑘</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𝑖</m:t>
                            </m:r>
                          </m:e>
                        </m: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117483" y="2236256"/>
                  <a:ext cx="5621795" cy="553998"/>
                </a:xfrm>
                <a:prstGeom prst="rect">
                  <a:avLst/>
                </a:prstGeom>
                <a:blipFill>
                  <a:blip r:embed="rId4"/>
                  <a:stretch>
                    <a:fillRect/>
                  </a:stretch>
                </a:blipFill>
              </p:spPr>
              <p:txBody>
                <a:bodyPr/>
                <a:lstStyle/>
                <a:p>
                  <a:r>
                    <a:rPr lang="en-US">
                      <a:noFill/>
                    </a:rPr>
                    <a:t> </a:t>
                  </a:r>
                </a:p>
              </p:txBody>
            </p:sp>
          </mc:Fallback>
        </mc:AlternateContent>
        <p:sp>
          <p:nvSpPr>
            <p:cNvPr id="21" name="Rectangle 20"/>
            <p:cNvSpPr/>
            <p:nvPr/>
          </p:nvSpPr>
          <p:spPr>
            <a:xfrm>
              <a:off x="6257109" y="1425018"/>
              <a:ext cx="5632604" cy="687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4" name="Table 33"/>
          <p:cNvGraphicFramePr>
            <a:graphicFrameLocks noGrp="1"/>
          </p:cNvGraphicFramePr>
          <p:nvPr/>
        </p:nvGraphicFramePr>
        <p:xfrm>
          <a:off x="596489" y="3108505"/>
          <a:ext cx="8128000" cy="111252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a:t>
                      </a:r>
                    </a:p>
                  </a:txBody>
                  <a:tcPr/>
                </a:tc>
                <a:tc>
                  <a:txBody>
                    <a:bodyPr/>
                    <a:lstStyle/>
                    <a:p>
                      <a:r>
                        <a:rPr lang="en-US" dirty="0"/>
                        <a:t>5</a:t>
                      </a:r>
                    </a:p>
                  </a:txBody>
                  <a:tcPr/>
                </a:tc>
                <a:tc>
                  <a:txBody>
                    <a:bodyPr/>
                    <a:lstStyle/>
                    <a:p>
                      <a:r>
                        <a:rPr lang="en-US" dirty="0"/>
                        <a:t>5</a:t>
                      </a:r>
                    </a:p>
                  </a:txBody>
                  <a:tcPr/>
                </a:tc>
                <a:tc>
                  <a:txBody>
                    <a:bodyPr/>
                    <a:lstStyle/>
                    <a:p>
                      <a:r>
                        <a:rPr lang="en-US" dirty="0"/>
                        <a:t>4</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a:latin typeface="Cambria Math" panose="02040503050406030204" pitchFamily="18" charset="0"/>
                          <a:ea typeface="Cambria Math" panose="02040503050406030204" pitchFamily="18" charset="0"/>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r>
                        <a:rPr lang="en-US" dirty="0"/>
                        <a:t>1</a:t>
                      </a:r>
                    </a:p>
                  </a:txBody>
                  <a:tcPr/>
                </a:tc>
                <a:extLst>
                  <a:ext uri="{0D108BD9-81ED-4DB2-BD59-A6C34878D82A}">
                    <a16:rowId xmlns:a16="http://schemas.microsoft.com/office/drawing/2014/main" val="2260528423"/>
                  </a:ext>
                </a:extLst>
              </a:tr>
              <a:tr h="370840">
                <a:tc>
                  <a:txBody>
                    <a:bodyPr/>
                    <a:lstStyle/>
                    <a:p>
                      <a:r>
                        <a:rPr lang="en-US" dirty="0"/>
                        <a:t>C</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r>
                        <a:rPr lang="en-US" dirty="0"/>
                        <a:t>1</a:t>
                      </a:r>
                    </a:p>
                  </a:txBody>
                  <a:tcPr/>
                </a:tc>
                <a:extLst>
                  <a:ext uri="{0D108BD9-81ED-4DB2-BD59-A6C34878D82A}">
                    <a16:rowId xmlns:a16="http://schemas.microsoft.com/office/drawing/2014/main" val="761509629"/>
                  </a:ext>
                </a:extLst>
              </a:tr>
            </a:tbl>
          </a:graphicData>
        </a:graphic>
      </p:graphicFrame>
      <p:cxnSp>
        <p:nvCxnSpPr>
          <p:cNvPr id="5" name="Straight Arrow Connector 4"/>
          <p:cNvCxnSpPr/>
          <p:nvPr/>
        </p:nvCxnSpPr>
        <p:spPr>
          <a:xfrm flipH="1">
            <a:off x="8048625" y="3514725"/>
            <a:ext cx="1219200" cy="15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267825" y="3053060"/>
            <a:ext cx="2952750" cy="1754326"/>
          </a:xfrm>
          <a:prstGeom prst="rect">
            <a:avLst/>
          </a:prstGeom>
          <a:noFill/>
        </p:spPr>
        <p:txBody>
          <a:bodyPr wrap="square" rtlCol="0">
            <a:spAutoFit/>
          </a:bodyPr>
          <a:lstStyle/>
          <a:p>
            <a:r>
              <a:rPr lang="en-US" dirty="0"/>
              <a:t>Starting at the last element, the entries in this column denote the probability moving to the end state from each state after generating the entire sequence.</a:t>
            </a:r>
          </a:p>
        </p:txBody>
      </p:sp>
      <p:sp>
        <p:nvSpPr>
          <p:cNvPr id="3" name="Rectangle 2"/>
          <p:cNvSpPr/>
          <p:nvPr/>
        </p:nvSpPr>
        <p:spPr>
          <a:xfrm>
            <a:off x="7579571" y="111257"/>
            <a:ext cx="4457502" cy="707886"/>
          </a:xfrm>
          <a:prstGeom prst="rect">
            <a:avLst/>
          </a:prstGeom>
        </p:spPr>
        <p:txBody>
          <a:bodyPr wrap="none">
            <a:spAutoFit/>
          </a:bodyPr>
          <a:lstStyle/>
          <a:p>
            <a:r>
              <a:rPr lang="en-US" sz="4000" b="1" dirty="0">
                <a:solidFill>
                  <a:srgbClr val="0070C0"/>
                </a:solidFill>
              </a:rPr>
              <a:t>Backward algorithm</a:t>
            </a:r>
            <a:endParaRPr lang="en-US" sz="4000" dirty="0"/>
          </a:p>
        </p:txBody>
      </p:sp>
    </p:spTree>
    <p:extLst>
      <p:ext uri="{BB962C8B-B14F-4D97-AF65-F5344CB8AC3E}">
        <p14:creationId xmlns:p14="http://schemas.microsoft.com/office/powerpoint/2010/main" val="18210594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a:spLocks noGrp="1"/>
          </p:cNvSpPr>
          <p:nvPr>
            <p:ph type="title"/>
          </p:nvPr>
        </p:nvSpPr>
        <p:spPr>
          <a:xfrm>
            <a:off x="1981200" y="274638"/>
            <a:ext cx="8229600" cy="1143000"/>
          </a:xfrm>
        </p:spPr>
        <p:txBody>
          <a:bodyPr>
            <a:normAutofit/>
          </a:bodyPr>
          <a:lstStyle/>
          <a:p>
            <a:pPr algn="ctr"/>
            <a:r>
              <a:rPr lang="en-US" dirty="0"/>
              <a:t>HMM</a:t>
            </a:r>
          </a:p>
        </p:txBody>
      </p:sp>
      <mc:AlternateContent xmlns:mc="http://schemas.openxmlformats.org/markup-compatibility/2006" xmlns:a14="http://schemas.microsoft.com/office/drawing/2010/main">
        <mc:Choice Requires="a14">
          <p:sp>
            <p:nvSpPr>
              <p:cNvPr id="13" name="Rectangle 12"/>
              <p:cNvSpPr/>
              <p:nvPr/>
            </p:nvSpPr>
            <p:spPr>
              <a:xfrm>
                <a:off x="256520" y="1463804"/>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6520" y="1463804"/>
                <a:ext cx="367985" cy="369332"/>
              </a:xfrm>
              <a:prstGeom prst="rect">
                <a:avLst/>
              </a:prstGeom>
              <a:blipFill>
                <a:blip r:embed="rId3"/>
                <a:stretch>
                  <a:fillRect/>
                </a:stretch>
              </a:blipFill>
            </p:spPr>
            <p:txBody>
              <a:bodyPr/>
              <a:lstStyle/>
              <a:p>
                <a:r>
                  <a:rPr lang="en-US">
                    <a:noFill/>
                  </a:rPr>
                  <a:t> </a:t>
                </a:r>
              </a:p>
            </p:txBody>
          </p:sp>
        </mc:Fallback>
      </mc:AlternateContent>
      <p:sp>
        <p:nvSpPr>
          <p:cNvPr id="2" name="TextBox 1"/>
          <p:cNvSpPr txBox="1"/>
          <p:nvPr/>
        </p:nvSpPr>
        <p:spPr>
          <a:xfrm>
            <a:off x="629892" y="1456827"/>
            <a:ext cx="11264622" cy="461665"/>
          </a:xfrm>
          <a:prstGeom prst="rect">
            <a:avLst/>
          </a:prstGeom>
          <a:noFill/>
        </p:spPr>
        <p:txBody>
          <a:bodyPr wrap="none" rtlCol="0">
            <a:spAutoFit/>
          </a:bodyPr>
          <a:lstStyle/>
          <a:p>
            <a:r>
              <a:rPr lang="en-US" sz="2400" dirty="0"/>
              <a:t>1,4,5,1,3,2,1,6,6,4,1,6,6,6,6,6,2,3,4,5,1,4,3,6,2,1,3,5,6,6,6,6,6,6,6,1,2,3,1,1,1,1,2,3,4,5,5,4</a:t>
            </a:r>
          </a:p>
        </p:txBody>
      </p:sp>
      <p:sp>
        <p:nvSpPr>
          <p:cNvPr id="26" name="TextBox 25"/>
          <p:cNvSpPr txBox="1"/>
          <p:nvPr/>
        </p:nvSpPr>
        <p:spPr>
          <a:xfrm>
            <a:off x="5975457" y="960331"/>
            <a:ext cx="284052" cy="523220"/>
          </a:xfrm>
          <a:prstGeom prst="rect">
            <a:avLst/>
          </a:prstGeom>
          <a:noFill/>
        </p:spPr>
        <p:txBody>
          <a:bodyPr wrap="none" rtlCol="0">
            <a:spAutoFit/>
          </a:bodyPr>
          <a:lstStyle/>
          <a:p>
            <a:r>
              <a:rPr lang="en-US" sz="2800" dirty="0" err="1">
                <a:latin typeface="Cambria Math" panose="02040503050406030204" pitchFamily="18" charset="0"/>
                <a:ea typeface="Cambria Math" panose="02040503050406030204" pitchFamily="18" charset="0"/>
              </a:rPr>
              <a:t>i</a:t>
            </a:r>
            <a:endParaRPr lang="en-US" sz="2800" dirty="0">
              <a:latin typeface="Cambria Math" panose="02040503050406030204" pitchFamily="18" charset="0"/>
              <a:ea typeface="Cambria Math" panose="02040503050406030204" pitchFamily="18" charset="0"/>
            </a:endParaRPr>
          </a:p>
        </p:txBody>
      </p:sp>
      <p:grpSp>
        <p:nvGrpSpPr>
          <p:cNvPr id="4" name="Group 3"/>
          <p:cNvGrpSpPr/>
          <p:nvPr/>
        </p:nvGrpSpPr>
        <p:grpSpPr>
          <a:xfrm>
            <a:off x="6117483" y="1425018"/>
            <a:ext cx="5772230" cy="1365236"/>
            <a:chOff x="6117483" y="1425018"/>
            <a:chExt cx="5772230" cy="1365236"/>
          </a:xfrm>
        </p:grpSpPr>
        <mc:AlternateContent xmlns:mc="http://schemas.openxmlformats.org/markup-compatibility/2006" xmlns:a14="http://schemas.microsoft.com/office/drawing/2010/main">
          <mc:Choice Requires="a14">
            <p:sp>
              <p:nvSpPr>
                <p:cNvPr id="19" name="TextBox 18"/>
                <p:cNvSpPr txBox="1"/>
                <p:nvPr/>
              </p:nvSpPr>
              <p:spPr>
                <a:xfrm>
                  <a:off x="6117483" y="2236256"/>
                  <a:ext cx="562179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𝐿</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𝜋</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𝑘</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𝑘</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𝑖</m:t>
                            </m:r>
                          </m:e>
                        </m:d>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117483" y="2236256"/>
                  <a:ext cx="5621795" cy="553998"/>
                </a:xfrm>
                <a:prstGeom prst="rect">
                  <a:avLst/>
                </a:prstGeom>
                <a:blipFill>
                  <a:blip r:embed="rId4"/>
                  <a:stretch>
                    <a:fillRect/>
                  </a:stretch>
                </a:blipFill>
              </p:spPr>
              <p:txBody>
                <a:bodyPr/>
                <a:lstStyle/>
                <a:p>
                  <a:r>
                    <a:rPr lang="en-US">
                      <a:noFill/>
                    </a:rPr>
                    <a:t> </a:t>
                  </a:r>
                </a:p>
              </p:txBody>
            </p:sp>
          </mc:Fallback>
        </mc:AlternateContent>
        <p:sp>
          <p:nvSpPr>
            <p:cNvPr id="21" name="Rectangle 20"/>
            <p:cNvSpPr/>
            <p:nvPr/>
          </p:nvSpPr>
          <p:spPr>
            <a:xfrm>
              <a:off x="6257109" y="1425018"/>
              <a:ext cx="5632604" cy="687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4" name="Table 33"/>
          <p:cNvGraphicFramePr>
            <a:graphicFrameLocks noGrp="1"/>
          </p:cNvGraphicFramePr>
          <p:nvPr/>
        </p:nvGraphicFramePr>
        <p:xfrm>
          <a:off x="596489" y="3108505"/>
          <a:ext cx="8128000" cy="111252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1443663875"/>
                    </a:ext>
                  </a:extLst>
                </a:gridCol>
                <a:gridCol w="1625600">
                  <a:extLst>
                    <a:ext uri="{9D8B030D-6E8A-4147-A177-3AD203B41FA5}">
                      <a16:colId xmlns:a16="http://schemas.microsoft.com/office/drawing/2014/main" val="1043771042"/>
                    </a:ext>
                  </a:extLst>
                </a:gridCol>
                <a:gridCol w="1625600">
                  <a:extLst>
                    <a:ext uri="{9D8B030D-6E8A-4147-A177-3AD203B41FA5}">
                      <a16:colId xmlns:a16="http://schemas.microsoft.com/office/drawing/2014/main" val="635151118"/>
                    </a:ext>
                  </a:extLst>
                </a:gridCol>
                <a:gridCol w="1625600">
                  <a:extLst>
                    <a:ext uri="{9D8B030D-6E8A-4147-A177-3AD203B41FA5}">
                      <a16:colId xmlns:a16="http://schemas.microsoft.com/office/drawing/2014/main" val="737491941"/>
                    </a:ext>
                  </a:extLst>
                </a:gridCol>
                <a:gridCol w="1625600">
                  <a:extLst>
                    <a:ext uri="{9D8B030D-6E8A-4147-A177-3AD203B41FA5}">
                      <a16:colId xmlns:a16="http://schemas.microsoft.com/office/drawing/2014/main" val="1062856400"/>
                    </a:ext>
                  </a:extLst>
                </a:gridCol>
              </a:tblGrid>
              <a:tr h="370840">
                <a:tc>
                  <a:txBody>
                    <a:bodyPr/>
                    <a:lstStyle/>
                    <a:p>
                      <a:endParaRPr lang="en-US" dirty="0"/>
                    </a:p>
                  </a:txBody>
                  <a:tcPr/>
                </a:tc>
                <a:tc>
                  <a:txBody>
                    <a:bodyPr/>
                    <a:lstStyle/>
                    <a:p>
                      <a:r>
                        <a:rPr lang="en-US" dirty="0"/>
                        <a:t>…</a:t>
                      </a:r>
                    </a:p>
                  </a:txBody>
                  <a:tcPr/>
                </a:tc>
                <a:tc>
                  <a:txBody>
                    <a:bodyPr/>
                    <a:lstStyle/>
                    <a:p>
                      <a:r>
                        <a:rPr lang="en-US" dirty="0"/>
                        <a:t>5</a:t>
                      </a:r>
                    </a:p>
                  </a:txBody>
                  <a:tcPr/>
                </a:tc>
                <a:tc>
                  <a:txBody>
                    <a:bodyPr/>
                    <a:lstStyle/>
                    <a:p>
                      <a:r>
                        <a:rPr lang="en-US" dirty="0"/>
                        <a:t>5</a:t>
                      </a:r>
                    </a:p>
                  </a:txBody>
                  <a:tcPr/>
                </a:tc>
                <a:tc>
                  <a:txBody>
                    <a:bodyPr/>
                    <a:lstStyle/>
                    <a:p>
                      <a:r>
                        <a:rPr lang="en-US" dirty="0"/>
                        <a:t>4</a:t>
                      </a:r>
                    </a:p>
                  </a:txBody>
                  <a:tcPr/>
                </a:tc>
                <a:extLst>
                  <a:ext uri="{0D108BD9-81ED-4DB2-BD59-A6C34878D82A}">
                    <a16:rowId xmlns:a16="http://schemas.microsoft.com/office/drawing/2014/main" val="1329743330"/>
                  </a:ext>
                </a:extLst>
              </a:tr>
              <a:tr h="370840">
                <a:tc>
                  <a:txBody>
                    <a:bodyPr/>
                    <a:lstStyle/>
                    <a:p>
                      <a:r>
                        <a:rPr lang="en-US" dirty="0"/>
                        <a:t>F</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r>
                        <a:rPr lang="en-US" sz="1200" dirty="0">
                          <a:latin typeface="Cambria Math" panose="02040503050406030204" pitchFamily="18" charset="0"/>
                          <a:ea typeface="Cambria Math" panose="02040503050406030204" pitchFamily="18" charset="0"/>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r>
                        <a:rPr lang="en-US" dirty="0"/>
                        <a:t>1</a:t>
                      </a:r>
                    </a:p>
                  </a:txBody>
                  <a:tcPr/>
                </a:tc>
                <a:extLst>
                  <a:ext uri="{0D108BD9-81ED-4DB2-BD59-A6C34878D82A}">
                    <a16:rowId xmlns:a16="http://schemas.microsoft.com/office/drawing/2014/main" val="2260528423"/>
                  </a:ext>
                </a:extLst>
              </a:tr>
              <a:tr h="370840">
                <a:tc>
                  <a:txBody>
                    <a:bodyPr/>
                    <a:lstStyle/>
                    <a:p>
                      <a:r>
                        <a:rPr lang="en-US" dirty="0"/>
                        <a:t>C</a:t>
                      </a: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sz="1200" dirty="0">
                        <a:latin typeface="Cambria Math" panose="02040503050406030204" pitchFamily="18" charset="0"/>
                        <a:ea typeface="Cambria Math" panose="02040503050406030204" pitchFamily="18" charset="0"/>
                      </a:endParaRPr>
                    </a:p>
                  </a:txBody>
                  <a:tcPr/>
                </a:tc>
                <a:tc>
                  <a:txBody>
                    <a:bodyPr/>
                    <a:lstStyle/>
                    <a:p>
                      <a:endParaRPr lang="en-US" dirty="0"/>
                    </a:p>
                  </a:txBody>
                  <a:tcPr/>
                </a:tc>
                <a:tc>
                  <a:txBody>
                    <a:bodyPr/>
                    <a:lstStyle/>
                    <a:p>
                      <a:r>
                        <a:rPr lang="en-US" dirty="0"/>
                        <a:t>1</a:t>
                      </a:r>
                    </a:p>
                  </a:txBody>
                  <a:tcPr/>
                </a:tc>
                <a:extLst>
                  <a:ext uri="{0D108BD9-81ED-4DB2-BD59-A6C34878D82A}">
                    <a16:rowId xmlns:a16="http://schemas.microsoft.com/office/drawing/2014/main" val="761509629"/>
                  </a:ext>
                </a:extLst>
              </a:tr>
            </a:tbl>
          </a:graphicData>
        </a:graphic>
      </p:graphicFrame>
      <p:cxnSp>
        <p:nvCxnSpPr>
          <p:cNvPr id="9" name="Straight Arrow Connector 8"/>
          <p:cNvCxnSpPr/>
          <p:nvPr/>
        </p:nvCxnSpPr>
        <p:spPr>
          <a:xfrm flipH="1">
            <a:off x="6638925" y="3664765"/>
            <a:ext cx="542926" cy="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579571" y="111257"/>
            <a:ext cx="4457502" cy="707886"/>
          </a:xfrm>
          <a:prstGeom prst="rect">
            <a:avLst/>
          </a:prstGeom>
        </p:spPr>
        <p:txBody>
          <a:bodyPr wrap="none">
            <a:spAutoFit/>
          </a:bodyPr>
          <a:lstStyle/>
          <a:p>
            <a:r>
              <a:rPr lang="en-US" sz="4000" b="1" dirty="0">
                <a:solidFill>
                  <a:srgbClr val="0070C0"/>
                </a:solidFill>
              </a:rPr>
              <a:t>Backward algorithm</a:t>
            </a:r>
            <a:endParaRPr lang="en-US" sz="4000" dirty="0"/>
          </a:p>
        </p:txBody>
      </p:sp>
      <mc:AlternateContent xmlns:mc="http://schemas.openxmlformats.org/markup-compatibility/2006" xmlns:a14="http://schemas.microsoft.com/office/drawing/2010/main">
        <mc:Choice Requires="a14">
          <p:sp>
            <p:nvSpPr>
              <p:cNvPr id="12" name="TextBox 11"/>
              <p:cNvSpPr txBox="1"/>
              <p:nvPr/>
            </p:nvSpPr>
            <p:spPr>
              <a:xfrm>
                <a:off x="6199143" y="4359475"/>
                <a:ext cx="15127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𝑘𝑟</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𝑟</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𝑖</m:t>
                          </m:r>
                        </m:e>
                      </m:d>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199143" y="4359475"/>
                <a:ext cx="1512722" cy="276999"/>
              </a:xfrm>
              <a:prstGeom prst="rect">
                <a:avLst/>
              </a:prstGeom>
              <a:blipFill>
                <a:blip r:embed="rId5"/>
                <a:stretch>
                  <a:fillRect l="-201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257109" y="4774924"/>
                <a:ext cx="1171795"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.95∗</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∗1</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257109" y="4774924"/>
                <a:ext cx="1171795" cy="52039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8671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CDA82D05A17C4A9E74EDFE2DFA803B" ma:contentTypeVersion="12" ma:contentTypeDescription="Create a new document." ma:contentTypeScope="" ma:versionID="e09a59fbf9e1120ac389824dfbb12160">
  <xsd:schema xmlns:xsd="http://www.w3.org/2001/XMLSchema" xmlns:xs="http://www.w3.org/2001/XMLSchema" xmlns:p="http://schemas.microsoft.com/office/2006/metadata/properties" xmlns:ns3="c5c66c44-0d30-40ea-afbe-9717125ff323" xmlns:ns4="777af067-f2a6-4f58-996d-9e1befcfd23b" targetNamespace="http://schemas.microsoft.com/office/2006/metadata/properties" ma:root="true" ma:fieldsID="ef19d619f9ee30df02cb0c7ebc5ad53e" ns3:_="" ns4:_="">
    <xsd:import namespace="c5c66c44-0d30-40ea-afbe-9717125ff323"/>
    <xsd:import namespace="777af067-f2a6-4f58-996d-9e1befcfd23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c66c44-0d30-40ea-afbe-9717125ff32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7af067-f2a6-4f58-996d-9e1befcfd23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D8AD73-9E8D-4087-B30C-E18C6933AD3B}">
  <ds:schemaRefs>
    <ds:schemaRef ds:uri="http://schemas.microsoft.com/office/2006/documentManagement/types"/>
    <ds:schemaRef ds:uri="http://schemas.openxmlformats.org/package/2006/metadata/core-properties"/>
    <ds:schemaRef ds:uri="http://purl.org/dc/elements/1.1/"/>
    <ds:schemaRef ds:uri="777af067-f2a6-4f58-996d-9e1befcfd23b"/>
    <ds:schemaRef ds:uri="http://schemas.microsoft.com/office/2006/metadata/properties"/>
    <ds:schemaRef ds:uri="http://purl.org/dc/terms/"/>
    <ds:schemaRef ds:uri="http://schemas.microsoft.com/office/infopath/2007/PartnerControls"/>
    <ds:schemaRef ds:uri="c5c66c44-0d30-40ea-afbe-9717125ff323"/>
    <ds:schemaRef ds:uri="http://www.w3.org/XML/1998/namespace"/>
    <ds:schemaRef ds:uri="http://purl.org/dc/dcmitype/"/>
  </ds:schemaRefs>
</ds:datastoreItem>
</file>

<file path=customXml/itemProps2.xml><?xml version="1.0" encoding="utf-8"?>
<ds:datastoreItem xmlns:ds="http://schemas.openxmlformats.org/officeDocument/2006/customXml" ds:itemID="{315DFE68-A37E-4F1D-B5F6-373A9BD3B2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c66c44-0d30-40ea-afbe-9717125ff323"/>
    <ds:schemaRef ds:uri="777af067-f2a6-4f58-996d-9e1befcfd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1C05ED-E7AB-4526-B6BB-7F902DC0C4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1595</TotalTime>
  <Words>7120</Words>
  <Application>Microsoft Office PowerPoint</Application>
  <PresentationFormat>Panorámica</PresentationFormat>
  <Paragraphs>1823</Paragraphs>
  <Slides>112</Slides>
  <Notes>85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112</vt:i4>
      </vt:variant>
    </vt:vector>
  </HeadingPairs>
  <TitlesOfParts>
    <vt:vector size="120" baseType="lpstr">
      <vt:lpstr>Arial</vt:lpstr>
      <vt:lpstr>Calibri</vt:lpstr>
      <vt:lpstr>Calibri Light</vt:lpstr>
      <vt:lpstr>Cambria Math</vt:lpstr>
      <vt:lpstr>DIN Alternate Bold</vt:lpstr>
      <vt:lpstr>Symbol</vt:lpstr>
      <vt:lpstr>Times New Roman</vt:lpstr>
      <vt:lpstr>Office Theme</vt:lpstr>
      <vt:lpstr>Session 2</vt:lpstr>
      <vt:lpstr>Markov model</vt:lpstr>
      <vt:lpstr>How to identify a pattern of characters?</vt:lpstr>
      <vt:lpstr>How does the rates of evolution change over a sequence?</vt:lpstr>
      <vt:lpstr>How does the rates of evolution change over a sequence?</vt:lpstr>
      <vt:lpstr>How does the rates of evolution change over a sequence?</vt:lpstr>
      <vt:lpstr>Other examples of finding a pattern in the sequence: Metilation</vt:lpstr>
      <vt:lpstr>How does a phenotype change over a phylogeny?</vt:lpstr>
      <vt:lpstr>How to identify a pattern of characters?</vt:lpstr>
      <vt:lpstr>What am I saying when I use a HMM?</vt:lpstr>
      <vt:lpstr>Presentación de PowerPoint</vt:lpstr>
      <vt:lpstr>Presentación de PowerPoint</vt:lpstr>
      <vt:lpstr>NOTATION HMM</vt:lpstr>
      <vt:lpstr>Presentación de PowerPoint</vt:lpstr>
      <vt:lpstr>HMM: Multiple ways of modelling</vt:lpstr>
      <vt:lpstr>HMM: Multiple ways of modelling</vt:lpstr>
      <vt:lpstr>HMM: A simple working case</vt:lpstr>
      <vt:lpstr>HMM</vt:lpstr>
      <vt:lpstr>HMM:</vt:lpstr>
      <vt:lpstr>HMM: Probability of x given model?</vt:lpstr>
      <vt:lpstr>HMM</vt:lpstr>
      <vt:lpstr>HMM: Probability of x given model?</vt:lpstr>
      <vt:lpstr>HMM: Probability of x given model? Forward</vt:lpstr>
      <vt:lpstr>HMM: Probability of x given model? Forward</vt:lpstr>
      <vt:lpstr>HMM: Probability of x given model? Forward</vt:lpstr>
      <vt:lpstr>HMM: Probability of x given model? Forward</vt:lpstr>
      <vt:lpstr>HMM: Probability of x given model? Forward</vt:lpstr>
      <vt:lpstr>HMM: Probability of x given model? Forward</vt:lpstr>
      <vt:lpstr>Some computational considerations….</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Classical Genetic algorithm</vt:lpstr>
      <vt:lpstr>Classical Genetic algorithm</vt:lpstr>
      <vt:lpstr>Classical Genetic algorithm</vt:lpstr>
      <vt:lpstr>Classical Genetic algorithm</vt:lpstr>
      <vt:lpstr>Classical Genetic algorithm</vt:lpstr>
      <vt:lpstr>Classical Genetic algorithm Other hyperparameters to consider</vt:lpstr>
      <vt:lpstr>HMM</vt:lpstr>
      <vt:lpstr>HMM</vt:lpstr>
      <vt:lpstr>HMM</vt:lpstr>
      <vt:lpstr>HMM</vt:lpstr>
      <vt:lpstr>HMM</vt:lpstr>
      <vt:lpstr>HMM</vt:lpstr>
      <vt:lpstr>HMM</vt:lpstr>
      <vt:lpstr>HMM</vt:lpstr>
      <vt:lpstr>HMM</vt:lpstr>
      <vt:lpstr>HMM</vt:lpstr>
      <vt:lpstr>HMM</vt:lpstr>
      <vt:lpstr>HMM</vt:lpstr>
      <vt:lpstr>HMM</vt:lpstr>
      <vt:lpstr>HMM</vt:lpstr>
      <vt:lpstr>HMM</vt:lpstr>
      <vt:lpstr>Classical Genetic algorithm Other hyperparameters to consider</vt:lpstr>
      <vt:lpstr>HMM</vt:lpstr>
      <vt:lpstr>HMM</vt:lpstr>
      <vt:lpstr>HMM</vt:lpstr>
      <vt:lpstr>HMM</vt:lpstr>
      <vt:lpstr>HMM</vt:lpstr>
      <vt:lpstr>HMM</vt:lpstr>
      <vt:lpstr>HMM</vt:lpstr>
      <vt:lpstr>HMM</vt:lpstr>
      <vt:lpstr>HMM</vt:lpstr>
      <vt:lpstr>Forward algorithm: how to estimate the probability of a sequence ending in state k given a HMM</vt:lpstr>
      <vt:lpstr>Forward algorithm: how to estimate the probability of a sequence ending in state k given a HMM</vt:lpstr>
      <vt:lpstr>Forward algorithm: how to estimate the probability of a sequence ending in state k given a HMM</vt:lpstr>
      <vt:lpstr>Forward algorithm: how to estimate the probability of a sequence ending in state k given a HMM</vt:lpstr>
      <vt:lpstr>Another way of visualizing the forward algorithm</vt:lpstr>
      <vt:lpstr>Forward algorithm: how to estimate the probability of a sequence ending in state k given a HMM. Pseudocode (From the book of Durbin)</vt:lpstr>
      <vt:lpstr>In fact, there is an initial state and a final state</vt:lpstr>
      <vt:lpstr>Forward algorithm: There are two other states!</vt:lpstr>
      <vt:lpstr>Forward algorithm: There are two other states!</vt:lpstr>
      <vt:lpstr>HMM</vt:lpstr>
      <vt:lpstr>HMM</vt:lpstr>
      <vt:lpstr>HMM</vt:lpstr>
      <vt:lpstr>HMM</vt:lpstr>
      <vt:lpstr>HMM</vt:lpstr>
      <vt:lpstr>HMM</vt:lpstr>
      <vt:lpstr>HMM</vt:lpstr>
      <vt:lpstr>Another way of visualizing the backward algorithm</vt:lpstr>
      <vt:lpstr>HMM</vt:lpstr>
      <vt:lpstr>HMM</vt:lpstr>
      <vt:lpstr>HMM</vt:lpstr>
      <vt:lpstr>HMM</vt:lpstr>
      <vt:lpstr>HMM</vt:lpstr>
      <vt:lpstr>HMM</vt:lpstr>
      <vt:lpstr>HMM</vt:lpstr>
      <vt:lpstr>The Baum-Welch is a special case of the EM algorithm</vt:lpstr>
      <vt:lpstr>How does a phenotype change over a phylogeny?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3</dc:title>
  <dc:creator>OSCAR LAO GRUESO</dc:creator>
  <cp:lastModifiedBy>OSCAR LAO GRUESO</cp:lastModifiedBy>
  <cp:revision>40</cp:revision>
  <dcterms:created xsi:type="dcterms:W3CDTF">2022-01-25T18:29:57Z</dcterms:created>
  <dcterms:modified xsi:type="dcterms:W3CDTF">2024-01-19T11:56:15Z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0x010100DDCDA82D05A17C4A9E74EDFE2DFA803B</vt:lpwstr>
  </property>
</Properties>
</file>